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72" r:id="rId2"/>
    <p:sldMasterId id="2147484270" r:id="rId3"/>
  </p:sldMasterIdLst>
  <p:notesMasterIdLst>
    <p:notesMasterId r:id="rId37"/>
  </p:notesMasterIdLst>
  <p:handoutMasterIdLst>
    <p:handoutMasterId r:id="rId38"/>
  </p:handoutMasterIdLst>
  <p:sldIdLst>
    <p:sldId id="708" r:id="rId4"/>
    <p:sldId id="889" r:id="rId5"/>
    <p:sldId id="890" r:id="rId6"/>
    <p:sldId id="891" r:id="rId7"/>
    <p:sldId id="892" r:id="rId8"/>
    <p:sldId id="894" r:id="rId9"/>
    <p:sldId id="895" r:id="rId10"/>
    <p:sldId id="896" r:id="rId11"/>
    <p:sldId id="897" r:id="rId12"/>
    <p:sldId id="898" r:id="rId13"/>
    <p:sldId id="900" r:id="rId14"/>
    <p:sldId id="902" r:id="rId15"/>
    <p:sldId id="903" r:id="rId16"/>
    <p:sldId id="904" r:id="rId17"/>
    <p:sldId id="907" r:id="rId18"/>
    <p:sldId id="908" r:id="rId19"/>
    <p:sldId id="909" r:id="rId20"/>
    <p:sldId id="910" r:id="rId21"/>
    <p:sldId id="911" r:id="rId22"/>
    <p:sldId id="848" r:id="rId23"/>
    <p:sldId id="912" r:id="rId24"/>
    <p:sldId id="849" r:id="rId25"/>
    <p:sldId id="913" r:id="rId26"/>
    <p:sldId id="850" r:id="rId27"/>
    <p:sldId id="851" r:id="rId28"/>
    <p:sldId id="914" r:id="rId29"/>
    <p:sldId id="915" r:id="rId30"/>
    <p:sldId id="916" r:id="rId31"/>
    <p:sldId id="852" r:id="rId32"/>
    <p:sldId id="853" r:id="rId33"/>
    <p:sldId id="854" r:id="rId34"/>
    <p:sldId id="884" r:id="rId35"/>
    <p:sldId id="337" r:id="rId3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FF3300"/>
    <a:srgbClr val="000000"/>
    <a:srgbClr val="FF0000"/>
    <a:srgbClr val="FF6600"/>
    <a:srgbClr val="660066"/>
    <a:srgbClr val="D60093"/>
    <a:srgbClr val="E92198"/>
    <a:srgbClr val="B2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8" autoAdjust="0"/>
    <p:restoredTop sz="91022" autoAdjust="0"/>
  </p:normalViewPr>
  <p:slideViewPr>
    <p:cSldViewPr>
      <p:cViewPr varScale="1">
        <p:scale>
          <a:sx n="105" d="100"/>
          <a:sy n="105" d="100"/>
        </p:scale>
        <p:origin x="17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1782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8"/>
    </p:cViewPr>
  </p:sorterViewPr>
  <p:notesViewPr>
    <p:cSldViewPr>
      <p:cViewPr varScale="1">
        <p:scale>
          <a:sx n="44" d="100"/>
          <a:sy n="44" d="100"/>
        </p:scale>
        <p:origin x="2811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72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72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B156617D-84B6-4EE7-A241-0DD2827CDA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245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aseline="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61CB83AF-659E-486F-A654-9C36B5B3D6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1349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>
              <a:solidFill>
                <a:srgbClr val="00B050"/>
              </a:solidFill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F3B600-DA9A-4F9E-9302-301DC2DB3CF9}" type="slidenum">
              <a:rPr lang="zh-CN" altLang="en-US" smtClean="0"/>
              <a:pPr>
                <a:defRPr/>
              </a:pPr>
              <a:t>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033864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B83AF-659E-486F-A654-9C36B5B3D6B0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Times New Roman" pitchFamily="18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3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 Note: implicit assumption here: destination based forwarding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49A72A-FAF2-454D-98FB-22B6AA81B32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90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81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 Note: implicit assumption here: destination based forwarding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9B5AA6-CF79-4A52-9471-1C39A116CC8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90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04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 Note: implicit assumption here: destination based forwarding</a:t>
            </a:r>
          </a:p>
          <a:p>
            <a:endParaRPr lang="en-US" altLang="en-US" smtClean="0"/>
          </a:p>
          <a:p>
            <a:r>
              <a:rPr lang="en-US" altLang="en-US" smtClean="0"/>
              <a:t>Problem: 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40E110-BFF2-429E-9345-AE464D66135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906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02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ym typeface="Wingdings" panose="05000000000000000000" pitchFamily="2" charset="2"/>
              </a:rPr>
              <a:t>Maybe this is a better picture… though need some details of what happens in each plane… like in next slides… or, have both?  </a:t>
            </a:r>
          </a:p>
          <a:p>
            <a:endParaRPr lang="en-US" altLang="en-US" smtClean="0">
              <a:sym typeface="Wingdings" panose="05000000000000000000" pitchFamily="2" charset="2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BE12FC-F3CD-4064-9542-0E8848672DC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7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ym typeface="Wingdings" panose="05000000000000000000" pitchFamily="2" charset="2"/>
              </a:rPr>
              <a:t>Maybe this is a better picture… though need some details of what happens in each plane… like in next slides… or, have both?</a:t>
            </a: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r>
              <a:rPr lang="en-US" altLang="en-US" smtClean="0"/>
              <a:t>Individual routing algorithm components </a:t>
            </a:r>
            <a:r>
              <a:rPr lang="en-US" altLang="en-US" i="1" smtClean="0">
                <a:solidFill>
                  <a:srgbClr val="000090"/>
                </a:solidFill>
              </a:rPr>
              <a:t>in each and every router </a:t>
            </a:r>
            <a:r>
              <a:rPr lang="en-US" altLang="en-US" smtClean="0"/>
              <a:t>interact with each other in control plane to compute forwarding tables</a:t>
            </a:r>
          </a:p>
          <a:p>
            <a:endParaRPr lang="en-US" altLang="en-US" smtClean="0">
              <a:sym typeface="Wingdings" panose="05000000000000000000" pitchFamily="2" charset="2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314BA4-8B10-4F81-8772-8C31D00D657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584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ym typeface="Wingdings" panose="05000000000000000000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F868EB-7614-4C0D-A4AA-FBA8E08A855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44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 distinct (typically remote) controller interacts with local control agents (CAs) in routers to compute forwarding tables</a:t>
            </a:r>
          </a:p>
          <a:p>
            <a:endParaRPr lang="en-US" altLang="en-US" smtClean="0"/>
          </a:p>
          <a:p>
            <a:r>
              <a:rPr lang="en-US" altLang="en-US" smtClean="0"/>
              <a:t>Extract the control part of routers to form a central controller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AAC26-9D68-4AB1-B60B-0E5C903B3F3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054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>
              <a:solidFill>
                <a:srgbClr val="00B050"/>
              </a:solidFill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3B600-DA9A-4F9E-9302-301DC2DB3CF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Times New Roman" pitchFamily="18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7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/>
              </a:p>
            </p:txBody>
          </p:sp>
          <p:grpSp>
            <p:nvGrpSpPr>
              <p:cNvPr id="16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8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9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0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1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2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3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4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5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6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7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39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0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1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2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3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5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6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7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8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49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0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1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2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3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4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5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6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7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8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59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0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1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2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3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4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5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6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7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68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17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6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3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9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" name="Arc 69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71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0" name="Rectangle 7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" name="Rectangle 7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aseline="0">
                <a:ea typeface="宋体" pitchFamily="2" charset="-122"/>
              </a:defRPr>
            </a:lvl1pPr>
          </a:lstStyle>
          <a:p>
            <a:pPr>
              <a:defRPr/>
            </a:pPr>
            <a:fld id="{DA731D13-F4BE-4D8C-BB04-6E91E0338C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122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B969C-02C8-469F-8E9C-8E20F3E35C82}" type="datetimeFigureOut">
              <a:rPr lang="en-US" altLang="zh-CN"/>
              <a:pPr>
                <a:defRPr/>
              </a:pPr>
              <a:t>11/6/2018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F2F0-FA11-4EF7-8682-AB613F560F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27881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BA08-0C1B-426F-AD8B-433AF7902386}" type="datetimeFigureOut">
              <a:rPr lang="en-US" altLang="zh-CN"/>
              <a:pPr>
                <a:defRPr/>
              </a:pPr>
              <a:t>11/6/2018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6E0B-5E31-43D4-9440-63F2843855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0656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A16B-198D-43A5-80F1-4BAD6E1E6E7E}" type="datetimeFigureOut">
              <a:rPr lang="en-US" altLang="zh-CN"/>
              <a:pPr>
                <a:defRPr/>
              </a:pPr>
              <a:t>11/6/2018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4892-F645-4081-B7F2-A63FCB3957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08984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BF79-B760-4705-8D4E-B1574BC8A95C}" type="datetimeFigureOut">
              <a:rPr lang="en-US" altLang="zh-CN"/>
              <a:pPr>
                <a:defRPr/>
              </a:pPr>
              <a:t>11/6/2018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A0F6-7EA4-4FEF-8DE3-AD2F6E7481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36436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7689-FE90-435C-93A5-8DA57FAB4F6F}" type="datetimeFigureOut">
              <a:rPr lang="en-US" altLang="zh-CN"/>
              <a:pPr>
                <a:defRPr/>
              </a:pPr>
              <a:t>11/6/2018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93B0-0E00-462B-B2CC-793D3784A7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9452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C18C7-7265-41A4-88AF-E21280816CF4}" type="datetimeFigureOut">
              <a:rPr lang="en-US" altLang="zh-CN"/>
              <a:pPr>
                <a:defRPr/>
              </a:pPr>
              <a:t>11/6/2018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BF9E8-EDB3-4D4B-AF59-49409727C2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77339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8C6FF-13A1-4107-8C40-6DB6B1312B6C}" type="datetimeFigureOut">
              <a:rPr lang="en-US" altLang="zh-CN"/>
              <a:pPr>
                <a:defRPr/>
              </a:pPr>
              <a:t>11/6/2018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D921-5953-4809-8914-9ADD3DDFC6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21556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A896CB-9751-4B17-9801-816D60704B89}" type="datetime1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A7AD079D-E8E8-4638-BD5D-DB3527A1B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098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9D5A91-B5F0-482D-8004-3083D3DACB14}" type="datetime1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3923F713-6332-4887-94FE-5B8FC3ABE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451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6B0C66-22FC-413F-BECE-DA9769B074AB}" type="datetime1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1C1B5CDA-8C5D-4AC4-870B-1BB484D7D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78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1450258"/>
            <a:ext cx="8001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D4335-634A-423F-B535-B46CD01A09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3355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B6F612-5A47-4999-A818-DA252F5CEF8B}" type="datetime1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mtClean="0"/>
              <a:t>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897AE682-DB5E-419A-B0CE-B16DD52D4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022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DE0670-869F-4646-B404-1CC6041D1CFC}" type="datetime1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mtClean="0"/>
              <a:t>Introduction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F42FCB15-C85E-44EF-A726-ABA629E4D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930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021E83-B383-46EE-8E99-EE6C74F4D071}" type="datetime1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mtClean="0"/>
              <a:t>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AB578C10-9590-434E-A355-4DE76E647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816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E4F6E8-D87C-4BD1-A221-AA078BBEE8B2}" type="datetime1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mtClean="0"/>
              <a:t>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18B0253E-0EB2-4914-AFE9-76CF75B47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19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605C75-1C69-4964-ADB1-85FF84CC2F24}" type="datetime1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mtClean="0"/>
              <a:t>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B5413187-0A90-419F-9917-DC8198334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414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719DB1-2FA3-477F-B809-BFFCC858C5CE}" type="datetime1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mtClean="0"/>
              <a:t>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37C7EDF8-F38D-49D6-9AC7-E49781F28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353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7B0E17-CF61-4F98-B820-DE5B4E9FEBC4}" type="datetime1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47938182-9529-4FCD-8827-9268EF694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82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94F5A7-87D6-47C9-97CB-DA89A818C7F2}" type="datetime1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6D81843A-E3DF-45C9-8E90-7A9119AF5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16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AA1C-8A22-4235-A29D-DDFC0FEF57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1341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75E4-CBF8-477D-ADDD-063F884FF2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6666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552700" y="-419100"/>
            <a:ext cx="4114800" cy="8153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97C7-5F9E-46C7-82C3-91773B203E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1110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5E53-EB1F-4B96-BCF8-93824EBCD129}" type="datetimeFigureOut">
              <a:rPr lang="en-US" altLang="zh-CN"/>
              <a:pPr>
                <a:defRPr/>
              </a:pPr>
              <a:t>11/6/2018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07A6F-AE48-4921-8CD1-321DE4C6F4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15524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F7DC-DFF7-41C0-87A7-081A546144D0}" type="datetimeFigureOut">
              <a:rPr lang="en-US" altLang="zh-CN"/>
              <a:pPr>
                <a:defRPr/>
              </a:pPr>
              <a:t>11/6/2018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CE92-AF2C-4D26-8BEF-630AFD7505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4462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4A2B-477F-43BD-8FB1-7FBBEA86FE14}" type="datetimeFigureOut">
              <a:rPr lang="en-US" altLang="zh-CN"/>
              <a:pPr>
                <a:defRPr/>
              </a:pPr>
              <a:t>11/6/2018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D67FB-8E8D-4730-BCC0-A2C546E970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0705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E0A4-7E8C-4EA4-B076-738AD35AB0D7}" type="datetimeFigureOut">
              <a:rPr lang="en-US" altLang="zh-CN"/>
              <a:pPr>
                <a:defRPr/>
              </a:pPr>
              <a:t>11/6/2018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D4DE-8EE3-4816-9B5B-2270BD4ACF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50301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096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aseline="0">
                <a:ea typeface="宋体" pitchFamily="2" charset="-122"/>
              </a:defRPr>
            </a:lvl1pPr>
          </a:lstStyle>
          <a:p>
            <a:pPr>
              <a:defRPr/>
            </a:pPr>
            <a:fld id="{D79A9215-FE72-45B7-9FAB-C5BF549F85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83060"/>
            <a:ext cx="1161469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54" r:id="rId2"/>
    <p:sldLayoutId id="2147484255" r:id="rId3"/>
    <p:sldLayoutId id="2147484256" r:id="rId4"/>
    <p:sldLayoutId id="2147484257" r:id="rId5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8"/>
        </a:buBlip>
        <a:defRPr sz="3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j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2724BC8-5E28-4082-A928-69434100BBE0}" type="datetimeFigureOut">
              <a:rPr lang="en-US" altLang="zh-CN"/>
              <a:pPr>
                <a:defRPr/>
              </a:pPr>
              <a:t>11/6/2018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BA18AF19-0BC1-4D43-A2FA-E698ED656A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4057621E-7FF7-4EEC-ADE4-0ACDCD224B77}" type="datetime1">
              <a:rPr lang="en-US"/>
              <a:pPr>
                <a:defRPr/>
              </a:pPr>
              <a:t>11/6/2018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 altLang="en-US"/>
              <a:t>1-</a:t>
            </a:r>
            <a:fld id="{0F8E656B-28A3-48EF-9326-F6324857C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65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sers.soe.ucsc.edu/~qian/" TargetMode="External"/><Relationship Id="rId4" Type="http://schemas.openxmlformats.org/officeDocument/2006/relationships/hyperlink" Target="mailto:qian@ucsc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sers.soe.ucsc.edu/~qian/" TargetMode="External"/><Relationship Id="rId4" Type="http://schemas.openxmlformats.org/officeDocument/2006/relationships/hyperlink" Target="mailto:qian@ucs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soe.ucsc.edu/~qian/" TargetMode="External"/><Relationship Id="rId2" Type="http://schemas.openxmlformats.org/officeDocument/2006/relationships/hyperlink" Target="mailto:cqian12@ucsc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8229600" cy="128429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Software Defined Networking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pic>
        <p:nvPicPr>
          <p:cNvPr id="3074" name="Picture 2" descr="https://webcast.ucsc.edu/images/ucsc-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86202"/>
            <a:ext cx="3810000" cy="108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429000"/>
            <a:ext cx="8001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rgbClr val="7030A0"/>
                </a:solidFill>
              </a:rPr>
              <a:t>                           </a:t>
            </a:r>
            <a:r>
              <a:rPr lang="en-US" sz="2800" b="1" baseline="0" dirty="0" smtClean="0">
                <a:solidFill>
                  <a:srgbClr val="7030A0"/>
                </a:solidFill>
              </a:rPr>
              <a:t>Chen Qian</a:t>
            </a:r>
          </a:p>
          <a:p>
            <a:endParaRPr lang="en-US" b="1" baseline="0" dirty="0" smtClean="0">
              <a:solidFill>
                <a:srgbClr val="7030A0"/>
              </a:solidFill>
            </a:endParaRPr>
          </a:p>
          <a:p>
            <a:r>
              <a:rPr lang="en-US" b="1" baseline="0" dirty="0" smtClean="0"/>
              <a:t>Department of Computer Science and  Engineering</a:t>
            </a:r>
            <a:endParaRPr lang="en-US" b="1" baseline="0" dirty="0"/>
          </a:p>
          <a:p>
            <a:r>
              <a:rPr lang="en-US" baseline="0" dirty="0" smtClean="0"/>
              <a:t>                          </a:t>
            </a:r>
            <a:r>
              <a:rPr lang="en-US" baseline="0" dirty="0" smtClean="0">
                <a:hlinkClick r:id="rId4"/>
              </a:rPr>
              <a:t>qian@ucsc.edu</a:t>
            </a:r>
            <a:r>
              <a:rPr lang="en-US" baseline="0" dirty="0" smtClean="0"/>
              <a:t> </a:t>
            </a:r>
          </a:p>
          <a:p>
            <a:r>
              <a:rPr lang="en-US" baseline="0" dirty="0"/>
              <a:t> </a:t>
            </a:r>
            <a:r>
              <a:rPr lang="en-US" baseline="0" dirty="0" smtClean="0"/>
              <a:t>             </a:t>
            </a:r>
            <a:r>
              <a:rPr lang="en-US" baseline="0" dirty="0" smtClean="0">
                <a:hlinkClick r:id="rId5"/>
              </a:rPr>
              <a:t>https</a:t>
            </a:r>
            <a:r>
              <a:rPr lang="en-US" baseline="0" dirty="0">
                <a:hlinkClick r:id="rId5"/>
              </a:rPr>
              <a:t>://users.soe.ucsc.edu/~qian</a:t>
            </a:r>
            <a:r>
              <a:rPr lang="en-US" baseline="0" dirty="0" smtClean="0">
                <a:hlinkClick r:id="rId5"/>
              </a:rPr>
              <a:t>/</a:t>
            </a:r>
            <a:r>
              <a:rPr lang="en-US" baseline="0" dirty="0" smtClean="0"/>
              <a:t> 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752532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altLang="en-US" sz="3200" smtClean="0"/>
              <a:t>Software Defined Networking (SDN)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686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1625600" y="2466975"/>
            <a:ext cx="449263" cy="2181225"/>
          </a:xfrm>
          <a:custGeom>
            <a:avLst/>
            <a:gdLst>
              <a:gd name="T0" fmla="*/ 76969 w 448322"/>
              <a:gd name="T1" fmla="*/ 0 h 1784864"/>
              <a:gd name="T2" fmla="*/ 23383 w 448322"/>
              <a:gd name="T3" fmla="*/ 914878 h 1784864"/>
              <a:gd name="T4" fmla="*/ 411881 w 448322"/>
              <a:gd name="T5" fmla="*/ 2074813 h 1784864"/>
              <a:gd name="T6" fmla="*/ 411881 w 448322"/>
              <a:gd name="T7" fmla="*/ 2058477 h 1784864"/>
              <a:gd name="T8" fmla="*/ 0 60000 65536"/>
              <a:gd name="T9" fmla="*/ 0 60000 65536"/>
              <a:gd name="T10" fmla="*/ 0 60000 65536"/>
              <a:gd name="T11" fmla="*/ 0 60000 65536"/>
              <a:gd name="T12" fmla="*/ 0 w 448322"/>
              <a:gd name="T13" fmla="*/ 0 h 1784864"/>
              <a:gd name="T14" fmla="*/ 448322 w 448322"/>
              <a:gd name="T15" fmla="*/ 1784864 h 1784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322" h="1784864">
                <a:moveTo>
                  <a:pt x="76808" y="0"/>
                </a:moveTo>
                <a:cubicBezTo>
                  <a:pt x="22220" y="232833"/>
                  <a:pt x="-32368" y="465666"/>
                  <a:pt x="23334" y="748631"/>
                </a:cubicBezTo>
                <a:cubicBezTo>
                  <a:pt x="79036" y="1031596"/>
                  <a:pt x="346404" y="1541824"/>
                  <a:pt x="411018" y="1697789"/>
                </a:cubicBezTo>
                <a:cubicBezTo>
                  <a:pt x="475632" y="1853754"/>
                  <a:pt x="443325" y="1769087"/>
                  <a:pt x="411018" y="1684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2371725" y="2894013"/>
            <a:ext cx="2111375" cy="2446337"/>
          </a:xfrm>
          <a:custGeom>
            <a:avLst/>
            <a:gdLst>
              <a:gd name="T0" fmla="*/ 0 w 2112210"/>
              <a:gd name="T1" fmla="*/ 0 h 2446421"/>
              <a:gd name="T2" fmla="*/ 454346 w 2112210"/>
              <a:gd name="T3" fmla="*/ 935758 h 2446421"/>
              <a:gd name="T4" fmla="*/ 1122503 w 2112210"/>
              <a:gd name="T5" fmla="*/ 1737835 h 2446421"/>
              <a:gd name="T6" fmla="*/ 2111375 w 2112210"/>
              <a:gd name="T7" fmla="*/ 2446337 h 2446421"/>
              <a:gd name="T8" fmla="*/ 0 60000 65536"/>
              <a:gd name="T9" fmla="*/ 0 60000 65536"/>
              <a:gd name="T10" fmla="*/ 0 60000 65536"/>
              <a:gd name="T11" fmla="*/ 0 60000 65536"/>
              <a:gd name="T12" fmla="*/ 0 w 2112210"/>
              <a:gd name="T13" fmla="*/ 0 h 2446421"/>
              <a:gd name="T14" fmla="*/ 2112210 w 2112210"/>
              <a:gd name="T15" fmla="*/ 2446421 h 2446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210" h="2446421">
                <a:moveTo>
                  <a:pt x="0" y="0"/>
                </a:moveTo>
                <a:cubicBezTo>
                  <a:pt x="133684" y="323070"/>
                  <a:pt x="267368" y="646141"/>
                  <a:pt x="454526" y="935790"/>
                </a:cubicBezTo>
                <a:cubicBezTo>
                  <a:pt x="641684" y="1225439"/>
                  <a:pt x="846666" y="1486123"/>
                  <a:pt x="1122947" y="1737895"/>
                </a:cubicBezTo>
                <a:cubicBezTo>
                  <a:pt x="1399228" y="1989667"/>
                  <a:pt x="1755719" y="2218044"/>
                  <a:pt x="2112210" y="2446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2438400" y="2546350"/>
            <a:ext cx="1524000" cy="1339850"/>
          </a:xfrm>
          <a:custGeom>
            <a:avLst/>
            <a:gdLst>
              <a:gd name="T0" fmla="*/ 0 w 1163053"/>
              <a:gd name="T1" fmla="*/ 0 h 1283369"/>
              <a:gd name="T2" fmla="*/ 735724 w 1163053"/>
              <a:gd name="T3" fmla="*/ 586184 h 1283369"/>
              <a:gd name="T4" fmla="*/ 1524000 w 1163053"/>
              <a:gd name="T5" fmla="*/ 1339850 h 1283369"/>
              <a:gd name="T6" fmla="*/ 0 60000 65536"/>
              <a:gd name="T7" fmla="*/ 0 60000 65536"/>
              <a:gd name="T8" fmla="*/ 0 60000 65536"/>
              <a:gd name="T9" fmla="*/ 0 w 1163053"/>
              <a:gd name="T10" fmla="*/ 0 h 1283369"/>
              <a:gd name="T11" fmla="*/ 1163053 w 1163053"/>
              <a:gd name="T12" fmla="*/ 1283369 h 1283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053" h="1283369">
                <a:moveTo>
                  <a:pt x="0" y="0"/>
                </a:moveTo>
                <a:cubicBezTo>
                  <a:pt x="183816" y="173789"/>
                  <a:pt x="367632" y="347579"/>
                  <a:pt x="561474" y="561474"/>
                </a:cubicBezTo>
                <a:cubicBezTo>
                  <a:pt x="755316" y="775369"/>
                  <a:pt x="959184" y="1029369"/>
                  <a:pt x="1163053" y="1283369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2505075" y="2306638"/>
            <a:ext cx="4733925" cy="2036762"/>
          </a:xfrm>
          <a:custGeom>
            <a:avLst/>
            <a:gdLst>
              <a:gd name="T0" fmla="*/ 0 w 4572000"/>
              <a:gd name="T1" fmla="*/ 0 h 1965158"/>
              <a:gd name="T2" fmla="*/ 2325437 w 4572000"/>
              <a:gd name="T3" fmla="*/ 734342 h 1965158"/>
              <a:gd name="T4" fmla="*/ 3695784 w 4572000"/>
              <a:gd name="T5" fmla="*/ 1288563 h 1965158"/>
              <a:gd name="T6" fmla="*/ 4733925 w 4572000"/>
              <a:gd name="T7" fmla="*/ 2036762 h 1965158"/>
              <a:gd name="T8" fmla="*/ 0 60000 65536"/>
              <a:gd name="T9" fmla="*/ 0 60000 65536"/>
              <a:gd name="T10" fmla="*/ 0 60000 65536"/>
              <a:gd name="T11" fmla="*/ 0 60000 65536"/>
              <a:gd name="T12" fmla="*/ 0 w 4572000"/>
              <a:gd name="T13" fmla="*/ 0 h 1965158"/>
              <a:gd name="T14" fmla="*/ 4572000 w 4572000"/>
              <a:gd name="T15" fmla="*/ 1965158 h 1965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000" h="1965158">
                <a:moveTo>
                  <a:pt x="0" y="0"/>
                </a:moveTo>
                <a:cubicBezTo>
                  <a:pt x="825500" y="250658"/>
                  <a:pt x="1651000" y="501316"/>
                  <a:pt x="2245895" y="708526"/>
                </a:cubicBezTo>
                <a:cubicBezTo>
                  <a:pt x="2840790" y="915737"/>
                  <a:pt x="3181685" y="1033824"/>
                  <a:pt x="3569369" y="1243263"/>
                </a:cubicBezTo>
                <a:cubicBezTo>
                  <a:pt x="3957053" y="1452702"/>
                  <a:pt x="4264526" y="1708930"/>
                  <a:pt x="4572000" y="1965158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881" name="TextBox 24"/>
          <p:cNvSpPr txBox="1">
            <a:spLocks noChangeArrowheads="1"/>
          </p:cNvSpPr>
          <p:nvPr/>
        </p:nvSpPr>
        <p:spPr bwMode="auto">
          <a:xfrm>
            <a:off x="4972050" y="2514600"/>
            <a:ext cx="272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API to the data plane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(e.g., OpenFlow)</a:t>
            </a:r>
          </a:p>
        </p:txBody>
      </p:sp>
      <p:sp>
        <p:nvSpPr>
          <p:cNvPr id="36882" name="TextBox 25"/>
          <p:cNvSpPr txBox="1">
            <a:spLocks noChangeArrowheads="1"/>
          </p:cNvSpPr>
          <p:nvPr/>
        </p:nvSpPr>
        <p:spPr bwMode="auto">
          <a:xfrm>
            <a:off x="2438400" y="1371600"/>
            <a:ext cx="3662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Logically-centralized control</a:t>
            </a:r>
          </a:p>
        </p:txBody>
      </p:sp>
      <p:sp>
        <p:nvSpPr>
          <p:cNvPr id="36883" name="TextBox 27"/>
          <p:cNvSpPr txBox="1">
            <a:spLocks noChangeArrowheads="1"/>
          </p:cNvSpPr>
          <p:nvPr/>
        </p:nvSpPr>
        <p:spPr bwMode="auto">
          <a:xfrm>
            <a:off x="7223125" y="4800600"/>
            <a:ext cx="130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Switches</a:t>
            </a:r>
          </a:p>
        </p:txBody>
      </p:sp>
      <p:sp>
        <p:nvSpPr>
          <p:cNvPr id="36884" name="Rounded Rectangle 21"/>
          <p:cNvSpPr>
            <a:spLocks noChangeArrowheads="1"/>
          </p:cNvSpPr>
          <p:nvPr/>
        </p:nvSpPr>
        <p:spPr bwMode="auto">
          <a:xfrm>
            <a:off x="1600200" y="18288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1338" y="1981200"/>
            <a:ext cx="982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Smart,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slow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001000" y="3962400"/>
            <a:ext cx="982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Dumb,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fast</a:t>
            </a:r>
          </a:p>
        </p:txBody>
      </p:sp>
      <p:sp>
        <p:nvSpPr>
          <p:cNvPr id="36887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32215BB1-1230-49FC-B6DE-C8AC855907C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26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73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Software defined networking (SDN)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2925" y="881063"/>
            <a:ext cx="8148638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W</a:t>
            </a:r>
            <a:r>
              <a:rPr lang="en-US" i="1" dirty="0" smtClean="0">
                <a:solidFill>
                  <a:srgbClr val="CC0000"/>
                </a:solidFill>
              </a:rPr>
              <a:t>hy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logically centralized </a:t>
            </a:r>
            <a:r>
              <a:rPr lang="en-US" dirty="0" smtClean="0">
                <a:solidFill>
                  <a:srgbClr val="000000"/>
                </a:solidFill>
              </a:rPr>
              <a:t>control plane?</a:t>
            </a:r>
            <a:endParaRPr lang="en-US" dirty="0">
              <a:solidFill>
                <a:srgbClr val="000000"/>
              </a:solidFill>
            </a:endParaRPr>
          </a:p>
          <a:p>
            <a:pPr marL="635000" indent="-400050">
              <a:defRPr/>
            </a:pPr>
            <a:r>
              <a:rPr lang="en-US" dirty="0" smtClean="0"/>
              <a:t>easier network management: avoid router misconfigurations, greater flexibility of traffic flows</a:t>
            </a:r>
          </a:p>
          <a:p>
            <a:pPr marL="635000" indent="-400050">
              <a:defRPr/>
            </a:pPr>
            <a:r>
              <a:rPr lang="en-US" dirty="0" smtClean="0"/>
              <a:t>table-based forwarding allows “programming” routers</a:t>
            </a:r>
          </a:p>
          <a:p>
            <a:pPr marL="1035050" lvl="1" indent="-400050">
              <a:defRPr/>
            </a:pPr>
            <a:r>
              <a:rPr lang="en-US" dirty="0" smtClean="0"/>
              <a:t>centralized “programming” easier: compute tables centrally and distribute</a:t>
            </a:r>
          </a:p>
          <a:p>
            <a:pPr marL="1035050" lvl="1" indent="-400050">
              <a:defRPr/>
            </a:pPr>
            <a:r>
              <a:rPr lang="en-US" dirty="0" smtClean="0"/>
              <a:t>distributed “programming: more difficult: compute tables as result of distributed algorithm (protocol) implemented in each and every router </a:t>
            </a:r>
          </a:p>
          <a:p>
            <a:pPr marL="635000" indent="-400050">
              <a:defRPr/>
            </a:pPr>
            <a:r>
              <a:rPr lang="en-US" dirty="0" smtClean="0"/>
              <a:t>open (non-proprietary) implementation of control plane</a:t>
            </a:r>
          </a:p>
          <a:p>
            <a:pPr marL="635000" indent="-400050">
              <a:defRPr/>
            </a:pP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20380F64-357B-47DC-8554-3AA4BFB025E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SDN perspective: data plane switches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3688" y="1101725"/>
            <a:ext cx="4572000" cy="50101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Data plane switches</a:t>
            </a:r>
          </a:p>
          <a:p>
            <a:pPr>
              <a:defRPr/>
            </a:pPr>
            <a:r>
              <a:rPr lang="en-US" sz="2400" dirty="0" smtClean="0"/>
              <a:t>fast, simple, commodity switches implementing generalized data-plane forwarding in hardware</a:t>
            </a:r>
          </a:p>
          <a:p>
            <a:pPr>
              <a:defRPr/>
            </a:pPr>
            <a:r>
              <a:rPr lang="en-US" sz="2400" dirty="0" smtClean="0"/>
              <a:t>switch flow table computed, installed by controller</a:t>
            </a:r>
          </a:p>
          <a:p>
            <a:pPr>
              <a:defRPr/>
            </a:pPr>
            <a:r>
              <a:rPr lang="en-US" sz="2400" dirty="0" smtClean="0"/>
              <a:t>API for table-based switch control (e.g., OpenFlow)</a:t>
            </a:r>
          </a:p>
          <a:p>
            <a:pPr lvl="1">
              <a:defRPr/>
            </a:pPr>
            <a:r>
              <a:rPr lang="en-US" sz="2000" dirty="0" smtClean="0"/>
              <a:t>defines what is controllable and what is not</a:t>
            </a:r>
          </a:p>
          <a:p>
            <a:pPr>
              <a:defRPr/>
            </a:pPr>
            <a:r>
              <a:rPr lang="en-US" sz="2400" dirty="0" smtClean="0"/>
              <a:t>protocol for communicating with controller (e.g., OpenFlow)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44036" name="Group 1052"/>
          <p:cNvGrpSpPr>
            <a:grpSpLocks/>
          </p:cNvGrpSpPr>
          <p:nvPr/>
        </p:nvGrpSpPr>
        <p:grpSpPr bwMode="auto">
          <a:xfrm>
            <a:off x="4989513" y="1414463"/>
            <a:ext cx="3848100" cy="5170487"/>
            <a:chOff x="4990227" y="910464"/>
            <a:chExt cx="3846765" cy="5169840"/>
          </a:xfrm>
        </p:grpSpPr>
        <p:sp>
          <p:nvSpPr>
            <p:cNvPr id="44039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4040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04" y="4529511"/>
              <a:ext cx="2791443" cy="1428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1769" y="2708876"/>
              <a:ext cx="3042182" cy="1904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043" name="Group 1057"/>
            <p:cNvGrpSpPr>
              <a:grpSpLocks/>
            </p:cNvGrpSpPr>
            <p:nvPr/>
          </p:nvGrpSpPr>
          <p:grpSpPr bwMode="auto"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44099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261262329 w 10001"/>
                  <a:gd name="T1" fmla="*/ 2147483646 h 10125"/>
                  <a:gd name="T2" fmla="*/ 2147483646 w 10001"/>
                  <a:gd name="T3" fmla="*/ 1274758921 h 10125"/>
                  <a:gd name="T4" fmla="*/ 2147483646 w 10001"/>
                  <a:gd name="T5" fmla="*/ 804016304 h 10125"/>
                  <a:gd name="T6" fmla="*/ 2147483646 w 10001"/>
                  <a:gd name="T7" fmla="*/ 0 h 10125"/>
                  <a:gd name="T8" fmla="*/ 2147483646 w 10001"/>
                  <a:gd name="T9" fmla="*/ 806411425 h 10125"/>
                  <a:gd name="T10" fmla="*/ 2147483646 w 10001"/>
                  <a:gd name="T11" fmla="*/ 397209324 h 10125"/>
                  <a:gd name="T12" fmla="*/ 2147483646 w 10001"/>
                  <a:gd name="T13" fmla="*/ 2147483646 h 10125"/>
                  <a:gd name="T14" fmla="*/ 2147483646 w 10001"/>
                  <a:gd name="T15" fmla="*/ 2147483646 h 10125"/>
                  <a:gd name="T16" fmla="*/ 2147483646 w 10001"/>
                  <a:gd name="T17" fmla="*/ 2147483646 h 10125"/>
                  <a:gd name="T18" fmla="*/ 2147483646 w 10001"/>
                  <a:gd name="T19" fmla="*/ 2147483646 h 10125"/>
                  <a:gd name="T20" fmla="*/ 2147483646 w 10001"/>
                  <a:gd name="T21" fmla="*/ 2147483646 h 10125"/>
                  <a:gd name="T22" fmla="*/ 2147483646 w 10001"/>
                  <a:gd name="T23" fmla="*/ 2147483646 h 10125"/>
                  <a:gd name="T24" fmla="*/ 2147483646 w 10001"/>
                  <a:gd name="T25" fmla="*/ 2147483646 h 10125"/>
                  <a:gd name="T26" fmla="*/ 2147483646 w 10001"/>
                  <a:gd name="T27" fmla="*/ 2147483646 h 10125"/>
                  <a:gd name="T28" fmla="*/ 261262329 w 10001"/>
                  <a:gd name="T29" fmla="*/ 2147483646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4047" y="5752225"/>
                <a:ext cx="1315095" cy="1317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2489" y="5940673"/>
                <a:ext cx="2259045" cy="297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5361" y="6044855"/>
                <a:ext cx="714399" cy="27577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253" y="6237898"/>
                <a:ext cx="1246444" cy="827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3018" y="5785931"/>
                <a:ext cx="1055508" cy="1241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474" y="5940673"/>
                <a:ext cx="1791360" cy="297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4441" y="5968250"/>
                <a:ext cx="587823" cy="2696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304" y="5752225"/>
                <a:ext cx="815230" cy="4014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108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3889" y="1696208"/>
                  <a:ext cx="1126175" cy="3179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69778" y="1740450"/>
                  <a:ext cx="1130287" cy="11613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69778" y="1577309"/>
                  <a:ext cx="1126175" cy="31798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7487" y="1674087"/>
                  <a:ext cx="550757" cy="16037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099945" y="1632611"/>
                  <a:ext cx="665841" cy="113370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5619" y="1729390"/>
                  <a:ext cx="246608" cy="9678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7616" y="1732156"/>
                  <a:ext cx="242496" cy="9677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69778" y="1737686"/>
                  <a:ext cx="4111" cy="12166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5953" y="1734920"/>
                  <a:ext cx="4111" cy="12443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09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5399" y="1695512"/>
                  <a:ext cx="1122064" cy="31798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87" y="1739754"/>
                  <a:ext cx="1126175" cy="11613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87" y="1576610"/>
                  <a:ext cx="1122067" cy="31799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8996" y="1673391"/>
                  <a:ext cx="546649" cy="16037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1455" y="1631913"/>
                  <a:ext cx="661732" cy="11337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7128" y="1728693"/>
                  <a:ext cx="242499" cy="96779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126" y="1731457"/>
                  <a:ext cx="242496" cy="9678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87" y="1736988"/>
                  <a:ext cx="4111" cy="12166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3354" y="1734223"/>
                  <a:ext cx="4109" cy="12443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10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640" y="1694122"/>
                  <a:ext cx="1126175" cy="3207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0529" y="1738364"/>
                  <a:ext cx="1130287" cy="11613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0529" y="1575220"/>
                  <a:ext cx="1126175" cy="32075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8238" y="1672001"/>
                  <a:ext cx="550757" cy="1631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0696" y="1633289"/>
                  <a:ext cx="665841" cy="110605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370" y="1727303"/>
                  <a:ext cx="246608" cy="96779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8367" y="1730067"/>
                  <a:ext cx="242496" cy="9678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0529" y="1735598"/>
                  <a:ext cx="4111" cy="12443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704" y="1735598"/>
                  <a:ext cx="4111" cy="12166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11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5785" y="1694564"/>
                  <a:ext cx="1122067" cy="31798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676" y="1738806"/>
                  <a:ext cx="1126175" cy="11613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676" y="1575662"/>
                  <a:ext cx="1122064" cy="31799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385" y="1672443"/>
                  <a:ext cx="546646" cy="16037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1843" y="1630965"/>
                  <a:ext cx="661730" cy="11337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7517" y="1727746"/>
                  <a:ext cx="242496" cy="96779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511" y="1730510"/>
                  <a:ext cx="242499" cy="9678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676" y="1736040"/>
                  <a:ext cx="4109" cy="12166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3740" y="1733276"/>
                  <a:ext cx="4111" cy="12443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12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915" y="1696146"/>
                  <a:ext cx="1126175" cy="3179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0806" y="1740388"/>
                  <a:ext cx="1130284" cy="11613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0806" y="1577246"/>
                  <a:ext cx="1126175" cy="31798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8515" y="1674025"/>
                  <a:ext cx="550757" cy="16037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0973" y="1632548"/>
                  <a:ext cx="665841" cy="113370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647" y="1729327"/>
                  <a:ext cx="246608" cy="9678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8641" y="1732093"/>
                  <a:ext cx="242499" cy="9677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0806" y="1737623"/>
                  <a:ext cx="4109" cy="12166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981" y="1734857"/>
                  <a:ext cx="4109" cy="12443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044" name="Group 1058"/>
            <p:cNvGrpSpPr>
              <a:grpSpLocks/>
            </p:cNvGrpSpPr>
            <p:nvPr/>
          </p:nvGrpSpPr>
          <p:grpSpPr bwMode="auto"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703" y="2914143"/>
                <a:ext cx="2688292" cy="101746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748" y="2877636"/>
                <a:ext cx="212651" cy="1028571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grpSp>
            <p:nvGrpSpPr>
              <p:cNvPr id="44065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4406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6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6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7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7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07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409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9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7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07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409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9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7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7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07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409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9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7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07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409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9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8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8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8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8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8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8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8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8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8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8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9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066" name="TextBox 1080"/>
              <p:cNvSpPr txBox="1">
                <a:spLocks noChangeArrowheads="1"/>
              </p:cNvSpPr>
              <p:nvPr/>
            </p:nvSpPr>
            <p:spPr bwMode="auto"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SDN Controller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(network operating system)</a:t>
                </a:r>
              </a:p>
            </p:txBody>
          </p:sp>
        </p:grpSp>
        <p:sp>
          <p:nvSpPr>
            <p:cNvPr id="44045" name="TextBox 1059"/>
            <p:cNvSpPr txBox="1">
              <a:spLocks noChangeArrowheads="1"/>
            </p:cNvSpPr>
            <p:nvPr/>
          </p:nvSpPr>
          <p:spPr bwMode="auto">
            <a:xfrm>
              <a:off x="6837708" y="1058305"/>
              <a:ext cx="59503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…</a:t>
              </a:r>
            </a:p>
          </p:txBody>
        </p:sp>
        <p:grpSp>
          <p:nvGrpSpPr>
            <p:cNvPr id="44046" name="Group 1060"/>
            <p:cNvGrpSpPr>
              <a:grpSpLocks/>
            </p:cNvGrpSpPr>
            <p:nvPr/>
          </p:nvGrpSpPr>
          <p:grpSpPr bwMode="auto"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876" y="1277134"/>
                <a:ext cx="1023583" cy="5904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4062" name="TextBox 1076"/>
              <p:cNvSpPr txBox="1">
                <a:spLocks noChangeArrowheads="1"/>
              </p:cNvSpPr>
              <p:nvPr/>
            </p:nvSpPr>
            <p:spPr bwMode="auto">
              <a:xfrm>
                <a:off x="4792385" y="1374585"/>
                <a:ext cx="8904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routing</a:t>
                </a:r>
              </a:p>
            </p:txBody>
          </p:sp>
        </p:grpSp>
        <p:grpSp>
          <p:nvGrpSpPr>
            <p:cNvPr id="44047" name="Group 1061"/>
            <p:cNvGrpSpPr>
              <a:grpSpLocks/>
            </p:cNvGrpSpPr>
            <p:nvPr/>
          </p:nvGrpSpPr>
          <p:grpSpPr bwMode="auto"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944" y="1967102"/>
                <a:ext cx="1023583" cy="5904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4060" name="TextBox 1074"/>
              <p:cNvSpPr txBox="1">
                <a:spLocks noChangeArrowheads="1"/>
              </p:cNvSpPr>
              <p:nvPr/>
            </p:nvSpPr>
            <p:spPr bwMode="auto">
              <a:xfrm>
                <a:off x="6177429" y="1997637"/>
                <a:ext cx="903087" cy="54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access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control</a:t>
                </a:r>
              </a:p>
            </p:txBody>
          </p:sp>
        </p:grpSp>
        <p:grpSp>
          <p:nvGrpSpPr>
            <p:cNvPr id="44048" name="Group 1062"/>
            <p:cNvGrpSpPr>
              <a:grpSpLocks/>
            </p:cNvGrpSpPr>
            <p:nvPr/>
          </p:nvGrpSpPr>
          <p:grpSpPr bwMode="auto"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844" y="976777"/>
                <a:ext cx="1023582" cy="5904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4058" name="TextBox 1072"/>
              <p:cNvSpPr txBox="1">
                <a:spLocks noChangeArrowheads="1"/>
              </p:cNvSpPr>
              <p:nvPr/>
            </p:nvSpPr>
            <p:spPr bwMode="auto">
              <a:xfrm>
                <a:off x="6964568" y="1007037"/>
                <a:ext cx="993256" cy="54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load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balance</a:t>
                </a:r>
              </a:p>
            </p:txBody>
          </p:sp>
        </p:grpSp>
        <p:cxnSp>
          <p:nvCxnSpPr>
            <p:cNvPr id="44049" name="Straight Arrow Connector 1063"/>
            <p:cNvCxnSpPr>
              <a:cxnSpLocks noChangeShapeType="1"/>
            </p:cNvCxnSpPr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050" name="Straight Arrow Connector 1064"/>
            <p:cNvCxnSpPr>
              <a:cxnSpLocks noChangeShapeType="1"/>
            </p:cNvCxnSpPr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051" name="Straight Arrow Connector 1065"/>
            <p:cNvCxnSpPr>
              <a:cxnSpLocks noChangeShapeType="1"/>
            </p:cNvCxnSpPr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052" name="Straight Arrow Connector 1066"/>
            <p:cNvCxnSpPr>
              <a:cxnSpLocks noChangeShapeType="1"/>
            </p:cNvCxnSpPr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4053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southbound API</a:t>
              </a:r>
            </a:p>
          </p:txBody>
        </p:sp>
        <p:sp>
          <p:nvSpPr>
            <p:cNvPr id="44054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northbound API</a:t>
              </a:r>
            </a:p>
          </p:txBody>
        </p:sp>
        <p:sp>
          <p:nvSpPr>
            <p:cNvPr id="44055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SDN-controlled switches</a:t>
              </a:r>
            </a:p>
          </p:txBody>
        </p:sp>
        <p:sp>
          <p:nvSpPr>
            <p:cNvPr id="44056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network-control applications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6313" y="1147763"/>
            <a:ext cx="4133850" cy="394652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40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BFBC4F50-E4F8-425E-A10C-BC202FF708E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2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5768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SDN perspective: SDN controller</a:t>
            </a:r>
          </a:p>
        </p:txBody>
      </p:sp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317500" y="1543050"/>
            <a:ext cx="4808538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SDN controller (network OS): 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maintain network state information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interacts with network control applications “above” via northbound API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interacts with network switches “below” via southbound API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implemented as distributed system for performance, scalability, fault-tolerance, robustness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45060" name="TextBox 399"/>
          <p:cNvSpPr txBox="1">
            <a:spLocks noChangeArrowheads="1"/>
          </p:cNvSpPr>
          <p:nvPr/>
        </p:nvSpPr>
        <p:spPr bwMode="auto">
          <a:xfrm>
            <a:off x="8518525" y="5440363"/>
            <a:ext cx="28733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data</a:t>
            </a:r>
          </a:p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plane</a:t>
            </a:r>
          </a:p>
        </p:txBody>
      </p:sp>
      <p:sp>
        <p:nvSpPr>
          <p:cNvPr id="45061" name="TextBox 400"/>
          <p:cNvSpPr txBox="1">
            <a:spLocks noChangeArrowheads="1"/>
          </p:cNvSpPr>
          <p:nvPr/>
        </p:nvSpPr>
        <p:spPr bwMode="auto">
          <a:xfrm>
            <a:off x="8494713" y="2978150"/>
            <a:ext cx="342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control</a:t>
            </a:r>
          </a:p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088" y="5033963"/>
            <a:ext cx="2792412" cy="142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713" y="3213100"/>
            <a:ext cx="3041650" cy="190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064" name="Group 12"/>
          <p:cNvGrpSpPr>
            <a:grpSpLocks/>
          </p:cNvGrpSpPr>
          <p:nvPr/>
        </p:nvGrpSpPr>
        <p:grpSpPr bwMode="auto">
          <a:xfrm>
            <a:off x="5164138" y="5329238"/>
            <a:ext cx="2979737" cy="974725"/>
            <a:chOff x="2592388" y="5601756"/>
            <a:chExt cx="4027487" cy="939800"/>
          </a:xfrm>
        </p:grpSpPr>
        <p:sp>
          <p:nvSpPr>
            <p:cNvPr id="45124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261262329 w 10001"/>
                <a:gd name="T1" fmla="*/ 2147483646 h 10125"/>
                <a:gd name="T2" fmla="*/ 2147483646 w 10001"/>
                <a:gd name="T3" fmla="*/ 1274758921 h 10125"/>
                <a:gd name="T4" fmla="*/ 2147483646 w 10001"/>
                <a:gd name="T5" fmla="*/ 804016304 h 10125"/>
                <a:gd name="T6" fmla="*/ 2147483646 w 10001"/>
                <a:gd name="T7" fmla="*/ 0 h 10125"/>
                <a:gd name="T8" fmla="*/ 2147483646 w 10001"/>
                <a:gd name="T9" fmla="*/ 806411425 h 10125"/>
                <a:gd name="T10" fmla="*/ 2147483646 w 10001"/>
                <a:gd name="T11" fmla="*/ 397209324 h 10125"/>
                <a:gd name="T12" fmla="*/ 2147483646 w 10001"/>
                <a:gd name="T13" fmla="*/ 2147483646 h 10125"/>
                <a:gd name="T14" fmla="*/ 2147483646 w 10001"/>
                <a:gd name="T15" fmla="*/ 2147483646 h 10125"/>
                <a:gd name="T16" fmla="*/ 2147483646 w 10001"/>
                <a:gd name="T17" fmla="*/ 2147483646 h 10125"/>
                <a:gd name="T18" fmla="*/ 2147483646 w 10001"/>
                <a:gd name="T19" fmla="*/ 2147483646 h 10125"/>
                <a:gd name="T20" fmla="*/ 2147483646 w 10001"/>
                <a:gd name="T21" fmla="*/ 2147483646 h 10125"/>
                <a:gd name="T22" fmla="*/ 2147483646 w 10001"/>
                <a:gd name="T23" fmla="*/ 2147483646 h 10125"/>
                <a:gd name="T24" fmla="*/ 2147483646 w 10001"/>
                <a:gd name="T25" fmla="*/ 2147483646 h 10125"/>
                <a:gd name="T26" fmla="*/ 2147483646 w 10001"/>
                <a:gd name="T27" fmla="*/ 2147483646 h 10125"/>
                <a:gd name="T28" fmla="*/ 261262329 w 10001"/>
                <a:gd name="T29" fmla="*/ 2147483646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3993" y="5753287"/>
              <a:ext cx="1315318" cy="13163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2416" y="5940022"/>
              <a:ext cx="2259428" cy="29847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5290" y="6044104"/>
              <a:ext cx="714520" cy="27704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354" y="6238493"/>
              <a:ext cx="1246655" cy="8265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3232" y="5785430"/>
              <a:ext cx="1055687" cy="12398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66" y="5940022"/>
              <a:ext cx="1791664" cy="29847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4758" y="5969105"/>
              <a:ext cx="587923" cy="26938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76" y="5753287"/>
              <a:ext cx="815368" cy="40102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33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628" y="1695172"/>
                <a:ext cx="1126364" cy="3176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0516" y="1739372"/>
                <a:ext cx="1130476" cy="1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0516" y="1576385"/>
                <a:ext cx="1126364" cy="3176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8273" y="1673073"/>
                <a:ext cx="550850" cy="16022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0721" y="1631635"/>
                <a:ext cx="665953" cy="113262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468" y="1728322"/>
                <a:ext cx="246649" cy="96686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8390" y="1731084"/>
                <a:ext cx="242537" cy="966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0516" y="1736609"/>
                <a:ext cx="4112" cy="121549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880" y="1733847"/>
                <a:ext cx="4112" cy="12431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34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5658" y="1694718"/>
                <a:ext cx="1122252" cy="3204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546" y="1738918"/>
                <a:ext cx="1126364" cy="1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546" y="1575933"/>
                <a:ext cx="1122255" cy="3204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304" y="1672618"/>
                <a:ext cx="546740" cy="162987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1752" y="1633944"/>
                <a:ext cx="661843" cy="11049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7499" y="1727868"/>
                <a:ext cx="242540" cy="966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421" y="1730631"/>
                <a:ext cx="242537" cy="96686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546" y="1736156"/>
                <a:ext cx="4112" cy="12431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3801" y="1736156"/>
                <a:ext cx="4110" cy="121549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35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03" y="1695759"/>
                <a:ext cx="1126364" cy="3176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0290" y="1739958"/>
                <a:ext cx="1130476" cy="1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0290" y="1576972"/>
                <a:ext cx="1126364" cy="3176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8048" y="1673659"/>
                <a:ext cx="550850" cy="16022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0496" y="1632221"/>
                <a:ext cx="665953" cy="113262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243" y="1728909"/>
                <a:ext cx="246649" cy="96686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8165" y="1731670"/>
                <a:ext cx="242537" cy="966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0290" y="1737195"/>
                <a:ext cx="4112" cy="121549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655" y="1734433"/>
                <a:ext cx="4112" cy="12431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36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6301" y="1695738"/>
                <a:ext cx="1122255" cy="3176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2191" y="1739938"/>
                <a:ext cx="1126364" cy="1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2191" y="1576951"/>
                <a:ext cx="1122252" cy="3176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948" y="1673638"/>
                <a:ext cx="546738" cy="16022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397" y="1632200"/>
                <a:ext cx="661840" cy="113262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8144" y="1728888"/>
                <a:ext cx="242537" cy="96686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90063" y="1731649"/>
                <a:ext cx="242540" cy="966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2191" y="1737174"/>
                <a:ext cx="4110" cy="121549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4443" y="1734413"/>
                <a:ext cx="4112" cy="12431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37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957" y="1694398"/>
                <a:ext cx="1126364" cy="3204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0847" y="1738598"/>
                <a:ext cx="1130474" cy="1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0847" y="1575611"/>
                <a:ext cx="1126364" cy="3204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8604" y="1672298"/>
                <a:ext cx="550850" cy="16298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1053" y="1633624"/>
                <a:ext cx="665953" cy="11049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00" y="1727548"/>
                <a:ext cx="246649" cy="96686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8719" y="1730309"/>
                <a:ext cx="242540" cy="966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0847" y="1735834"/>
                <a:ext cx="4110" cy="12431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7211" y="1735834"/>
                <a:ext cx="4110" cy="121549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5" name="Group 13"/>
          <p:cNvGrpSpPr>
            <a:grpSpLocks/>
          </p:cNvGrpSpPr>
          <p:nvPr/>
        </p:nvGrpSpPr>
        <p:grpSpPr bwMode="auto">
          <a:xfrm>
            <a:off x="4989513" y="3551238"/>
            <a:ext cx="3117850" cy="1052512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81" y="2913964"/>
              <a:ext cx="2688152" cy="10170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736" y="2877416"/>
              <a:ext cx="212640" cy="1028136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grpSp>
          <p:nvGrpSpPr>
            <p:cNvPr id="45090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45092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93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94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95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96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45097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5122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12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098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45099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120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121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100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01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45102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5118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119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103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45104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116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117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105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06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07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08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09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10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11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12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13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14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15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091" name="TextBox 35"/>
            <p:cNvSpPr txBox="1">
              <a:spLocks noChangeArrowheads="1"/>
            </p:cNvSpPr>
            <p:nvPr/>
          </p:nvSpPr>
          <p:spPr bwMode="auto">
            <a:xfrm>
              <a:off x="5377031" y="3090332"/>
              <a:ext cx="265920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SDN Controller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(network operating system)</a:t>
              </a:r>
            </a:p>
          </p:txBody>
        </p:sp>
      </p:grpSp>
      <p:sp>
        <p:nvSpPr>
          <p:cNvPr id="45066" name="TextBox 14"/>
          <p:cNvSpPr txBox="1">
            <a:spLocks noChangeArrowheads="1"/>
          </p:cNvSpPr>
          <p:nvPr/>
        </p:nvSpPr>
        <p:spPr bwMode="auto">
          <a:xfrm>
            <a:off x="6837363" y="1562100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grpSp>
        <p:nvGrpSpPr>
          <p:cNvPr id="45067" name="Group 15"/>
          <p:cNvGrpSpPr>
            <a:grpSpLocks/>
          </p:cNvGrpSpPr>
          <p:nvPr/>
        </p:nvGrpSpPr>
        <p:grpSpPr bwMode="auto">
          <a:xfrm>
            <a:off x="5165725" y="1781175"/>
            <a:ext cx="1023938" cy="590550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5087" name="TextBox 31"/>
            <p:cNvSpPr txBox="1">
              <a:spLocks noChangeArrowheads="1"/>
            </p:cNvSpPr>
            <p:nvPr/>
          </p:nvSpPr>
          <p:spPr bwMode="auto">
            <a:xfrm>
              <a:off x="4792385" y="1374585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routing</a:t>
              </a:r>
            </a:p>
          </p:txBody>
        </p:sp>
      </p:grpSp>
      <p:grpSp>
        <p:nvGrpSpPr>
          <p:cNvPr id="45068" name="Group 16"/>
          <p:cNvGrpSpPr>
            <a:grpSpLocks/>
          </p:cNvGrpSpPr>
          <p:nvPr/>
        </p:nvGrpSpPr>
        <p:grpSpPr bwMode="auto">
          <a:xfrm>
            <a:off x="6000750" y="2301875"/>
            <a:ext cx="1023938" cy="590550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5085" name="TextBox 29"/>
            <p:cNvSpPr txBox="1">
              <a:spLocks noChangeArrowheads="1"/>
            </p:cNvSpPr>
            <p:nvPr/>
          </p:nvSpPr>
          <p:spPr bwMode="auto">
            <a:xfrm>
              <a:off x="6177429" y="1997637"/>
              <a:ext cx="903087" cy="54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access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control</a:t>
              </a:r>
            </a:p>
          </p:txBody>
        </p:sp>
      </p:grpSp>
      <p:grpSp>
        <p:nvGrpSpPr>
          <p:cNvPr id="45069" name="Group 17"/>
          <p:cNvGrpSpPr>
            <a:grpSpLocks/>
          </p:cNvGrpSpPr>
          <p:nvPr/>
        </p:nvGrpSpPr>
        <p:grpSpPr bwMode="auto">
          <a:xfrm>
            <a:off x="7231063" y="2260600"/>
            <a:ext cx="1023937" cy="590550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5083" name="TextBox 27"/>
            <p:cNvSpPr txBox="1">
              <a:spLocks noChangeArrowheads="1"/>
            </p:cNvSpPr>
            <p:nvPr/>
          </p:nvSpPr>
          <p:spPr bwMode="auto">
            <a:xfrm>
              <a:off x="6964568" y="1007037"/>
              <a:ext cx="993256" cy="54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load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balance</a:t>
              </a:r>
            </a:p>
          </p:txBody>
        </p:sp>
      </p:grpSp>
      <p:cxnSp>
        <p:nvCxnSpPr>
          <p:cNvPr id="45070" name="Straight Arrow Connector 18"/>
          <p:cNvCxnSpPr>
            <a:cxnSpLocks noChangeShapeType="1"/>
          </p:cNvCxnSpPr>
          <p:nvPr/>
        </p:nvCxnSpPr>
        <p:spPr bwMode="auto">
          <a:xfrm flipV="1">
            <a:off x="8626475" y="1722438"/>
            <a:ext cx="0" cy="1247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71" name="Straight Arrow Connector 19"/>
          <p:cNvCxnSpPr>
            <a:cxnSpLocks noChangeShapeType="1"/>
          </p:cNvCxnSpPr>
          <p:nvPr/>
        </p:nvCxnSpPr>
        <p:spPr bwMode="auto">
          <a:xfrm>
            <a:off x="8651875" y="3470275"/>
            <a:ext cx="0" cy="1524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72" name="Straight Arrow Connector 20"/>
          <p:cNvCxnSpPr>
            <a:cxnSpLocks noChangeShapeType="1"/>
          </p:cNvCxnSpPr>
          <p:nvPr/>
        </p:nvCxnSpPr>
        <p:spPr bwMode="auto">
          <a:xfrm>
            <a:off x="8661400" y="5884863"/>
            <a:ext cx="0" cy="415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73" name="Straight Arrow Connector 21"/>
          <p:cNvCxnSpPr>
            <a:cxnSpLocks noChangeShapeType="1"/>
          </p:cNvCxnSpPr>
          <p:nvPr/>
        </p:nvCxnSpPr>
        <p:spPr bwMode="auto">
          <a:xfrm flipV="1">
            <a:off x="8653463" y="5049838"/>
            <a:ext cx="0" cy="414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074" name="TextBox 399"/>
          <p:cNvSpPr txBox="1">
            <a:spLocks noChangeArrowheads="1"/>
          </p:cNvSpPr>
          <p:nvPr/>
        </p:nvSpPr>
        <p:spPr bwMode="auto">
          <a:xfrm>
            <a:off x="6650038" y="4740275"/>
            <a:ext cx="16367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southbound API</a:t>
            </a:r>
          </a:p>
        </p:txBody>
      </p:sp>
      <p:sp>
        <p:nvSpPr>
          <p:cNvPr id="45075" name="TextBox 399"/>
          <p:cNvSpPr txBox="1">
            <a:spLocks noChangeArrowheads="1"/>
          </p:cNvSpPr>
          <p:nvPr/>
        </p:nvSpPr>
        <p:spPr bwMode="auto">
          <a:xfrm>
            <a:off x="6646863" y="3221038"/>
            <a:ext cx="1635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northbound API</a:t>
            </a:r>
          </a:p>
        </p:txBody>
      </p:sp>
      <p:sp>
        <p:nvSpPr>
          <p:cNvPr id="45076" name="TextBox 399"/>
          <p:cNvSpPr txBox="1">
            <a:spLocks noChangeArrowheads="1"/>
          </p:cNvSpPr>
          <p:nvPr/>
        </p:nvSpPr>
        <p:spPr bwMode="auto">
          <a:xfrm>
            <a:off x="5507038" y="6299200"/>
            <a:ext cx="2303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SDN-controlled switches</a:t>
            </a:r>
          </a:p>
        </p:txBody>
      </p:sp>
      <p:sp>
        <p:nvSpPr>
          <p:cNvPr id="45077" name="TextBox 399"/>
          <p:cNvSpPr txBox="1">
            <a:spLocks noChangeArrowheads="1"/>
          </p:cNvSpPr>
          <p:nvPr/>
        </p:nvSpPr>
        <p:spPr bwMode="auto">
          <a:xfrm>
            <a:off x="5708650" y="1414463"/>
            <a:ext cx="23812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575175" y="1147763"/>
            <a:ext cx="3794125" cy="185102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4559300" y="1314450"/>
            <a:ext cx="3794125" cy="185261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586288" y="5099050"/>
            <a:ext cx="3795712" cy="159226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50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3CF2C2DF-3463-4421-824C-DCFABE8E36E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0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3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SDN perspective: control applications</a:t>
            </a:r>
          </a:p>
        </p:txBody>
      </p:sp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3875" y="1249363"/>
            <a:ext cx="43338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network-control apps: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“brains” of control:  implement control functions using lower-level services, API provided by SND controller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unbundled: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can be provided by 3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rd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party: distinct from routing vendor, or SDN controller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</p:txBody>
      </p:sp>
      <p:sp>
        <p:nvSpPr>
          <p:cNvPr id="46084" name="TextBox 399"/>
          <p:cNvSpPr txBox="1">
            <a:spLocks noChangeArrowheads="1"/>
          </p:cNvSpPr>
          <p:nvPr/>
        </p:nvSpPr>
        <p:spPr bwMode="auto">
          <a:xfrm>
            <a:off x="8518525" y="5440363"/>
            <a:ext cx="28733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data</a:t>
            </a:r>
          </a:p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plane</a:t>
            </a:r>
          </a:p>
        </p:txBody>
      </p:sp>
      <p:sp>
        <p:nvSpPr>
          <p:cNvPr id="46085" name="TextBox 400"/>
          <p:cNvSpPr txBox="1">
            <a:spLocks noChangeArrowheads="1"/>
          </p:cNvSpPr>
          <p:nvPr/>
        </p:nvSpPr>
        <p:spPr bwMode="auto">
          <a:xfrm>
            <a:off x="8494713" y="2978150"/>
            <a:ext cx="342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control</a:t>
            </a:r>
          </a:p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088" y="5033963"/>
            <a:ext cx="2792412" cy="142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713" y="3213100"/>
            <a:ext cx="3041650" cy="190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088" name="Group 12"/>
          <p:cNvGrpSpPr>
            <a:grpSpLocks/>
          </p:cNvGrpSpPr>
          <p:nvPr/>
        </p:nvGrpSpPr>
        <p:grpSpPr bwMode="auto">
          <a:xfrm>
            <a:off x="5164138" y="5329238"/>
            <a:ext cx="2979737" cy="974725"/>
            <a:chOff x="2592388" y="5601756"/>
            <a:chExt cx="4027487" cy="939800"/>
          </a:xfrm>
        </p:grpSpPr>
        <p:sp>
          <p:nvSpPr>
            <p:cNvPr id="46146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261262329 w 10001"/>
                <a:gd name="T1" fmla="*/ 2147483646 h 10125"/>
                <a:gd name="T2" fmla="*/ 2147483646 w 10001"/>
                <a:gd name="T3" fmla="*/ 1274758921 h 10125"/>
                <a:gd name="T4" fmla="*/ 2147483646 w 10001"/>
                <a:gd name="T5" fmla="*/ 804016304 h 10125"/>
                <a:gd name="T6" fmla="*/ 2147483646 w 10001"/>
                <a:gd name="T7" fmla="*/ 0 h 10125"/>
                <a:gd name="T8" fmla="*/ 2147483646 w 10001"/>
                <a:gd name="T9" fmla="*/ 806411425 h 10125"/>
                <a:gd name="T10" fmla="*/ 2147483646 w 10001"/>
                <a:gd name="T11" fmla="*/ 397209324 h 10125"/>
                <a:gd name="T12" fmla="*/ 2147483646 w 10001"/>
                <a:gd name="T13" fmla="*/ 2147483646 h 10125"/>
                <a:gd name="T14" fmla="*/ 2147483646 w 10001"/>
                <a:gd name="T15" fmla="*/ 2147483646 h 10125"/>
                <a:gd name="T16" fmla="*/ 2147483646 w 10001"/>
                <a:gd name="T17" fmla="*/ 2147483646 h 10125"/>
                <a:gd name="T18" fmla="*/ 2147483646 w 10001"/>
                <a:gd name="T19" fmla="*/ 2147483646 h 10125"/>
                <a:gd name="T20" fmla="*/ 2147483646 w 10001"/>
                <a:gd name="T21" fmla="*/ 2147483646 h 10125"/>
                <a:gd name="T22" fmla="*/ 2147483646 w 10001"/>
                <a:gd name="T23" fmla="*/ 2147483646 h 10125"/>
                <a:gd name="T24" fmla="*/ 2147483646 w 10001"/>
                <a:gd name="T25" fmla="*/ 2147483646 h 10125"/>
                <a:gd name="T26" fmla="*/ 2147483646 w 10001"/>
                <a:gd name="T27" fmla="*/ 2147483646 h 10125"/>
                <a:gd name="T28" fmla="*/ 261262329 w 10001"/>
                <a:gd name="T29" fmla="*/ 2147483646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3993" y="5753287"/>
              <a:ext cx="1315318" cy="13163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2416" y="5940022"/>
              <a:ext cx="2259428" cy="29847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5290" y="6044104"/>
              <a:ext cx="714520" cy="27704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354" y="6238493"/>
              <a:ext cx="1246655" cy="8265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3232" y="5785430"/>
              <a:ext cx="1055687" cy="12398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66" y="5940022"/>
              <a:ext cx="1791664" cy="29847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4758" y="5969105"/>
              <a:ext cx="587923" cy="26938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76" y="5753287"/>
              <a:ext cx="815368" cy="40102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155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628" y="1695172"/>
                <a:ext cx="1126364" cy="3176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0516" y="1739372"/>
                <a:ext cx="1130476" cy="1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0516" y="1576385"/>
                <a:ext cx="1126364" cy="3176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8273" y="1673073"/>
                <a:ext cx="550850" cy="16022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0721" y="1631635"/>
                <a:ext cx="665953" cy="113262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468" y="1728322"/>
                <a:ext cx="246649" cy="96686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8390" y="1731084"/>
                <a:ext cx="242537" cy="966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0516" y="1736609"/>
                <a:ext cx="4112" cy="121549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880" y="1733847"/>
                <a:ext cx="4112" cy="12431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156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5658" y="1694718"/>
                <a:ext cx="1122252" cy="3204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546" y="1738918"/>
                <a:ext cx="1126364" cy="1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546" y="1575933"/>
                <a:ext cx="1122255" cy="3204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304" y="1672618"/>
                <a:ext cx="546740" cy="162987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1752" y="1633944"/>
                <a:ext cx="661843" cy="11049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7499" y="1727868"/>
                <a:ext cx="242540" cy="966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421" y="1730631"/>
                <a:ext cx="242537" cy="96686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546" y="1736156"/>
                <a:ext cx="4112" cy="12431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3801" y="1736156"/>
                <a:ext cx="4110" cy="121549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157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03" y="1695759"/>
                <a:ext cx="1126364" cy="3176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0290" y="1739958"/>
                <a:ext cx="1130476" cy="1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0290" y="1576972"/>
                <a:ext cx="1126364" cy="3176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8048" y="1673659"/>
                <a:ext cx="550850" cy="16022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0496" y="1632221"/>
                <a:ext cx="665953" cy="113262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243" y="1728909"/>
                <a:ext cx="246649" cy="96686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8165" y="1731670"/>
                <a:ext cx="242537" cy="966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0290" y="1737195"/>
                <a:ext cx="4112" cy="121549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655" y="1734433"/>
                <a:ext cx="4112" cy="12431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158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6301" y="1695738"/>
                <a:ext cx="1122255" cy="3176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2191" y="1739938"/>
                <a:ext cx="1126364" cy="1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2191" y="1576951"/>
                <a:ext cx="1122252" cy="3176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948" y="1673638"/>
                <a:ext cx="546738" cy="16022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397" y="1632200"/>
                <a:ext cx="661840" cy="113262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8144" y="1728888"/>
                <a:ext cx="242537" cy="96686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90063" y="1731649"/>
                <a:ext cx="242540" cy="966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2191" y="1737174"/>
                <a:ext cx="4110" cy="121549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4443" y="1734413"/>
                <a:ext cx="4112" cy="12431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159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957" y="1694398"/>
                <a:ext cx="1126364" cy="3204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0847" y="1738598"/>
                <a:ext cx="1130474" cy="1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0847" y="1575611"/>
                <a:ext cx="1126364" cy="3204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8604" y="1672298"/>
                <a:ext cx="550850" cy="16298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1053" y="1633624"/>
                <a:ext cx="665953" cy="11049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00" y="1727548"/>
                <a:ext cx="246649" cy="96686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8719" y="1730309"/>
                <a:ext cx="242540" cy="966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0847" y="1735834"/>
                <a:ext cx="4110" cy="12431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7211" y="1735834"/>
                <a:ext cx="4110" cy="121549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089" name="Group 13"/>
          <p:cNvGrpSpPr>
            <a:grpSpLocks/>
          </p:cNvGrpSpPr>
          <p:nvPr/>
        </p:nvGrpSpPr>
        <p:grpSpPr bwMode="auto">
          <a:xfrm>
            <a:off x="4989513" y="3551238"/>
            <a:ext cx="3117850" cy="1052512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81" y="2913964"/>
              <a:ext cx="2688152" cy="10170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736" y="2877416"/>
              <a:ext cx="212640" cy="1028136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grpSp>
          <p:nvGrpSpPr>
            <p:cNvPr id="46112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46114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15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16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17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18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46119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6144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14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120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46121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6142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143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122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23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46124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6140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141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125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46126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6138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139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127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28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29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30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31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32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33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34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35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36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137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6113" name="TextBox 35"/>
            <p:cNvSpPr txBox="1">
              <a:spLocks noChangeArrowheads="1"/>
            </p:cNvSpPr>
            <p:nvPr/>
          </p:nvSpPr>
          <p:spPr bwMode="auto">
            <a:xfrm>
              <a:off x="5377031" y="3090332"/>
              <a:ext cx="265920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SDN Controller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(network operating system)</a:t>
              </a:r>
            </a:p>
          </p:txBody>
        </p:sp>
      </p:grpSp>
      <p:sp>
        <p:nvSpPr>
          <p:cNvPr id="46090" name="TextBox 14"/>
          <p:cNvSpPr txBox="1">
            <a:spLocks noChangeArrowheads="1"/>
          </p:cNvSpPr>
          <p:nvPr/>
        </p:nvSpPr>
        <p:spPr bwMode="auto">
          <a:xfrm>
            <a:off x="6837363" y="1562100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grpSp>
        <p:nvGrpSpPr>
          <p:cNvPr id="46091" name="Group 15"/>
          <p:cNvGrpSpPr>
            <a:grpSpLocks/>
          </p:cNvGrpSpPr>
          <p:nvPr/>
        </p:nvGrpSpPr>
        <p:grpSpPr bwMode="auto">
          <a:xfrm>
            <a:off x="5165725" y="1781175"/>
            <a:ext cx="1023938" cy="590550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6109" name="TextBox 31"/>
            <p:cNvSpPr txBox="1">
              <a:spLocks noChangeArrowheads="1"/>
            </p:cNvSpPr>
            <p:nvPr/>
          </p:nvSpPr>
          <p:spPr bwMode="auto">
            <a:xfrm>
              <a:off x="4792385" y="1374585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routing</a:t>
              </a:r>
            </a:p>
          </p:txBody>
        </p:sp>
      </p:grpSp>
      <p:grpSp>
        <p:nvGrpSpPr>
          <p:cNvPr id="46092" name="Group 16"/>
          <p:cNvGrpSpPr>
            <a:grpSpLocks/>
          </p:cNvGrpSpPr>
          <p:nvPr/>
        </p:nvGrpSpPr>
        <p:grpSpPr bwMode="auto">
          <a:xfrm>
            <a:off x="6000750" y="2301875"/>
            <a:ext cx="1023938" cy="590550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6107" name="TextBox 29"/>
            <p:cNvSpPr txBox="1">
              <a:spLocks noChangeArrowheads="1"/>
            </p:cNvSpPr>
            <p:nvPr/>
          </p:nvSpPr>
          <p:spPr bwMode="auto">
            <a:xfrm>
              <a:off x="6177429" y="1997637"/>
              <a:ext cx="903087" cy="54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access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control</a:t>
              </a:r>
            </a:p>
          </p:txBody>
        </p:sp>
      </p:grpSp>
      <p:grpSp>
        <p:nvGrpSpPr>
          <p:cNvPr id="46093" name="Group 17"/>
          <p:cNvGrpSpPr>
            <a:grpSpLocks/>
          </p:cNvGrpSpPr>
          <p:nvPr/>
        </p:nvGrpSpPr>
        <p:grpSpPr bwMode="auto">
          <a:xfrm>
            <a:off x="7231063" y="2260600"/>
            <a:ext cx="1023937" cy="590550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6105" name="TextBox 27"/>
            <p:cNvSpPr txBox="1">
              <a:spLocks noChangeArrowheads="1"/>
            </p:cNvSpPr>
            <p:nvPr/>
          </p:nvSpPr>
          <p:spPr bwMode="auto">
            <a:xfrm>
              <a:off x="6964568" y="1007037"/>
              <a:ext cx="993256" cy="54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load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balance</a:t>
              </a:r>
            </a:p>
          </p:txBody>
        </p:sp>
      </p:grpSp>
      <p:cxnSp>
        <p:nvCxnSpPr>
          <p:cNvPr id="46094" name="Straight Arrow Connector 18"/>
          <p:cNvCxnSpPr>
            <a:cxnSpLocks noChangeShapeType="1"/>
          </p:cNvCxnSpPr>
          <p:nvPr/>
        </p:nvCxnSpPr>
        <p:spPr bwMode="auto">
          <a:xfrm flipV="1">
            <a:off x="8626475" y="1722438"/>
            <a:ext cx="0" cy="1247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5" name="Straight Arrow Connector 19"/>
          <p:cNvCxnSpPr>
            <a:cxnSpLocks noChangeShapeType="1"/>
          </p:cNvCxnSpPr>
          <p:nvPr/>
        </p:nvCxnSpPr>
        <p:spPr bwMode="auto">
          <a:xfrm>
            <a:off x="8651875" y="3470275"/>
            <a:ext cx="0" cy="1524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6" name="Straight Arrow Connector 20"/>
          <p:cNvCxnSpPr>
            <a:cxnSpLocks noChangeShapeType="1"/>
          </p:cNvCxnSpPr>
          <p:nvPr/>
        </p:nvCxnSpPr>
        <p:spPr bwMode="auto">
          <a:xfrm>
            <a:off x="8661400" y="5884863"/>
            <a:ext cx="0" cy="415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097" name="Straight Arrow Connector 21"/>
          <p:cNvCxnSpPr>
            <a:cxnSpLocks noChangeShapeType="1"/>
          </p:cNvCxnSpPr>
          <p:nvPr/>
        </p:nvCxnSpPr>
        <p:spPr bwMode="auto">
          <a:xfrm flipV="1">
            <a:off x="8653463" y="5049838"/>
            <a:ext cx="0" cy="414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098" name="TextBox 399"/>
          <p:cNvSpPr txBox="1">
            <a:spLocks noChangeArrowheads="1"/>
          </p:cNvSpPr>
          <p:nvPr/>
        </p:nvSpPr>
        <p:spPr bwMode="auto">
          <a:xfrm>
            <a:off x="6650038" y="4740275"/>
            <a:ext cx="16367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southbound API</a:t>
            </a:r>
          </a:p>
        </p:txBody>
      </p:sp>
      <p:sp>
        <p:nvSpPr>
          <p:cNvPr id="46099" name="TextBox 399"/>
          <p:cNvSpPr txBox="1">
            <a:spLocks noChangeArrowheads="1"/>
          </p:cNvSpPr>
          <p:nvPr/>
        </p:nvSpPr>
        <p:spPr bwMode="auto">
          <a:xfrm>
            <a:off x="6646863" y="3221038"/>
            <a:ext cx="1635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northbound API</a:t>
            </a:r>
          </a:p>
        </p:txBody>
      </p:sp>
      <p:sp>
        <p:nvSpPr>
          <p:cNvPr id="46100" name="TextBox 399"/>
          <p:cNvSpPr txBox="1">
            <a:spLocks noChangeArrowheads="1"/>
          </p:cNvSpPr>
          <p:nvPr/>
        </p:nvSpPr>
        <p:spPr bwMode="auto">
          <a:xfrm>
            <a:off x="5507038" y="6299200"/>
            <a:ext cx="2303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SDN-controlled switches</a:t>
            </a:r>
          </a:p>
        </p:txBody>
      </p:sp>
      <p:sp>
        <p:nvSpPr>
          <p:cNvPr id="46101" name="TextBox 399"/>
          <p:cNvSpPr txBox="1">
            <a:spLocks noChangeArrowheads="1"/>
          </p:cNvSpPr>
          <p:nvPr/>
        </p:nvSpPr>
        <p:spPr bwMode="auto">
          <a:xfrm>
            <a:off x="5708650" y="1414463"/>
            <a:ext cx="23812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697413" y="3090863"/>
            <a:ext cx="3549650" cy="34417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61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B9C15E13-F3A1-47E3-951D-1024B5926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ctrTitle"/>
          </p:nvPr>
        </p:nvSpPr>
        <p:spPr>
          <a:xfrm>
            <a:off x="592138" y="2524125"/>
            <a:ext cx="8221662" cy="2835275"/>
          </a:xfrm>
        </p:spPr>
        <p:txBody>
          <a:bodyPr/>
          <a:lstStyle/>
          <a:p>
            <a:pPr algn="just"/>
            <a:r>
              <a:rPr lang="en-US" altLang="en-US" sz="3200" u="none" smtClean="0"/>
              <a:t>OpenFlow (OF) defines the communication protocol that enables the </a:t>
            </a:r>
            <a:r>
              <a:rPr lang="en-US" altLang="en-US" sz="3200" u="none" smtClean="0">
                <a:solidFill>
                  <a:srgbClr val="C00000"/>
                </a:solidFill>
              </a:rPr>
              <a:t>SDN Controller </a:t>
            </a:r>
            <a:r>
              <a:rPr lang="en-US" altLang="en-US" sz="3200" u="none" smtClean="0"/>
              <a:t>to directly interact with the forwarding plane of </a:t>
            </a:r>
            <a:r>
              <a:rPr lang="en-US" altLang="en-US" sz="3200" u="none" smtClean="0">
                <a:solidFill>
                  <a:srgbClr val="C00000"/>
                </a:solidFill>
              </a:rPr>
              <a:t>network devices. </a:t>
            </a:r>
          </a:p>
        </p:txBody>
      </p:sp>
      <p:pic>
        <p:nvPicPr>
          <p:cNvPr id="5120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838200"/>
            <a:ext cx="345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2438" y="0"/>
            <a:ext cx="8435975" cy="1143000"/>
          </a:xfrm>
        </p:spPr>
        <p:txBody>
          <a:bodyPr/>
          <a:lstStyle/>
          <a:p>
            <a:r>
              <a:rPr lang="en-US" altLang="en-US" sz="3200" smtClean="0">
                <a:latin typeface="Calibri" panose="020F0502020204030204" pitchFamily="34" charset="0"/>
              </a:rPr>
              <a:t>OpenFlow data plane abstraction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41325" y="884238"/>
            <a:ext cx="8458200" cy="5334000"/>
          </a:xfrm>
        </p:spPr>
        <p:txBody>
          <a:bodyPr/>
          <a:lstStyle/>
          <a:p>
            <a:r>
              <a:rPr lang="en-US" altLang="en-US" i="1" smtClean="0">
                <a:solidFill>
                  <a:srgbClr val="C00000"/>
                </a:solidFill>
                <a:latin typeface="Calibri" panose="020F0502020204030204" pitchFamily="34" charset="0"/>
              </a:rPr>
              <a:t>flow</a:t>
            </a:r>
            <a:r>
              <a:rPr lang="en-US" altLang="en-US" smtClean="0">
                <a:solidFill>
                  <a:srgbClr val="C00000"/>
                </a:solidFill>
                <a:latin typeface="Calibri" panose="020F0502020204030204" pitchFamily="34" charset="0"/>
              </a:rPr>
              <a:t>: defined by header fields</a:t>
            </a:r>
          </a:p>
          <a:p>
            <a:r>
              <a:rPr lang="en-US" altLang="en-US" smtClean="0">
                <a:solidFill>
                  <a:srgbClr val="C00000"/>
                </a:solidFill>
                <a:latin typeface="Calibri" panose="020F0502020204030204" pitchFamily="34" charset="0"/>
              </a:rPr>
              <a:t>generalized forwarding: simple packet-handling rules</a:t>
            </a:r>
          </a:p>
          <a:p>
            <a:pPr lvl="1"/>
            <a:r>
              <a:rPr lang="en-US" altLang="en-US" i="1" smtClean="0">
                <a:solidFill>
                  <a:srgbClr val="CC0000"/>
                </a:solidFill>
                <a:latin typeface="Calibri" panose="020F0502020204030204" pitchFamily="34" charset="0"/>
              </a:rPr>
              <a:t>Pattern</a:t>
            </a:r>
            <a:r>
              <a:rPr lang="en-US" altLang="en-US" i="1" smtClean="0">
                <a:solidFill>
                  <a:srgbClr val="000090"/>
                </a:solidFill>
                <a:latin typeface="Calibri" panose="020F0502020204030204" pitchFamily="34" charset="0"/>
              </a:rPr>
              <a:t>: </a:t>
            </a:r>
            <a:r>
              <a:rPr lang="en-US" altLang="en-US" smtClean="0">
                <a:latin typeface="Calibri" panose="020F0502020204030204" pitchFamily="34" charset="0"/>
              </a:rPr>
              <a:t>match</a:t>
            </a:r>
            <a:r>
              <a:rPr lang="en-US" altLang="en-US" smtClean="0">
                <a:solidFill>
                  <a:srgbClr val="000090"/>
                </a:solidFill>
                <a:latin typeface="Calibri" panose="020F0502020204030204" pitchFamily="34" charset="0"/>
              </a:rPr>
              <a:t> </a:t>
            </a:r>
            <a:r>
              <a:rPr lang="en-US" altLang="en-US" smtClean="0">
                <a:latin typeface="Calibri" panose="020F0502020204030204" pitchFamily="34" charset="0"/>
              </a:rPr>
              <a:t>values in packet header fields</a:t>
            </a:r>
          </a:p>
          <a:p>
            <a:pPr lvl="1"/>
            <a:r>
              <a:rPr lang="en-US" altLang="en-US" i="1" smtClean="0">
                <a:solidFill>
                  <a:srgbClr val="CC0000"/>
                </a:solidFill>
                <a:latin typeface="Calibri" panose="020F0502020204030204" pitchFamily="34" charset="0"/>
              </a:rPr>
              <a:t>Actions: </a:t>
            </a:r>
            <a:r>
              <a:rPr lang="en-US" altLang="en-US" smtClean="0">
                <a:latin typeface="Calibri" panose="020F0502020204030204" pitchFamily="34" charset="0"/>
              </a:rPr>
              <a:t>drop, forward, modify, matched packet or send matched packet to controller </a:t>
            </a:r>
          </a:p>
          <a:p>
            <a:pPr lvl="1"/>
            <a:r>
              <a:rPr lang="en-US" altLang="en-US" i="1" smtClean="0">
                <a:solidFill>
                  <a:srgbClr val="CC0000"/>
                </a:solidFill>
                <a:latin typeface="Calibri" panose="020F0502020204030204" pitchFamily="34" charset="0"/>
              </a:rPr>
              <a:t>Priority</a:t>
            </a:r>
            <a:r>
              <a:rPr lang="en-US" altLang="en-US" smtClean="0">
                <a:latin typeface="Calibri" panose="020F0502020204030204" pitchFamily="34" charset="0"/>
              </a:rPr>
              <a:t>: disambiguate overlapping patterns</a:t>
            </a:r>
          </a:p>
          <a:p>
            <a:pPr lvl="1"/>
            <a:r>
              <a:rPr lang="en-US" altLang="en-US" i="1" smtClean="0">
                <a:solidFill>
                  <a:srgbClr val="CC0000"/>
                </a:solidFill>
                <a:latin typeface="Calibri" panose="020F0502020204030204" pitchFamily="34" charset="0"/>
              </a:rPr>
              <a:t>Counters: </a:t>
            </a:r>
            <a:r>
              <a:rPr lang="en-US" altLang="en-US" smtClean="0">
                <a:latin typeface="Calibri" panose="020F0502020204030204" pitchFamily="34" charset="0"/>
              </a:rPr>
              <a:t>#bytes and #packets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3939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9847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230" name="Group 7"/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cxnSp>
          <p:nvCxnSpPr>
            <p:cNvPr id="24" name="Straight Connector 23"/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4883150" y="4935538"/>
            <a:ext cx="1106488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4992688" y="4106863"/>
            <a:ext cx="1357312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333500" y="5468938"/>
            <a:ext cx="6553200" cy="1200150"/>
          </a:xfrm>
          <a:prstGeom prst="rect">
            <a:avLst/>
          </a:prstGeo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</a:rPr>
              <a:t>src=1.2.*.*, dest=3.4.5.*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  <a:sym typeface="Wingdings" panose="05000000000000000000" pitchFamily="2" charset="2"/>
              </a:rPr>
              <a:t> drop                      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  <a:sym typeface="Wingdings" panose="05000000000000000000" pitchFamily="2" charset="2"/>
              </a:rPr>
              <a:t>src = *.*.*.*, dest=3.4.*.*  forward(2)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-128"/>
                <a:cs typeface="+mn-cs"/>
                <a:sym typeface="Wingdings" panose="05000000000000000000" pitchFamily="2" charset="2"/>
              </a:rPr>
              <a:t>3.  src=10.1.2.3, dest=*.*.*.*  send to controller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2234" name="TextBox 32"/>
          <p:cNvSpPr txBox="1">
            <a:spLocks noChangeArrowheads="1"/>
          </p:cNvSpPr>
          <p:nvPr/>
        </p:nvSpPr>
        <p:spPr bwMode="auto">
          <a:xfrm>
            <a:off x="6735763" y="5106988"/>
            <a:ext cx="127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* : wildcard</a:t>
            </a:r>
          </a:p>
        </p:txBody>
      </p:sp>
      <p:sp>
        <p:nvSpPr>
          <p:cNvPr id="522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6A502CA1-4EA6-4BBE-9DBF-64DAF173B4A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3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33400" y="-1588"/>
            <a:ext cx="7772400" cy="1143001"/>
          </a:xfrm>
        </p:spPr>
        <p:txBody>
          <a:bodyPr/>
          <a:lstStyle/>
          <a:p>
            <a:r>
              <a:rPr lang="en-US" altLang="en-US" sz="3200" smtClean="0">
                <a:latin typeface="Calibri" panose="020F0502020204030204" pitchFamily="34" charset="0"/>
              </a:rPr>
              <a:t>OpenFlow data plane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54200"/>
            <a:ext cx="3810000" cy="46482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Router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match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: </a:t>
            </a:r>
            <a:r>
              <a:rPr lang="en-US" sz="2800" dirty="0">
                <a:latin typeface="Calibri" charset="0"/>
                <a:ea typeface="ＭＳ Ｐゴシック" charset="0"/>
              </a:rPr>
              <a:t>longest destination IP prefix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: </a:t>
            </a:r>
            <a:r>
              <a:rPr lang="en-US" sz="2800" dirty="0">
                <a:latin typeface="Calibri" charset="0"/>
                <a:ea typeface="ＭＳ Ｐゴシック" charset="0"/>
              </a:rPr>
              <a:t>forward out a link</a:t>
            </a:r>
          </a:p>
          <a:p>
            <a:pPr marL="338138" indent="-338138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Switch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match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: </a:t>
            </a:r>
            <a:r>
              <a:rPr lang="en-US" sz="2800" dirty="0">
                <a:latin typeface="Calibri" charset="0"/>
                <a:ea typeface="ＭＳ Ｐゴシック" charset="0"/>
              </a:rPr>
              <a:t>destination MAC address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: </a:t>
            </a:r>
            <a:r>
              <a:rPr lang="en-US" sz="2800" dirty="0">
                <a:latin typeface="Calibri" charset="0"/>
                <a:ea typeface="ＭＳ Ｐゴシック" charset="0"/>
              </a:rPr>
              <a:t>forward or flood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874838"/>
            <a:ext cx="3810000" cy="4648200"/>
          </a:xfrm>
        </p:spPr>
        <p:txBody>
          <a:bodyPr/>
          <a:lstStyle/>
          <a:p>
            <a:pPr marL="296863" indent="-296863">
              <a:spcBef>
                <a:spcPct val="0"/>
              </a:spcBef>
              <a:buClr>
                <a:srgbClr val="000090"/>
              </a:buClr>
            </a:pPr>
            <a:r>
              <a:rPr lang="en-US" altLang="en-US" smtClean="0">
                <a:latin typeface="Calibri" panose="020F0502020204030204" pitchFamily="34" charset="0"/>
              </a:rPr>
              <a:t>Firewall</a:t>
            </a:r>
          </a:p>
          <a:p>
            <a:pPr marL="508000" lvl="1" indent="-219075">
              <a:spcBef>
                <a:spcPct val="0"/>
              </a:spcBef>
              <a:buClr>
                <a:srgbClr val="000090"/>
              </a:buClr>
            </a:pPr>
            <a:r>
              <a:rPr lang="en-US" altLang="en-US" sz="2800" i="1" smtClean="0">
                <a:solidFill>
                  <a:srgbClr val="000090"/>
                </a:solidFill>
                <a:latin typeface="Calibri" panose="020F0502020204030204" pitchFamily="34" charset="0"/>
              </a:rPr>
              <a:t>match</a:t>
            </a:r>
            <a:r>
              <a:rPr lang="en-US" altLang="en-US" sz="2800" smtClean="0">
                <a:latin typeface="Calibri" panose="020F0502020204030204" pitchFamily="34" charset="0"/>
              </a:rPr>
              <a:t>: IP addresses and TCP/UDP port numbers</a:t>
            </a:r>
          </a:p>
          <a:p>
            <a:pPr marL="508000" lvl="1" indent="-219075">
              <a:spcBef>
                <a:spcPct val="0"/>
              </a:spcBef>
              <a:buClr>
                <a:srgbClr val="000090"/>
              </a:buClr>
            </a:pPr>
            <a:r>
              <a:rPr lang="en-US" altLang="en-US" sz="2800" i="1" smtClean="0">
                <a:solidFill>
                  <a:srgbClr val="000090"/>
                </a:solidFill>
                <a:latin typeface="Calibri" panose="020F0502020204030204" pitchFamily="34" charset="0"/>
              </a:rPr>
              <a:t>action: </a:t>
            </a:r>
            <a:r>
              <a:rPr lang="en-US" altLang="en-US" sz="2800" smtClean="0">
                <a:latin typeface="Calibri" panose="020F0502020204030204" pitchFamily="34" charset="0"/>
              </a:rPr>
              <a:t>permit or deny </a:t>
            </a:r>
          </a:p>
          <a:p>
            <a:pPr marL="296863" indent="-296863">
              <a:spcBef>
                <a:spcPct val="0"/>
              </a:spcBef>
              <a:buClr>
                <a:srgbClr val="000090"/>
              </a:buClr>
            </a:pPr>
            <a:r>
              <a:rPr lang="en-US" altLang="en-US" smtClean="0">
                <a:latin typeface="Calibri" panose="020F0502020204030204" pitchFamily="34" charset="0"/>
              </a:rPr>
              <a:t>NAT</a:t>
            </a:r>
          </a:p>
          <a:p>
            <a:pPr marL="508000" lvl="1" indent="-219075">
              <a:spcBef>
                <a:spcPct val="0"/>
              </a:spcBef>
              <a:buClr>
                <a:srgbClr val="000090"/>
              </a:buClr>
            </a:pPr>
            <a:r>
              <a:rPr lang="en-US" altLang="en-US" sz="2800" i="1" smtClean="0">
                <a:solidFill>
                  <a:srgbClr val="000090"/>
                </a:solidFill>
                <a:latin typeface="Calibri" panose="020F0502020204030204" pitchFamily="34" charset="0"/>
              </a:rPr>
              <a:t>match: </a:t>
            </a:r>
            <a:r>
              <a:rPr lang="en-US" altLang="en-US" sz="2800" smtClean="0">
                <a:latin typeface="Calibri" panose="020F0502020204030204" pitchFamily="34" charset="0"/>
              </a:rPr>
              <a:t>IP address and port</a:t>
            </a:r>
          </a:p>
          <a:p>
            <a:pPr marL="508000" lvl="1" indent="-219075">
              <a:spcBef>
                <a:spcPct val="0"/>
              </a:spcBef>
              <a:buClr>
                <a:srgbClr val="000090"/>
              </a:buClr>
            </a:pPr>
            <a:r>
              <a:rPr lang="en-US" altLang="en-US" sz="2800" i="1" smtClean="0">
                <a:solidFill>
                  <a:srgbClr val="000090"/>
                </a:solidFill>
                <a:latin typeface="Calibri" panose="020F0502020204030204" pitchFamily="34" charset="0"/>
              </a:rPr>
              <a:t>action: </a:t>
            </a:r>
            <a:r>
              <a:rPr lang="en-US" altLang="en-US" sz="2800" smtClean="0">
                <a:latin typeface="Calibri" panose="020F0502020204030204" pitchFamily="34" charset="0"/>
              </a:rPr>
              <a:t>rewrite address and port</a:t>
            </a:r>
          </a:p>
          <a:p>
            <a:pPr marL="296863" indent="-296863">
              <a:spcBef>
                <a:spcPct val="0"/>
              </a:spcBef>
            </a:pPr>
            <a:endParaRPr lang="en-US" altLang="en-US" sz="3200" smtClean="0">
              <a:latin typeface="Calibri" panose="020F0502020204030204" pitchFamily="34" charset="0"/>
            </a:endParaRPr>
          </a:p>
        </p:txBody>
      </p:sp>
      <p:sp>
        <p:nvSpPr>
          <p:cNvPr id="53253" name="TextBox 1"/>
          <p:cNvSpPr txBox="1">
            <a:spLocks noChangeArrowheads="1"/>
          </p:cNvSpPr>
          <p:nvPr/>
        </p:nvSpPr>
        <p:spPr bwMode="auto">
          <a:xfrm>
            <a:off x="541338" y="1214438"/>
            <a:ext cx="7519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match+action: </a:t>
            </a: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unifies different kinds of devices</a:t>
            </a: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2888D260-03A7-4176-A92E-CDD288DFF52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7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ChangeArrowheads="1"/>
          </p:cNvSpPr>
          <p:nvPr/>
        </p:nvSpPr>
        <p:spPr bwMode="auto">
          <a:xfrm>
            <a:off x="533400" y="-12700"/>
            <a:ext cx="281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Examples</a:t>
            </a:r>
          </a:p>
        </p:txBody>
      </p:sp>
      <p:sp>
        <p:nvSpPr>
          <p:cNvPr id="54275" name="Rectangle 2"/>
          <p:cNvSpPr>
            <a:spLocks/>
          </p:cNvSpPr>
          <p:nvPr/>
        </p:nvSpPr>
        <p:spPr bwMode="auto">
          <a:xfrm>
            <a:off x="669925" y="1193800"/>
            <a:ext cx="371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Destination-based forwarding:</a:t>
            </a:r>
          </a:p>
        </p:txBody>
      </p:sp>
      <p:sp>
        <p:nvSpPr>
          <p:cNvPr id="54276" name="Rectangle 3"/>
          <p:cNvSpPr>
            <a:spLocks/>
          </p:cNvSpPr>
          <p:nvPr/>
        </p:nvSpPr>
        <p:spPr bwMode="auto">
          <a:xfrm>
            <a:off x="6858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grpSp>
        <p:nvGrpSpPr>
          <p:cNvPr id="54277" name="Group 4"/>
          <p:cNvGrpSpPr>
            <a:grpSpLocks/>
          </p:cNvGrpSpPr>
          <p:nvPr/>
        </p:nvGrpSpPr>
        <p:grpSpPr bwMode="auto">
          <a:xfrm>
            <a:off x="687388" y="1644650"/>
            <a:ext cx="7483475" cy="571500"/>
            <a:chOff x="0" y="0"/>
            <a:chExt cx="6704" cy="512"/>
          </a:xfrm>
        </p:grpSpPr>
        <p:sp>
          <p:nvSpPr>
            <p:cNvPr id="54361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62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Port</a:t>
              </a:r>
            </a:p>
          </p:txBody>
        </p:sp>
        <p:sp>
          <p:nvSpPr>
            <p:cNvPr id="54363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64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MAC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src</a:t>
              </a:r>
            </a:p>
          </p:txBody>
        </p:sp>
        <p:sp>
          <p:nvSpPr>
            <p:cNvPr id="54365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66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MAC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dst</a:t>
              </a:r>
            </a:p>
          </p:txBody>
        </p:sp>
        <p:sp>
          <p:nvSpPr>
            <p:cNvPr id="54367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68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Eth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type</a:t>
              </a:r>
            </a:p>
          </p:txBody>
        </p:sp>
        <p:sp>
          <p:nvSpPr>
            <p:cNvPr id="54369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70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VLAN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ID</a:t>
              </a:r>
            </a:p>
          </p:txBody>
        </p:sp>
        <p:sp>
          <p:nvSpPr>
            <p:cNvPr id="54371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72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Src</a:t>
              </a:r>
            </a:p>
          </p:txBody>
        </p:sp>
        <p:sp>
          <p:nvSpPr>
            <p:cNvPr id="54373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74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Dst</a:t>
              </a:r>
            </a:p>
          </p:txBody>
        </p:sp>
        <p:sp>
          <p:nvSpPr>
            <p:cNvPr id="54375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76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Prot</a:t>
              </a:r>
            </a:p>
          </p:txBody>
        </p:sp>
        <p:sp>
          <p:nvSpPr>
            <p:cNvPr id="54377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78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TCP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sport</a:t>
              </a:r>
            </a:p>
          </p:txBody>
        </p:sp>
        <p:sp>
          <p:nvSpPr>
            <p:cNvPr id="54379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80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TCP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dport</a:t>
              </a:r>
            </a:p>
          </p:txBody>
        </p:sp>
        <p:sp>
          <p:nvSpPr>
            <p:cNvPr id="54381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82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Action</a:t>
              </a:r>
            </a:p>
          </p:txBody>
        </p:sp>
      </p:grpSp>
      <p:sp>
        <p:nvSpPr>
          <p:cNvPr id="54278" name="Rectangle 27"/>
          <p:cNvSpPr>
            <a:spLocks/>
          </p:cNvSpPr>
          <p:nvPr/>
        </p:nvSpPr>
        <p:spPr bwMode="auto">
          <a:xfrm>
            <a:off x="13462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79" name="Rectangle 28"/>
          <p:cNvSpPr>
            <a:spLocks/>
          </p:cNvSpPr>
          <p:nvPr/>
        </p:nvSpPr>
        <p:spPr bwMode="auto">
          <a:xfrm>
            <a:off x="1774825" y="2312988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80" name="Rectangle 29"/>
          <p:cNvSpPr>
            <a:spLocks/>
          </p:cNvSpPr>
          <p:nvPr/>
        </p:nvSpPr>
        <p:spPr bwMode="auto">
          <a:xfrm>
            <a:off x="2667000" y="2312988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81" name="Rectangle 30"/>
          <p:cNvSpPr>
            <a:spLocks/>
          </p:cNvSpPr>
          <p:nvPr/>
        </p:nvSpPr>
        <p:spPr bwMode="auto">
          <a:xfrm>
            <a:off x="33289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82" name="Rectangle 31"/>
          <p:cNvSpPr>
            <a:spLocks/>
          </p:cNvSpPr>
          <p:nvPr/>
        </p:nvSpPr>
        <p:spPr bwMode="auto">
          <a:xfrm>
            <a:off x="39893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83" name="Rectangle 32"/>
          <p:cNvSpPr>
            <a:spLocks/>
          </p:cNvSpPr>
          <p:nvPr/>
        </p:nvSpPr>
        <p:spPr bwMode="auto">
          <a:xfrm>
            <a:off x="4649788" y="2276475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51.6.0.8</a:t>
            </a:r>
          </a:p>
        </p:txBody>
      </p:sp>
      <p:sp>
        <p:nvSpPr>
          <p:cNvPr id="54284" name="Rectangle 33"/>
          <p:cNvSpPr>
            <a:spLocks/>
          </p:cNvSpPr>
          <p:nvPr/>
        </p:nvSpPr>
        <p:spPr bwMode="auto">
          <a:xfrm>
            <a:off x="5319713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85" name="Rectangle 34"/>
          <p:cNvSpPr>
            <a:spLocks/>
          </p:cNvSpPr>
          <p:nvPr/>
        </p:nvSpPr>
        <p:spPr bwMode="auto">
          <a:xfrm>
            <a:off x="5980113" y="2312988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86" name="Rectangle 35"/>
          <p:cNvSpPr>
            <a:spLocks/>
          </p:cNvSpPr>
          <p:nvPr/>
        </p:nvSpPr>
        <p:spPr bwMode="auto">
          <a:xfrm>
            <a:off x="66421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87" name="Rectangle 36"/>
          <p:cNvSpPr>
            <a:spLocks/>
          </p:cNvSpPr>
          <p:nvPr/>
        </p:nvSpPr>
        <p:spPr bwMode="auto">
          <a:xfrm>
            <a:off x="7400925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port6</a:t>
            </a:r>
          </a:p>
        </p:txBody>
      </p:sp>
      <p:sp>
        <p:nvSpPr>
          <p:cNvPr id="54288" name="Rectangle 2"/>
          <p:cNvSpPr>
            <a:spLocks/>
          </p:cNvSpPr>
          <p:nvPr/>
        </p:nvSpPr>
        <p:spPr bwMode="auto">
          <a:xfrm>
            <a:off x="3048000" y="2671763"/>
            <a:ext cx="51228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IP datagrams destined to IP address  51.6.0.8 should be forwarded to router output port </a:t>
            </a: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6 </a:t>
            </a:r>
          </a:p>
        </p:txBody>
      </p:sp>
      <p:sp>
        <p:nvSpPr>
          <p:cNvPr id="54289" name="Rectangle 73"/>
          <p:cNvSpPr>
            <a:spLocks/>
          </p:cNvSpPr>
          <p:nvPr/>
        </p:nvSpPr>
        <p:spPr bwMode="auto">
          <a:xfrm>
            <a:off x="6858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grpSp>
        <p:nvGrpSpPr>
          <p:cNvPr id="54290" name="Group 74"/>
          <p:cNvGrpSpPr>
            <a:grpSpLocks/>
          </p:cNvGrpSpPr>
          <p:nvPr/>
        </p:nvGrpSpPr>
        <p:grpSpPr bwMode="auto">
          <a:xfrm>
            <a:off x="687388" y="3684588"/>
            <a:ext cx="7483475" cy="571500"/>
            <a:chOff x="0" y="0"/>
            <a:chExt cx="6704" cy="512"/>
          </a:xfrm>
        </p:grpSpPr>
        <p:sp>
          <p:nvSpPr>
            <p:cNvPr id="54339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40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Port</a:t>
              </a:r>
            </a:p>
          </p:txBody>
        </p:sp>
        <p:sp>
          <p:nvSpPr>
            <p:cNvPr id="54341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42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MAC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src</a:t>
              </a:r>
            </a:p>
          </p:txBody>
        </p:sp>
        <p:sp>
          <p:nvSpPr>
            <p:cNvPr id="54343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44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MAC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dst</a:t>
              </a:r>
            </a:p>
          </p:txBody>
        </p:sp>
        <p:sp>
          <p:nvSpPr>
            <p:cNvPr id="54345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46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Eth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type</a:t>
              </a:r>
            </a:p>
          </p:txBody>
        </p:sp>
        <p:sp>
          <p:nvSpPr>
            <p:cNvPr id="54347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48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VLAN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ID</a:t>
              </a:r>
            </a:p>
          </p:txBody>
        </p:sp>
        <p:sp>
          <p:nvSpPr>
            <p:cNvPr id="54349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50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Src</a:t>
              </a:r>
            </a:p>
          </p:txBody>
        </p:sp>
        <p:sp>
          <p:nvSpPr>
            <p:cNvPr id="54351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52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Dst</a:t>
              </a:r>
            </a:p>
          </p:txBody>
        </p:sp>
        <p:sp>
          <p:nvSpPr>
            <p:cNvPr id="54353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54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Prot</a:t>
              </a:r>
            </a:p>
          </p:txBody>
        </p:sp>
        <p:sp>
          <p:nvSpPr>
            <p:cNvPr id="54355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56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TCP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sport</a:t>
              </a:r>
            </a:p>
          </p:txBody>
        </p:sp>
        <p:sp>
          <p:nvSpPr>
            <p:cNvPr id="54357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58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TCP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dport</a:t>
              </a:r>
            </a:p>
          </p:txBody>
        </p:sp>
        <p:sp>
          <p:nvSpPr>
            <p:cNvPr id="54359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60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Forward</a:t>
              </a:r>
            </a:p>
          </p:txBody>
        </p:sp>
      </p:grpSp>
      <p:sp>
        <p:nvSpPr>
          <p:cNvPr id="54291" name="Rectangle 97"/>
          <p:cNvSpPr>
            <a:spLocks/>
          </p:cNvSpPr>
          <p:nvPr/>
        </p:nvSpPr>
        <p:spPr bwMode="auto">
          <a:xfrm>
            <a:off x="13462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92" name="Rectangle 98"/>
          <p:cNvSpPr>
            <a:spLocks/>
          </p:cNvSpPr>
          <p:nvPr/>
        </p:nvSpPr>
        <p:spPr bwMode="auto">
          <a:xfrm>
            <a:off x="1774825" y="43513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93" name="Rectangle 99"/>
          <p:cNvSpPr>
            <a:spLocks/>
          </p:cNvSpPr>
          <p:nvPr/>
        </p:nvSpPr>
        <p:spPr bwMode="auto">
          <a:xfrm>
            <a:off x="2667000" y="43513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94" name="Rectangle 100"/>
          <p:cNvSpPr>
            <a:spLocks/>
          </p:cNvSpPr>
          <p:nvPr/>
        </p:nvSpPr>
        <p:spPr bwMode="auto">
          <a:xfrm>
            <a:off x="33289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95" name="Rectangle 101"/>
          <p:cNvSpPr>
            <a:spLocks/>
          </p:cNvSpPr>
          <p:nvPr/>
        </p:nvSpPr>
        <p:spPr bwMode="auto">
          <a:xfrm>
            <a:off x="39893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96" name="Rectangle 102"/>
          <p:cNvSpPr>
            <a:spLocks/>
          </p:cNvSpPr>
          <p:nvPr/>
        </p:nvSpPr>
        <p:spPr bwMode="auto">
          <a:xfrm>
            <a:off x="46497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97" name="Rectangle 103"/>
          <p:cNvSpPr>
            <a:spLocks/>
          </p:cNvSpPr>
          <p:nvPr/>
        </p:nvSpPr>
        <p:spPr bwMode="auto">
          <a:xfrm>
            <a:off x="5319713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98" name="Rectangle 104"/>
          <p:cNvSpPr>
            <a:spLocks/>
          </p:cNvSpPr>
          <p:nvPr/>
        </p:nvSpPr>
        <p:spPr bwMode="auto">
          <a:xfrm>
            <a:off x="5980113" y="43513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299" name="Rectangle 105"/>
          <p:cNvSpPr>
            <a:spLocks/>
          </p:cNvSpPr>
          <p:nvPr/>
        </p:nvSpPr>
        <p:spPr bwMode="auto">
          <a:xfrm>
            <a:off x="66421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22</a:t>
            </a:r>
          </a:p>
        </p:txBody>
      </p:sp>
      <p:sp>
        <p:nvSpPr>
          <p:cNvPr id="54300" name="Rectangle 106"/>
          <p:cNvSpPr>
            <a:spLocks/>
          </p:cNvSpPr>
          <p:nvPr/>
        </p:nvSpPr>
        <p:spPr bwMode="auto">
          <a:xfrm>
            <a:off x="7400925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drop</a:t>
            </a:r>
          </a:p>
        </p:txBody>
      </p:sp>
      <p:sp>
        <p:nvSpPr>
          <p:cNvPr id="54301" name="Rectangle 2"/>
          <p:cNvSpPr>
            <a:spLocks/>
          </p:cNvSpPr>
          <p:nvPr/>
        </p:nvSpPr>
        <p:spPr bwMode="auto">
          <a:xfrm>
            <a:off x="673100" y="318770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Firewall:</a:t>
            </a:r>
          </a:p>
        </p:txBody>
      </p:sp>
      <p:sp>
        <p:nvSpPr>
          <p:cNvPr id="54302" name="Rectangle 2"/>
          <p:cNvSpPr>
            <a:spLocks/>
          </p:cNvSpPr>
          <p:nvPr/>
        </p:nvSpPr>
        <p:spPr bwMode="auto">
          <a:xfrm>
            <a:off x="1757363" y="4672013"/>
            <a:ext cx="643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do not forward (block) all datagrams destined to TCP  port 22</a:t>
            </a:r>
          </a:p>
        </p:txBody>
      </p:sp>
      <p:sp>
        <p:nvSpPr>
          <p:cNvPr id="54303" name="Rectangle 73"/>
          <p:cNvSpPr>
            <a:spLocks/>
          </p:cNvSpPr>
          <p:nvPr/>
        </p:nvSpPr>
        <p:spPr bwMode="auto">
          <a:xfrm>
            <a:off x="6477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grpSp>
        <p:nvGrpSpPr>
          <p:cNvPr id="54304" name="Group 74"/>
          <p:cNvGrpSpPr>
            <a:grpSpLocks/>
          </p:cNvGrpSpPr>
          <p:nvPr/>
        </p:nvGrpSpPr>
        <p:grpSpPr bwMode="auto">
          <a:xfrm>
            <a:off x="649288" y="5372100"/>
            <a:ext cx="7483475" cy="571500"/>
            <a:chOff x="0" y="0"/>
            <a:chExt cx="6704" cy="512"/>
          </a:xfrm>
        </p:grpSpPr>
        <p:sp>
          <p:nvSpPr>
            <p:cNvPr id="54317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18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Port</a:t>
              </a:r>
            </a:p>
          </p:txBody>
        </p:sp>
        <p:sp>
          <p:nvSpPr>
            <p:cNvPr id="54319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20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MAC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src</a:t>
              </a:r>
            </a:p>
          </p:txBody>
        </p:sp>
        <p:sp>
          <p:nvSpPr>
            <p:cNvPr id="54321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22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MAC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dst</a:t>
              </a:r>
            </a:p>
          </p:txBody>
        </p:sp>
        <p:sp>
          <p:nvSpPr>
            <p:cNvPr id="54323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24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Eth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type</a:t>
              </a:r>
            </a:p>
          </p:txBody>
        </p:sp>
        <p:sp>
          <p:nvSpPr>
            <p:cNvPr id="54325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26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VLAN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ID</a:t>
              </a:r>
            </a:p>
          </p:txBody>
        </p:sp>
        <p:sp>
          <p:nvSpPr>
            <p:cNvPr id="54327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28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Src</a:t>
              </a:r>
            </a:p>
          </p:txBody>
        </p:sp>
        <p:sp>
          <p:nvSpPr>
            <p:cNvPr id="54329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30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Dst</a:t>
              </a:r>
            </a:p>
          </p:txBody>
        </p:sp>
        <p:sp>
          <p:nvSpPr>
            <p:cNvPr id="54331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32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Prot</a:t>
              </a:r>
            </a:p>
          </p:txBody>
        </p:sp>
        <p:sp>
          <p:nvSpPr>
            <p:cNvPr id="54333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34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TCP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sport</a:t>
              </a:r>
            </a:p>
          </p:txBody>
        </p:sp>
        <p:sp>
          <p:nvSpPr>
            <p:cNvPr id="54335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36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TCP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dport</a:t>
              </a:r>
            </a:p>
          </p:txBody>
        </p:sp>
        <p:sp>
          <p:nvSpPr>
            <p:cNvPr id="54337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338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Forward</a:t>
              </a:r>
            </a:p>
          </p:txBody>
        </p:sp>
      </p:grpSp>
      <p:sp>
        <p:nvSpPr>
          <p:cNvPr id="54305" name="Rectangle 97"/>
          <p:cNvSpPr>
            <a:spLocks/>
          </p:cNvSpPr>
          <p:nvPr/>
        </p:nvSpPr>
        <p:spPr bwMode="auto">
          <a:xfrm>
            <a:off x="13081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306" name="Rectangle 98"/>
          <p:cNvSpPr>
            <a:spLocks/>
          </p:cNvSpPr>
          <p:nvPr/>
        </p:nvSpPr>
        <p:spPr bwMode="auto">
          <a:xfrm>
            <a:off x="1736725" y="6038850"/>
            <a:ext cx="1133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307" name="Rectangle 99"/>
          <p:cNvSpPr>
            <a:spLocks/>
          </p:cNvSpPr>
          <p:nvPr/>
        </p:nvSpPr>
        <p:spPr bwMode="auto">
          <a:xfrm>
            <a:off x="2628900" y="6038850"/>
            <a:ext cx="6619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308" name="Rectangle 100"/>
          <p:cNvSpPr>
            <a:spLocks/>
          </p:cNvSpPr>
          <p:nvPr/>
        </p:nvSpPr>
        <p:spPr bwMode="auto">
          <a:xfrm>
            <a:off x="3290888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309" name="Rectangle 101"/>
          <p:cNvSpPr>
            <a:spLocks/>
          </p:cNvSpPr>
          <p:nvPr/>
        </p:nvSpPr>
        <p:spPr bwMode="auto">
          <a:xfrm>
            <a:off x="3948113" y="6021388"/>
            <a:ext cx="5984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128.119.1.1</a:t>
            </a:r>
          </a:p>
        </p:txBody>
      </p:sp>
      <p:sp>
        <p:nvSpPr>
          <p:cNvPr id="54310" name="Rectangle 102"/>
          <p:cNvSpPr>
            <a:spLocks/>
          </p:cNvSpPr>
          <p:nvPr/>
        </p:nvSpPr>
        <p:spPr bwMode="auto">
          <a:xfrm>
            <a:off x="4611688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311" name="Rectangle 103"/>
          <p:cNvSpPr>
            <a:spLocks/>
          </p:cNvSpPr>
          <p:nvPr/>
        </p:nvSpPr>
        <p:spPr bwMode="auto">
          <a:xfrm>
            <a:off x="5281613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312" name="Rectangle 104"/>
          <p:cNvSpPr>
            <a:spLocks/>
          </p:cNvSpPr>
          <p:nvPr/>
        </p:nvSpPr>
        <p:spPr bwMode="auto">
          <a:xfrm>
            <a:off x="5942013" y="6038850"/>
            <a:ext cx="661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313" name="Rectangle 105"/>
          <p:cNvSpPr>
            <a:spLocks/>
          </p:cNvSpPr>
          <p:nvPr/>
        </p:nvSpPr>
        <p:spPr bwMode="auto">
          <a:xfrm>
            <a:off x="66040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*</a:t>
            </a:r>
          </a:p>
        </p:txBody>
      </p:sp>
      <p:sp>
        <p:nvSpPr>
          <p:cNvPr id="54314" name="Rectangle 106"/>
          <p:cNvSpPr>
            <a:spLocks/>
          </p:cNvSpPr>
          <p:nvPr/>
        </p:nvSpPr>
        <p:spPr bwMode="auto">
          <a:xfrm>
            <a:off x="7362825" y="59753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drop</a:t>
            </a:r>
          </a:p>
        </p:txBody>
      </p:sp>
      <p:sp>
        <p:nvSpPr>
          <p:cNvPr id="54315" name="Rectangle 2"/>
          <p:cNvSpPr>
            <a:spLocks/>
          </p:cNvSpPr>
          <p:nvPr/>
        </p:nvSpPr>
        <p:spPr bwMode="auto">
          <a:xfrm>
            <a:off x="2036763" y="6296025"/>
            <a:ext cx="618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do not forward (block) all datagrams sent by host 128.119.1.1</a:t>
            </a:r>
          </a:p>
        </p:txBody>
      </p:sp>
      <p:sp>
        <p:nvSpPr>
          <p:cNvPr id="54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F8C450EA-771C-4299-8D5B-B18CEA090F7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089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8229600" cy="128429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Edge computing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(2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) Taking the Edge off with Espresso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pic>
        <p:nvPicPr>
          <p:cNvPr id="3074" name="Picture 2" descr="https://webcast.ucsc.edu/images/ucsc-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86202"/>
            <a:ext cx="3810000" cy="108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429000"/>
            <a:ext cx="8001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t> 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t>Chen Qian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t>Department of Computer Science and  Engineering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t>        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  <a:hlinkClick r:id="rId4"/>
              </a:rPr>
              <a:t>qian@ucsc.edu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t>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  <a:hlinkClick r:id="rId5"/>
              </a:rPr>
              <a:t>https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  <a:hlinkClick r:id="rId5"/>
              </a:rPr>
              <a:t>://users.soe.ucsc.edu/~qian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  <a:hlinkClick r:id="rId5"/>
              </a:rPr>
              <a:t>/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837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Networks are Hard to Manage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Operating a network is expensive</a:t>
            </a:r>
          </a:p>
          <a:p>
            <a:pPr lvl="1"/>
            <a:r>
              <a:rPr lang="en-US" altLang="en-US" smtClean="0"/>
              <a:t>More than half the cost of a network</a:t>
            </a:r>
          </a:p>
          <a:p>
            <a:pPr lvl="1"/>
            <a:r>
              <a:rPr lang="en-US" altLang="en-US" smtClean="0"/>
              <a:t>Yet, operator error causes most outages</a:t>
            </a:r>
          </a:p>
          <a:p>
            <a:r>
              <a:rPr lang="en-US" altLang="en-US" smtClean="0">
                <a:solidFill>
                  <a:srgbClr val="C00000"/>
                </a:solidFill>
              </a:rPr>
              <a:t>Buggy software in the equipment</a:t>
            </a:r>
          </a:p>
          <a:p>
            <a:pPr lvl="1"/>
            <a:r>
              <a:rPr lang="en-US" altLang="en-US" smtClean="0"/>
              <a:t>Routers with 20+ million lines of code</a:t>
            </a:r>
          </a:p>
          <a:p>
            <a:pPr lvl="1"/>
            <a:r>
              <a:rPr lang="en-US" altLang="en-US" smtClean="0"/>
              <a:t>Cascading failures, vulnerabilities, etc.</a:t>
            </a:r>
          </a:p>
          <a:p>
            <a:r>
              <a:rPr lang="en-US" altLang="en-US" smtClean="0">
                <a:solidFill>
                  <a:srgbClr val="C00000"/>
                </a:solidFill>
              </a:rPr>
              <a:t>The network is “in the way”</a:t>
            </a:r>
          </a:p>
          <a:p>
            <a:pPr lvl="1"/>
            <a:r>
              <a:rPr lang="en-US" altLang="en-US" smtClean="0"/>
              <a:t>Especially a problem in data centers</a:t>
            </a:r>
          </a:p>
          <a:p>
            <a:pPr lvl="1"/>
            <a:r>
              <a:rPr lang="en-US" altLang="en-US" smtClean="0"/>
              <a:t>… and home networks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95400"/>
            <a:ext cx="1104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312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7C204302-E6D5-422D-9072-CD5E5F83B3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1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01000" cy="4114800"/>
          </a:xfrm>
        </p:spPr>
        <p:txBody>
          <a:bodyPr/>
          <a:lstStyle/>
          <a:p>
            <a:r>
              <a:rPr lang="en-US" dirty="0"/>
              <a:t>edge </a:t>
            </a:r>
            <a:r>
              <a:rPr lang="en-US" dirty="0" smtClean="0"/>
              <a:t>metros or points of presence (</a:t>
            </a:r>
            <a:r>
              <a:rPr lang="en-US" dirty="0" err="1" smtClean="0"/>
              <a:t>PoPs</a:t>
            </a:r>
            <a:r>
              <a:rPr lang="en-US" dirty="0" smtClean="0"/>
              <a:t>)—connect </a:t>
            </a:r>
            <a:r>
              <a:rPr lang="en-US" dirty="0"/>
              <a:t>Google to end </a:t>
            </a:r>
            <a:r>
              <a:rPr lang="en-US" dirty="0" smtClean="0"/>
              <a:t>users through </a:t>
            </a:r>
            <a:r>
              <a:rPr lang="en-US" dirty="0"/>
              <a:t>external ISP peers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14" y="2667000"/>
            <a:ext cx="6228571" cy="4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2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03" y="990599"/>
            <a:ext cx="8925497" cy="42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0192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Peering Routers (PR</a:t>
            </a:r>
            <a:r>
              <a:rPr lang="en-US" dirty="0" smtClean="0"/>
              <a:t>) </a:t>
            </a:r>
            <a:r>
              <a:rPr lang="en-US" dirty="0"/>
              <a:t>connect Google’s network with other autonomous systems (AS) in the edge. These PRs support </a:t>
            </a:r>
            <a:r>
              <a:rPr lang="en-US" dirty="0" err="1"/>
              <a:t>eBGP</a:t>
            </a:r>
            <a:r>
              <a:rPr lang="en-US" dirty="0"/>
              <a:t> </a:t>
            </a:r>
            <a:r>
              <a:rPr lang="en-US" dirty="0" err="1"/>
              <a:t>peerings</a:t>
            </a:r>
            <a:r>
              <a:rPr lang="en-US" dirty="0"/>
              <a:t>, Internet-scale FIBs and IP access-control-lists to filter unwanted traffic.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5249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6" y="1295400"/>
            <a:ext cx="8443550" cy="39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12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combination of a commodity MPLS switch (PF</a:t>
            </a:r>
            <a:r>
              <a:rPr lang="en-US" dirty="0" smtClean="0"/>
              <a:t>), </a:t>
            </a:r>
            <a:r>
              <a:rPr lang="en-US" dirty="0"/>
              <a:t>and BGP speaker processes that </a:t>
            </a:r>
            <a:r>
              <a:rPr lang="en-US" dirty="0" smtClean="0"/>
              <a:t>support </a:t>
            </a:r>
            <a:r>
              <a:rPr lang="en-US" dirty="0"/>
              <a:t>the traditional peering "router" capabilities. </a:t>
            </a:r>
            <a:endParaRPr lang="en-US" dirty="0" smtClean="0"/>
          </a:p>
          <a:p>
            <a:r>
              <a:rPr lang="en-US" dirty="0" smtClean="0"/>
              <a:t>PF </a:t>
            </a:r>
            <a:r>
              <a:rPr lang="en-US" dirty="0"/>
              <a:t>has a small TCAM and limited on-box BGP capability.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capable of line rate </a:t>
            </a:r>
            <a:r>
              <a:rPr lang="en-US" dirty="0" err="1"/>
              <a:t>decapsulation</a:t>
            </a:r>
            <a:r>
              <a:rPr lang="en-US" dirty="0"/>
              <a:t> and forwarding of IP GRE and MPLS packets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Internet-scale FIBs are in the servers.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37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A </a:t>
            </a:r>
            <a:r>
              <a:rPr lang="en-US" dirty="0"/>
              <a:t>global traffic engineering (TE) system enables </a:t>
            </a:r>
            <a:r>
              <a:rPr lang="en-US" dirty="0" smtClean="0"/>
              <a:t>application-aware </a:t>
            </a:r>
            <a:r>
              <a:rPr lang="en-US" dirty="0"/>
              <a:t>routing at Internet scale. </a:t>
            </a: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Global </a:t>
            </a:r>
            <a:r>
              <a:rPr lang="en-US" dirty="0"/>
              <a:t>TE controller (GC) and location controllers (LC), programs the packet processors with flow entries </a:t>
            </a:r>
          </a:p>
          <a:p>
            <a:pPr>
              <a:spcBef>
                <a:spcPts val="200"/>
              </a:spcBef>
            </a:pPr>
            <a:r>
              <a:rPr lang="en-US" dirty="0"/>
              <a:t>A</a:t>
            </a:r>
            <a:r>
              <a:rPr lang="en-US" dirty="0" smtClean="0"/>
              <a:t>llows </a:t>
            </a:r>
            <a:r>
              <a:rPr lang="en-US" dirty="0"/>
              <a:t>dynamic selection of egress port on per-application basis.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9041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05" y="762000"/>
            <a:ext cx="891065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0367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913220"/>
            <a:ext cx="9201345" cy="42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5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D4335-634A-423F-B535-B46CD01A09AB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292233" cy="4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8120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Global </a:t>
            </a:r>
            <a:r>
              <a:rPr lang="en-US" dirty="0" smtClean="0"/>
              <a:t>Load </a:t>
            </a:r>
            <a:r>
              <a:rPr lang="en-US" dirty="0"/>
              <a:t>B</a:t>
            </a:r>
            <a:r>
              <a:rPr lang="en-US" dirty="0" smtClean="0"/>
              <a:t>alancing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0"/>
                <a:ext cx="9144000" cy="4114800"/>
              </a:xfrm>
            </p:spPr>
            <p:txBody>
              <a:bodyPr/>
              <a:lstStyle/>
              <a:p>
                <a:r>
                  <a:rPr lang="en-US" dirty="0" smtClean="0"/>
                  <a:t>Purpose: Map clients to the server clusters of the CDN.</a:t>
                </a:r>
              </a:p>
              <a:p>
                <a:r>
                  <a:rPr lang="en-US" dirty="0" smtClean="0"/>
                  <a:t>Clusters assignments are made at the granularity of </a:t>
                </a:r>
                <a:r>
                  <a:rPr lang="en-US" i="1" dirty="0" smtClean="0"/>
                  <a:t>map units.</a:t>
                </a:r>
              </a:p>
              <a:p>
                <a:pPr lvl="1"/>
                <a:r>
                  <a:rPr lang="en-US" dirty="0" smtClean="0"/>
                  <a:t>&lt;IP address prefix, traffic class&gt; e.g. &lt;1.2.3.4/24, video&gt;</a:t>
                </a:r>
              </a:p>
              <a:p>
                <a:r>
                  <a:rPr lang="en-US" b="1" dirty="0" smtClean="0">
                    <a:solidFill>
                      <a:srgbClr val="000000"/>
                    </a:solidFill>
                  </a:rPr>
                  <a:t>Question: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How to assign each map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𝒊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𝑴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to a server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𝒋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𝑵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0"/>
                <a:ext cx="9144000" cy="4114800"/>
              </a:xfrm>
              <a:blipFill rotWithShape="0">
                <a:blip r:embed="rId2"/>
                <a:stretch>
                  <a:fillRect t="-1926"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804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3"/>
          <p:cNvSpPr>
            <a:spLocks noGrp="1" noChangeArrowheads="1"/>
          </p:cNvSpPr>
          <p:nvPr>
            <p:ph type="title"/>
          </p:nvPr>
        </p:nvSpPr>
        <p:spPr>
          <a:xfrm>
            <a:off x="363538" y="236538"/>
            <a:ext cx="8680450" cy="7969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3200" smtClean="0"/>
              <a:t>Traffic engineering: difficult for traditional routing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825" y="4129088"/>
            <a:ext cx="8408988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Q: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if network operator wants u-to-z traffic to flow along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uvw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x-to-z traffic to flow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xwyz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need to define link weights so traffic routing algorithm computes routes accordingly (or need a new routing algorithm)!</a:t>
            </a:r>
          </a:p>
        </p:txBody>
      </p:sp>
      <p:grpSp>
        <p:nvGrpSpPr>
          <p:cNvPr id="22532" name="Group 1612"/>
          <p:cNvGrpSpPr>
            <a:grpSpLocks/>
          </p:cNvGrpSpPr>
          <p:nvPr/>
        </p:nvGrpSpPr>
        <p:grpSpPr bwMode="auto">
          <a:xfrm flipH="1">
            <a:off x="942975" y="2441575"/>
            <a:ext cx="855663" cy="655638"/>
            <a:chOff x="2839" y="3501"/>
            <a:chExt cx="755" cy="803"/>
          </a:xfrm>
        </p:grpSpPr>
        <p:pic>
          <p:nvPicPr>
            <p:cNvPr id="22674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75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2533" name="Freeform 3"/>
          <p:cNvSpPr>
            <a:spLocks/>
          </p:cNvSpPr>
          <p:nvPr/>
        </p:nvSpPr>
        <p:spPr bwMode="auto">
          <a:xfrm>
            <a:off x="2058988" y="1363663"/>
            <a:ext cx="5143500" cy="2403475"/>
          </a:xfrm>
          <a:custGeom>
            <a:avLst/>
            <a:gdLst>
              <a:gd name="T0" fmla="*/ 0 w 2250"/>
              <a:gd name="T1" fmla="*/ 1064654 h 1409"/>
              <a:gd name="T2" fmla="*/ 500492 w 2250"/>
              <a:gd name="T3" fmla="*/ 547682 h 1409"/>
              <a:gd name="T4" fmla="*/ 1208951 w 2250"/>
              <a:gd name="T5" fmla="*/ 59716 h 1409"/>
              <a:gd name="T6" fmla="*/ 3544580 w 2250"/>
              <a:gd name="T7" fmla="*/ 189386 h 1409"/>
              <a:gd name="T8" fmla="*/ 4497572 w 2250"/>
              <a:gd name="T9" fmla="*/ 824083 h 1409"/>
              <a:gd name="T10" fmla="*/ 5025488 w 2250"/>
              <a:gd name="T11" fmla="*/ 1545795 h 1409"/>
              <a:gd name="T12" fmla="*/ 3791398 w 2250"/>
              <a:gd name="T13" fmla="*/ 2241915 h 1409"/>
              <a:gd name="T14" fmla="*/ 2269354 w 2250"/>
              <a:gd name="T15" fmla="*/ 2364760 h 1409"/>
              <a:gd name="T16" fmla="*/ 1062688 w 2250"/>
              <a:gd name="T17" fmla="*/ 2313575 h 1409"/>
              <a:gd name="T18" fmla="*/ 233106 w 2250"/>
              <a:gd name="T19" fmla="*/ 1822196 h 1409"/>
              <a:gd name="T20" fmla="*/ 0 w 2250"/>
              <a:gd name="T21" fmla="*/ 106465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4" name="Freeform 4"/>
          <p:cNvSpPr>
            <a:spLocks/>
          </p:cNvSpPr>
          <p:nvPr/>
        </p:nvSpPr>
        <p:spPr bwMode="auto">
          <a:xfrm>
            <a:off x="2833688" y="2266950"/>
            <a:ext cx="782637" cy="317500"/>
          </a:xfrm>
          <a:custGeom>
            <a:avLst/>
            <a:gdLst>
              <a:gd name="T0" fmla="*/ 0 w 342"/>
              <a:gd name="T1" fmla="*/ 317349 h 186"/>
              <a:gd name="T2" fmla="*/ 781590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5" name="Freeform 35"/>
          <p:cNvSpPr>
            <a:spLocks/>
          </p:cNvSpPr>
          <p:nvPr/>
        </p:nvSpPr>
        <p:spPr bwMode="auto">
          <a:xfrm>
            <a:off x="5254625" y="2312988"/>
            <a:ext cx="1588" cy="890587"/>
          </a:xfrm>
          <a:custGeom>
            <a:avLst/>
            <a:gdLst>
              <a:gd name="T0" fmla="*/ 0 w 1"/>
              <a:gd name="T1" fmla="*/ 0 h 522"/>
              <a:gd name="T2" fmla="*/ 0 w 1"/>
              <a:gd name="T3" fmla="*/ 890624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6" name="Freeform 36"/>
          <p:cNvSpPr>
            <a:spLocks/>
          </p:cNvSpPr>
          <p:nvPr/>
        </p:nvSpPr>
        <p:spPr bwMode="auto">
          <a:xfrm>
            <a:off x="3670300" y="2324100"/>
            <a:ext cx="3175" cy="915988"/>
          </a:xfrm>
          <a:custGeom>
            <a:avLst/>
            <a:gdLst>
              <a:gd name="T0" fmla="*/ 0 w 1"/>
              <a:gd name="T1" fmla="*/ 0 h 537"/>
              <a:gd name="T2" fmla="*/ 0 w 1"/>
              <a:gd name="T3" fmla="*/ 91621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7" name="Freeform 37"/>
          <p:cNvSpPr>
            <a:spLocks/>
          </p:cNvSpPr>
          <p:nvPr/>
        </p:nvSpPr>
        <p:spPr bwMode="auto">
          <a:xfrm>
            <a:off x="4017963" y="2298700"/>
            <a:ext cx="1181100" cy="1038225"/>
          </a:xfrm>
          <a:custGeom>
            <a:avLst/>
            <a:gdLst>
              <a:gd name="T0" fmla="*/ 0 w 378"/>
              <a:gd name="T1" fmla="*/ 2147483646 h 174"/>
              <a:gd name="T2" fmla="*/ 27995294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8" name="Freeform 38"/>
          <p:cNvSpPr>
            <a:spLocks/>
          </p:cNvSpPr>
          <p:nvPr/>
        </p:nvSpPr>
        <p:spPr bwMode="auto">
          <a:xfrm>
            <a:off x="5618163" y="2892425"/>
            <a:ext cx="836612" cy="460375"/>
          </a:xfrm>
          <a:custGeom>
            <a:avLst/>
            <a:gdLst>
              <a:gd name="T0" fmla="*/ 0 w 366"/>
              <a:gd name="T1" fmla="*/ 460668 h 270"/>
              <a:gd name="T2" fmla="*/ 836439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9" name="Freeform 39"/>
          <p:cNvSpPr>
            <a:spLocks/>
          </p:cNvSpPr>
          <p:nvPr/>
        </p:nvSpPr>
        <p:spPr bwMode="auto">
          <a:xfrm flipV="1">
            <a:off x="4022725" y="3327400"/>
            <a:ext cx="908050" cy="46038"/>
          </a:xfrm>
          <a:custGeom>
            <a:avLst/>
            <a:gdLst>
              <a:gd name="T0" fmla="*/ 908330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0" name="Freeform 40"/>
          <p:cNvSpPr>
            <a:spLocks/>
          </p:cNvSpPr>
          <p:nvPr/>
        </p:nvSpPr>
        <p:spPr bwMode="auto">
          <a:xfrm>
            <a:off x="2711450" y="2819400"/>
            <a:ext cx="630238" cy="450850"/>
          </a:xfrm>
          <a:custGeom>
            <a:avLst/>
            <a:gdLst>
              <a:gd name="T0" fmla="*/ 630757 w 276"/>
              <a:gd name="T1" fmla="*/ 450430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1" name="Freeform 41"/>
          <p:cNvSpPr>
            <a:spLocks/>
          </p:cNvSpPr>
          <p:nvPr/>
        </p:nvSpPr>
        <p:spPr bwMode="auto">
          <a:xfrm>
            <a:off x="4048125" y="2195513"/>
            <a:ext cx="836613" cy="1587"/>
          </a:xfrm>
          <a:custGeom>
            <a:avLst/>
            <a:gdLst>
              <a:gd name="T0" fmla="*/ 836439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2" name="Freeform 42"/>
          <p:cNvSpPr>
            <a:spLocks/>
          </p:cNvSpPr>
          <p:nvPr/>
        </p:nvSpPr>
        <p:spPr bwMode="auto">
          <a:xfrm>
            <a:off x="5572125" y="2247900"/>
            <a:ext cx="922338" cy="398463"/>
          </a:xfrm>
          <a:custGeom>
            <a:avLst/>
            <a:gdLst>
              <a:gd name="T0" fmla="*/ 922986 w 396"/>
              <a:gd name="T1" fmla="*/ 397685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3" name="Freeform 43"/>
          <p:cNvSpPr>
            <a:spLocks/>
          </p:cNvSpPr>
          <p:nvPr/>
        </p:nvSpPr>
        <p:spPr bwMode="auto">
          <a:xfrm>
            <a:off x="2579688" y="1458913"/>
            <a:ext cx="2536825" cy="1100137"/>
          </a:xfrm>
          <a:custGeom>
            <a:avLst/>
            <a:gdLst>
              <a:gd name="T0" fmla="*/ 2536740 w 1110"/>
              <a:gd name="T1" fmla="*/ 583512 h 645"/>
              <a:gd name="T2" fmla="*/ 0 w 1110"/>
              <a:gd name="T3" fmla="*/ 1100484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44" name="Text Box 62"/>
          <p:cNvSpPr txBox="1">
            <a:spLocks noChangeArrowheads="1"/>
          </p:cNvSpPr>
          <p:nvPr/>
        </p:nvSpPr>
        <p:spPr bwMode="auto">
          <a:xfrm>
            <a:off x="2822575" y="2178050"/>
            <a:ext cx="4476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45" name="Text Box 63"/>
          <p:cNvSpPr txBox="1">
            <a:spLocks noChangeArrowheads="1"/>
          </p:cNvSpPr>
          <p:nvPr/>
        </p:nvSpPr>
        <p:spPr bwMode="auto">
          <a:xfrm>
            <a:off x="3617913" y="2552700"/>
            <a:ext cx="447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46" name="Text Box 64"/>
          <p:cNvSpPr txBox="1">
            <a:spLocks noChangeArrowheads="1"/>
          </p:cNvSpPr>
          <p:nvPr/>
        </p:nvSpPr>
        <p:spPr bwMode="auto">
          <a:xfrm>
            <a:off x="2624138" y="2916238"/>
            <a:ext cx="447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47" name="Text Box 65"/>
          <p:cNvSpPr txBox="1">
            <a:spLocks noChangeArrowheads="1"/>
          </p:cNvSpPr>
          <p:nvPr/>
        </p:nvSpPr>
        <p:spPr bwMode="auto">
          <a:xfrm>
            <a:off x="4495800" y="2711450"/>
            <a:ext cx="447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48" name="Text Box 66"/>
          <p:cNvSpPr txBox="1">
            <a:spLocks noChangeArrowheads="1"/>
          </p:cNvSpPr>
          <p:nvPr/>
        </p:nvSpPr>
        <p:spPr bwMode="auto">
          <a:xfrm>
            <a:off x="4351338" y="3314700"/>
            <a:ext cx="447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49" name="Text Box 67"/>
          <p:cNvSpPr txBox="1">
            <a:spLocks noChangeArrowheads="1"/>
          </p:cNvSpPr>
          <p:nvPr/>
        </p:nvSpPr>
        <p:spPr bwMode="auto">
          <a:xfrm>
            <a:off x="5173663" y="2582863"/>
            <a:ext cx="449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50" name="Text Box 68"/>
          <p:cNvSpPr txBox="1">
            <a:spLocks noChangeArrowheads="1"/>
          </p:cNvSpPr>
          <p:nvPr/>
        </p:nvSpPr>
        <p:spPr bwMode="auto">
          <a:xfrm>
            <a:off x="5997575" y="3033713"/>
            <a:ext cx="447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51" name="Text Box 69"/>
          <p:cNvSpPr txBox="1">
            <a:spLocks noChangeArrowheads="1"/>
          </p:cNvSpPr>
          <p:nvPr/>
        </p:nvSpPr>
        <p:spPr bwMode="auto">
          <a:xfrm>
            <a:off x="5935663" y="2117725"/>
            <a:ext cx="447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52" name="Text Box 70"/>
          <p:cNvSpPr txBox="1">
            <a:spLocks noChangeArrowheads="1"/>
          </p:cNvSpPr>
          <p:nvPr/>
        </p:nvSpPr>
        <p:spPr bwMode="auto">
          <a:xfrm>
            <a:off x="4256088" y="1860550"/>
            <a:ext cx="4476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2553" name="Text Box 71"/>
          <p:cNvSpPr txBox="1">
            <a:spLocks noChangeArrowheads="1"/>
          </p:cNvSpPr>
          <p:nvPr/>
        </p:nvSpPr>
        <p:spPr bwMode="auto">
          <a:xfrm>
            <a:off x="3452813" y="1406525"/>
            <a:ext cx="449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22554" name="Group 1507"/>
          <p:cNvGrpSpPr>
            <a:grpSpLocks/>
          </p:cNvGrpSpPr>
          <p:nvPr/>
        </p:nvGrpSpPr>
        <p:grpSpPr bwMode="auto">
          <a:xfrm>
            <a:off x="7391400" y="2427288"/>
            <a:ext cx="427038" cy="711200"/>
            <a:chOff x="4140" y="429"/>
            <a:chExt cx="1425" cy="2396"/>
          </a:xfrm>
        </p:grpSpPr>
        <p:sp>
          <p:nvSpPr>
            <p:cNvPr id="2264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5 w 354"/>
                <a:gd name="T1" fmla="*/ 0 h 2742"/>
                <a:gd name="T2" fmla="*/ 24 w 354"/>
                <a:gd name="T3" fmla="*/ 38 h 2742"/>
                <a:gd name="T4" fmla="*/ 24 w 354"/>
                <a:gd name="T5" fmla="*/ 295 h 2742"/>
                <a:gd name="T6" fmla="*/ 0 w 354"/>
                <a:gd name="T7" fmla="*/ 309 h 2742"/>
                <a:gd name="T8" fmla="*/ 5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4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4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4 w 211"/>
                <a:gd name="T3" fmla="*/ 25 h 2537"/>
                <a:gd name="T4" fmla="*/ 2 w 211"/>
                <a:gd name="T5" fmla="*/ 282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4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5 h 226"/>
                <a:gd name="T4" fmla="*/ 23 w 328"/>
                <a:gd name="T5" fmla="*/ 27 h 226"/>
                <a:gd name="T6" fmla="*/ 0 w 328"/>
                <a:gd name="T7" fmla="*/ 1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4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264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267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67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64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264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267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67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65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5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265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66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66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65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4 h 226"/>
                <a:gd name="T4" fmla="*/ 23 w 328"/>
                <a:gd name="T5" fmla="*/ 25 h 226"/>
                <a:gd name="T6" fmla="*/ 0 w 328"/>
                <a:gd name="T7" fmla="*/ 1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265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6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66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65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5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1 w 296"/>
                <a:gd name="T3" fmla="*/ 15 h 256"/>
                <a:gd name="T4" fmla="*/ 21 w 296"/>
                <a:gd name="T5" fmla="*/ 28 h 256"/>
                <a:gd name="T6" fmla="*/ 0 w 296"/>
                <a:gd name="T7" fmla="*/ 10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5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2 w 304"/>
                <a:gd name="T3" fmla="*/ 19 h 288"/>
                <a:gd name="T4" fmla="*/ 20 w 304"/>
                <a:gd name="T5" fmla="*/ 33 h 288"/>
                <a:gd name="T6" fmla="*/ 2 w 304"/>
                <a:gd name="T7" fmla="*/ 1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5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5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3 h 240"/>
                <a:gd name="T2" fmla="*/ 2 w 306"/>
                <a:gd name="T3" fmla="*/ 28 h 240"/>
                <a:gd name="T4" fmla="*/ 22 w 306"/>
                <a:gd name="T5" fmla="*/ 13 h 240"/>
                <a:gd name="T6" fmla="*/ 21 w 306"/>
                <a:gd name="T7" fmla="*/ 0 h 240"/>
                <a:gd name="T8" fmla="*/ 0 w 306"/>
                <a:gd name="T9" fmla="*/ 1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6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6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6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6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66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66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2555" name="Straight Connector 9"/>
          <p:cNvCxnSpPr>
            <a:cxnSpLocks noChangeShapeType="1"/>
          </p:cNvCxnSpPr>
          <p:nvPr/>
        </p:nvCxnSpPr>
        <p:spPr bwMode="auto">
          <a:xfrm>
            <a:off x="1682750" y="2744788"/>
            <a:ext cx="52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6" name="Straight Connector 162"/>
          <p:cNvCxnSpPr>
            <a:cxnSpLocks noChangeShapeType="1"/>
          </p:cNvCxnSpPr>
          <p:nvPr/>
        </p:nvCxnSpPr>
        <p:spPr bwMode="auto">
          <a:xfrm>
            <a:off x="6894513" y="2779713"/>
            <a:ext cx="52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2557" name="Group 155"/>
          <p:cNvGrpSpPr>
            <a:grpSpLocks/>
          </p:cNvGrpSpPr>
          <p:nvPr/>
        </p:nvGrpSpPr>
        <p:grpSpPr bwMode="auto">
          <a:xfrm>
            <a:off x="3414713" y="1982788"/>
            <a:ext cx="687387" cy="571500"/>
            <a:chOff x="1736090" y="2893762"/>
            <a:chExt cx="565150" cy="413310"/>
          </a:xfrm>
        </p:grpSpPr>
        <p:grpSp>
          <p:nvGrpSpPr>
            <p:cNvPr id="2262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3882" y="1693327"/>
                <a:ext cx="1125766" cy="32010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39793"/>
                <a:ext cx="1128371" cy="11530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766" cy="32010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60535" y="1674396"/>
                <a:ext cx="547247" cy="15833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3205" y="1633092"/>
                <a:ext cx="661909" cy="11186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5791" y="1727747"/>
                <a:ext cx="244958" cy="98096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90176" y="1731189"/>
                <a:ext cx="239746" cy="9465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4631"/>
                <a:ext cx="2605" cy="12391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7043" y="1732910"/>
                <a:ext cx="2605" cy="12391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630" name="Group 157"/>
            <p:cNvGrpSpPr>
              <a:grpSpLocks/>
            </p:cNvGrpSpPr>
            <p:nvPr/>
          </p:nvGrpSpPr>
          <p:grpSpPr bwMode="auto"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104" y="1850750"/>
                <a:ext cx="356319" cy="168768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2632" name="TextBox 159"/>
              <p:cNvSpPr txBox="1">
                <a:spLocks noChangeArrowheads="1"/>
              </p:cNvSpPr>
              <p:nvPr/>
            </p:nvSpPr>
            <p:spPr bwMode="auto">
              <a:xfrm>
                <a:off x="783895" y="1743005"/>
                <a:ext cx="288887" cy="399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</a:t>
                </a:r>
              </a:p>
            </p:txBody>
          </p:sp>
        </p:grpSp>
      </p:grpSp>
      <p:grpSp>
        <p:nvGrpSpPr>
          <p:cNvPr id="22558" name="Group 172"/>
          <p:cNvGrpSpPr>
            <a:grpSpLocks/>
          </p:cNvGrpSpPr>
          <p:nvPr/>
        </p:nvGrpSpPr>
        <p:grpSpPr bwMode="auto">
          <a:xfrm>
            <a:off x="4889500" y="1979613"/>
            <a:ext cx="687388" cy="481012"/>
            <a:chOff x="1736090" y="2893762"/>
            <a:chExt cx="565150" cy="347726"/>
          </a:xfrm>
        </p:grpSpPr>
        <p:grpSp>
          <p:nvGrpSpPr>
            <p:cNvPr id="226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3884" y="1693279"/>
                <a:ext cx="1125764" cy="321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1447"/>
                <a:ext cx="1128371" cy="11353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764" cy="32169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60537" y="1674356"/>
                <a:ext cx="547247" cy="159987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3206" y="1633069"/>
                <a:ext cx="661908" cy="11181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5791" y="1729405"/>
                <a:ext cx="244958" cy="9805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90176" y="1731125"/>
                <a:ext cx="239746" cy="96336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6286"/>
                <a:ext cx="2607" cy="12386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7041" y="1732845"/>
                <a:ext cx="2607" cy="12558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617" name="Group 174"/>
            <p:cNvGrpSpPr>
              <a:grpSpLocks/>
            </p:cNvGrpSpPr>
            <p:nvPr/>
          </p:nvGrpSpPr>
          <p:grpSpPr bwMode="auto"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104" y="1850700"/>
                <a:ext cx="356318" cy="168699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2619" name="TextBox 176"/>
              <p:cNvSpPr txBox="1">
                <a:spLocks noChangeArrowheads="1"/>
              </p:cNvSpPr>
              <p:nvPr/>
            </p:nvSpPr>
            <p:spPr bwMode="auto">
              <a:xfrm>
                <a:off x="767915" y="1743005"/>
                <a:ext cx="352147" cy="333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w</a:t>
                </a:r>
              </a:p>
            </p:txBody>
          </p:sp>
        </p:grpSp>
      </p:grpSp>
      <p:grpSp>
        <p:nvGrpSpPr>
          <p:cNvPr id="22559" name="Group 186"/>
          <p:cNvGrpSpPr>
            <a:grpSpLocks/>
          </p:cNvGrpSpPr>
          <p:nvPr/>
        </p:nvGrpSpPr>
        <p:grpSpPr bwMode="auto">
          <a:xfrm>
            <a:off x="2206625" y="2517775"/>
            <a:ext cx="687388" cy="481013"/>
            <a:chOff x="1736090" y="2893762"/>
            <a:chExt cx="565150" cy="347726"/>
          </a:xfrm>
        </p:grpSpPr>
        <p:grpSp>
          <p:nvGrpSpPr>
            <p:cNvPr id="226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3884" y="1693279"/>
                <a:ext cx="1125764" cy="3216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1447"/>
                <a:ext cx="1128371" cy="1135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764" cy="3216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60537" y="1674356"/>
                <a:ext cx="547247" cy="15998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3206" y="1633070"/>
                <a:ext cx="661908" cy="111818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5791" y="1729405"/>
                <a:ext cx="244958" cy="98055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90176" y="1731125"/>
                <a:ext cx="239746" cy="96336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6286"/>
                <a:ext cx="2607" cy="12386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7041" y="1732846"/>
                <a:ext cx="2607" cy="12558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604" name="Group 188"/>
            <p:cNvGrpSpPr>
              <a:grpSpLocks/>
            </p:cNvGrpSpPr>
            <p:nvPr/>
          </p:nvGrpSpPr>
          <p:grpSpPr bwMode="auto"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104" y="1850700"/>
                <a:ext cx="356318" cy="168699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2606" name="TextBox 190"/>
              <p:cNvSpPr txBox="1">
                <a:spLocks noChangeArrowheads="1"/>
              </p:cNvSpPr>
              <p:nvPr/>
            </p:nvSpPr>
            <p:spPr bwMode="auto">
              <a:xfrm>
                <a:off x="783895" y="1743005"/>
                <a:ext cx="292553" cy="333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u</a:t>
                </a:r>
              </a:p>
            </p:txBody>
          </p:sp>
        </p:grpSp>
      </p:grpSp>
      <p:grpSp>
        <p:nvGrpSpPr>
          <p:cNvPr id="22560" name="Group 200"/>
          <p:cNvGrpSpPr>
            <a:grpSpLocks/>
          </p:cNvGrpSpPr>
          <p:nvPr/>
        </p:nvGrpSpPr>
        <p:grpSpPr bwMode="auto">
          <a:xfrm>
            <a:off x="6284913" y="2579688"/>
            <a:ext cx="687387" cy="481012"/>
            <a:chOff x="1736090" y="2893762"/>
            <a:chExt cx="565150" cy="347726"/>
          </a:xfrm>
        </p:grpSpPr>
        <p:grpSp>
          <p:nvGrpSpPr>
            <p:cNvPr id="2259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3882" y="1693279"/>
                <a:ext cx="1125766" cy="321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1447"/>
                <a:ext cx="1128371" cy="11353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766" cy="32169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60535" y="1674356"/>
                <a:ext cx="547247" cy="159987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3205" y="1633069"/>
                <a:ext cx="661909" cy="11181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5791" y="1729405"/>
                <a:ext cx="244958" cy="9805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90176" y="1731125"/>
                <a:ext cx="239746" cy="96336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6286"/>
                <a:ext cx="2605" cy="12386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7043" y="1732845"/>
                <a:ext cx="2605" cy="12558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91" name="Group 202"/>
            <p:cNvGrpSpPr>
              <a:grpSpLocks/>
            </p:cNvGrpSpPr>
            <p:nvPr/>
          </p:nvGrpSpPr>
          <p:grpSpPr bwMode="auto"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104" y="1850700"/>
                <a:ext cx="356319" cy="168699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2593" name="TextBox 204"/>
              <p:cNvSpPr txBox="1">
                <a:spLocks noChangeArrowheads="1"/>
              </p:cNvSpPr>
              <p:nvPr/>
            </p:nvSpPr>
            <p:spPr bwMode="auto">
              <a:xfrm>
                <a:off x="783895" y="1743005"/>
                <a:ext cx="278343" cy="333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z</a:t>
                </a:r>
              </a:p>
            </p:txBody>
          </p:sp>
        </p:grpSp>
      </p:grpSp>
      <p:grpSp>
        <p:nvGrpSpPr>
          <p:cNvPr id="22561" name="Group 214"/>
          <p:cNvGrpSpPr>
            <a:grpSpLocks/>
          </p:cNvGrpSpPr>
          <p:nvPr/>
        </p:nvGrpSpPr>
        <p:grpSpPr bwMode="auto">
          <a:xfrm>
            <a:off x="4927600" y="3152775"/>
            <a:ext cx="687388" cy="481013"/>
            <a:chOff x="1736090" y="2893762"/>
            <a:chExt cx="565150" cy="347726"/>
          </a:xfrm>
        </p:grpSpPr>
        <p:grpSp>
          <p:nvGrpSpPr>
            <p:cNvPr id="2257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3884" y="1693279"/>
                <a:ext cx="1125764" cy="3216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1447"/>
                <a:ext cx="1128371" cy="1135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764" cy="3216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60537" y="1674356"/>
                <a:ext cx="547247" cy="15998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3206" y="1633070"/>
                <a:ext cx="661908" cy="111818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5791" y="1729405"/>
                <a:ext cx="244958" cy="98055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90176" y="1731125"/>
                <a:ext cx="239746" cy="96336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6286"/>
                <a:ext cx="2607" cy="12386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7041" y="1732846"/>
                <a:ext cx="2607" cy="12558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78" name="Group 216"/>
            <p:cNvGrpSpPr>
              <a:grpSpLocks/>
            </p:cNvGrpSpPr>
            <p:nvPr/>
          </p:nvGrpSpPr>
          <p:grpSpPr bwMode="auto"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104" y="1850700"/>
                <a:ext cx="356318" cy="168699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2580" name="TextBox 218"/>
              <p:cNvSpPr txBox="1">
                <a:spLocks noChangeArrowheads="1"/>
              </p:cNvSpPr>
              <p:nvPr/>
            </p:nvSpPr>
            <p:spPr bwMode="auto">
              <a:xfrm>
                <a:off x="783895" y="1743005"/>
                <a:ext cx="278343" cy="333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y</a:t>
                </a:r>
              </a:p>
            </p:txBody>
          </p:sp>
        </p:grpSp>
      </p:grpSp>
      <p:grpSp>
        <p:nvGrpSpPr>
          <p:cNvPr id="22562" name="Group 228"/>
          <p:cNvGrpSpPr>
            <a:grpSpLocks/>
          </p:cNvGrpSpPr>
          <p:nvPr/>
        </p:nvGrpSpPr>
        <p:grpSpPr bwMode="auto">
          <a:xfrm>
            <a:off x="3336925" y="3136900"/>
            <a:ext cx="687388" cy="481013"/>
            <a:chOff x="1736090" y="2893762"/>
            <a:chExt cx="565150" cy="347726"/>
          </a:xfrm>
        </p:grpSpPr>
        <p:grpSp>
          <p:nvGrpSpPr>
            <p:cNvPr id="2256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3884" y="1693279"/>
                <a:ext cx="1125764" cy="3216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1447"/>
                <a:ext cx="1128371" cy="1135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764" cy="32169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60537" y="1674356"/>
                <a:ext cx="547247" cy="15998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3206" y="1633070"/>
                <a:ext cx="661908" cy="111818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5791" y="1729405"/>
                <a:ext cx="244958" cy="98055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90176" y="1731125"/>
                <a:ext cx="239746" cy="96336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6286"/>
                <a:ext cx="2607" cy="12386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7041" y="1732846"/>
                <a:ext cx="2607" cy="12558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65" name="Group 230"/>
            <p:cNvGrpSpPr>
              <a:grpSpLocks/>
            </p:cNvGrpSpPr>
            <p:nvPr/>
          </p:nvGrpSpPr>
          <p:grpSpPr bwMode="auto"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104" y="1850700"/>
                <a:ext cx="356318" cy="168699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2567" name="TextBox 232"/>
              <p:cNvSpPr txBox="1">
                <a:spLocks noChangeArrowheads="1"/>
              </p:cNvSpPr>
              <p:nvPr/>
            </p:nvSpPr>
            <p:spPr bwMode="auto">
              <a:xfrm>
                <a:off x="783895" y="1743005"/>
                <a:ext cx="278343" cy="333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x</a:t>
                </a:r>
              </a:p>
            </p:txBody>
          </p:sp>
        </p:grpSp>
      </p:grpSp>
      <p:sp>
        <p:nvSpPr>
          <p:cNvPr id="22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388A4FB8-A948-424B-BA50-F016583BDAC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25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</a:t>
            </a:r>
            <a:r>
              <a:rPr lang="en-US" dirty="0"/>
              <a:t>to user experience observed by </a:t>
            </a:r>
            <a:r>
              <a:rPr lang="en-US" dirty="0" smtClean="0"/>
              <a:t>video player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078777" cy="30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02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94" y="4495800"/>
            <a:ext cx="8551606" cy="1069258"/>
          </a:xfrm>
        </p:spPr>
        <p:txBody>
          <a:bodyPr/>
          <a:lstStyle/>
          <a:p>
            <a:r>
              <a:rPr lang="en-US" dirty="0"/>
              <a:t>&gt; 50× more frequently than with traditional peering routers.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846395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33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principal criticisms of SDN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best suited to walled gardens that do not require interoperability at Internet scale </a:t>
            </a:r>
            <a:endParaRPr lang="en-US" dirty="0" smtClean="0"/>
          </a:p>
          <a:p>
            <a:pPr lvl="1"/>
            <a:r>
              <a:rPr lang="en-US" dirty="0" smtClean="0"/>
              <a:t>SDN </a:t>
            </a:r>
            <a:r>
              <a:rPr lang="en-US" dirty="0"/>
              <a:t>mainly targets cost reductions. </a:t>
            </a:r>
            <a:endParaRPr lang="en-US" dirty="0" smtClean="0"/>
          </a:p>
          <a:p>
            <a:r>
              <a:rPr lang="en-US" dirty="0" smtClean="0"/>
              <a:t>This work shows </a:t>
            </a:r>
            <a:r>
              <a:rPr lang="en-US" dirty="0"/>
              <a:t>that </a:t>
            </a:r>
            <a:endParaRPr lang="en-US" dirty="0" smtClean="0"/>
          </a:p>
          <a:p>
            <a:pPr lvl="1"/>
            <a:r>
              <a:rPr lang="en-US" dirty="0"/>
              <a:t>Espresso supports six times the feature </a:t>
            </a:r>
            <a:r>
              <a:rPr lang="en-US" dirty="0" smtClean="0"/>
              <a:t>velocity</a:t>
            </a:r>
          </a:p>
          <a:p>
            <a:pPr lvl="1"/>
            <a:r>
              <a:rPr lang="en-US" dirty="0" smtClean="0"/>
              <a:t>75</a:t>
            </a:r>
            <a:r>
              <a:rPr lang="en-US" dirty="0"/>
              <a:t>% </a:t>
            </a:r>
            <a:r>
              <a:rPr lang="en-US" dirty="0" smtClean="0"/>
              <a:t>cost-reduction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novel features and exponential capacity growth relative to traditional architectures.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D4335-634A-423F-B535-B46CD01A09A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宋体" pitchFamily="2" charset="-122"/>
                <a:cs typeface="Times New Roman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宋体" pitchFamily="2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697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itchFamily="34" charset="-127"/>
              </a:rPr>
              <a:t>Thank You 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6705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ko-KR" altLang="en-US" dirty="0" smtClean="0">
              <a:ea typeface="Gulim" pitchFamily="34" charset="-127"/>
            </a:endParaRPr>
          </a:p>
          <a:p>
            <a:pPr algn="ctr">
              <a:buFont typeface="Wingdings" pitchFamily="2" charset="2"/>
              <a:buNone/>
            </a:pPr>
            <a:r>
              <a:rPr lang="en-US" altLang="ko-KR" sz="3600" b="1" dirty="0" smtClean="0">
                <a:ea typeface="Gulim" pitchFamily="34" charset="-127"/>
              </a:rPr>
              <a:t>Chen Qian</a:t>
            </a:r>
          </a:p>
          <a:p>
            <a:pPr algn="ctr">
              <a:buFont typeface="Wingdings" pitchFamily="2" charset="2"/>
              <a:buNone/>
            </a:pPr>
            <a:r>
              <a:rPr lang="en-US" altLang="ko-KR" sz="3600" dirty="0" smtClean="0">
                <a:solidFill>
                  <a:srgbClr val="D60093"/>
                </a:solidFill>
                <a:ea typeface="Gulim" pitchFamily="34" charset="-127"/>
                <a:hlinkClick r:id="rId2"/>
              </a:rPr>
              <a:t>cqian12@ucsc.edu</a:t>
            </a:r>
            <a:endParaRPr lang="en-US" altLang="ko-KR" sz="3600" dirty="0" smtClean="0">
              <a:solidFill>
                <a:srgbClr val="D60093"/>
              </a:solidFill>
              <a:ea typeface="Gulim" pitchFamily="34" charset="-127"/>
            </a:endParaRPr>
          </a:p>
          <a:p>
            <a:pPr algn="ctr">
              <a:buNone/>
            </a:pPr>
            <a:r>
              <a:rPr lang="en-US" altLang="ko-KR" sz="3600" dirty="0" smtClean="0">
                <a:solidFill>
                  <a:srgbClr val="D60093"/>
                </a:solidFill>
                <a:ea typeface="Gulim" pitchFamily="34" charset="-127"/>
                <a:hlinkClick r:id="rId3"/>
              </a:rPr>
              <a:t>https</a:t>
            </a:r>
            <a:r>
              <a:rPr lang="en-US" altLang="ko-KR" sz="3600" dirty="0">
                <a:solidFill>
                  <a:srgbClr val="D60093"/>
                </a:solidFill>
                <a:ea typeface="Gulim" pitchFamily="34" charset="-127"/>
                <a:hlinkClick r:id="rId3"/>
              </a:rPr>
              <a:t>://users.soe.ucsc.edu/~qian</a:t>
            </a:r>
            <a:r>
              <a:rPr lang="en-US" altLang="ko-KR" sz="3600" dirty="0" smtClean="0">
                <a:solidFill>
                  <a:srgbClr val="D60093"/>
                </a:solidFill>
                <a:ea typeface="Gulim" pitchFamily="34" charset="-127"/>
                <a:hlinkClick r:id="rId3"/>
              </a:rPr>
              <a:t>/</a:t>
            </a:r>
            <a:r>
              <a:rPr lang="en-US" altLang="ko-KR" sz="3600" dirty="0" smtClean="0">
                <a:solidFill>
                  <a:srgbClr val="D60093"/>
                </a:solidFill>
                <a:ea typeface="Gulim" pitchFamily="34" charset="-127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225" y="169863"/>
            <a:ext cx="7772400" cy="796925"/>
          </a:xfrm>
        </p:spPr>
        <p:txBody>
          <a:bodyPr/>
          <a:lstStyle/>
          <a:p>
            <a:r>
              <a:rPr lang="en-US" altLang="en-US" sz="3200" smtClean="0"/>
              <a:t>Traffic engineering: difficult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6775" y="4319588"/>
            <a:ext cx="74168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Q: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if network operator wants to split  u-to-z traffic along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uvwz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uxyz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(load balancing)?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can’t do it (or need a new routing algorithm)</a:t>
            </a:r>
          </a:p>
        </p:txBody>
      </p:sp>
      <p:grpSp>
        <p:nvGrpSpPr>
          <p:cNvPr id="24580" name="Group 159"/>
          <p:cNvGrpSpPr>
            <a:grpSpLocks/>
          </p:cNvGrpSpPr>
          <p:nvPr/>
        </p:nvGrpSpPr>
        <p:grpSpPr bwMode="auto">
          <a:xfrm>
            <a:off x="942975" y="1363663"/>
            <a:ext cx="6875463" cy="2403475"/>
            <a:chOff x="943464" y="1363093"/>
            <a:chExt cx="6875191" cy="2404002"/>
          </a:xfrm>
        </p:grpSpPr>
        <p:grpSp>
          <p:nvGrpSpPr>
            <p:cNvPr id="24585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24726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27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586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1064654 h 1409"/>
                <a:gd name="T2" fmla="*/ 500492 w 2250"/>
                <a:gd name="T3" fmla="*/ 547682 h 1409"/>
                <a:gd name="T4" fmla="*/ 1208951 w 2250"/>
                <a:gd name="T5" fmla="*/ 59716 h 1409"/>
                <a:gd name="T6" fmla="*/ 3544580 w 2250"/>
                <a:gd name="T7" fmla="*/ 189386 h 1409"/>
                <a:gd name="T8" fmla="*/ 4497572 w 2250"/>
                <a:gd name="T9" fmla="*/ 824083 h 1409"/>
                <a:gd name="T10" fmla="*/ 5025488 w 2250"/>
                <a:gd name="T11" fmla="*/ 1545795 h 1409"/>
                <a:gd name="T12" fmla="*/ 3791398 w 2250"/>
                <a:gd name="T13" fmla="*/ 2241915 h 1409"/>
                <a:gd name="T14" fmla="*/ 2269354 w 2250"/>
                <a:gd name="T15" fmla="*/ 2364760 h 1409"/>
                <a:gd name="T16" fmla="*/ 1062688 w 2250"/>
                <a:gd name="T17" fmla="*/ 2313575 h 1409"/>
                <a:gd name="T18" fmla="*/ 233106 w 2250"/>
                <a:gd name="T19" fmla="*/ 1822196 h 1409"/>
                <a:gd name="T20" fmla="*/ 0 w 2250"/>
                <a:gd name="T21" fmla="*/ 106465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87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317349 h 186"/>
                <a:gd name="T2" fmla="*/ 781590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88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890624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89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91621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0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2147483646 h 174"/>
                <a:gd name="T2" fmla="*/ 2799529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1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460668 h 270"/>
                <a:gd name="T2" fmla="*/ 836439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2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908330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3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630757 w 276"/>
                <a:gd name="T1" fmla="*/ 450430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4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836439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5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922986 w 396"/>
                <a:gd name="T1" fmla="*/ 397685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6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2536740 w 1110"/>
                <a:gd name="T1" fmla="*/ 583512 h 645"/>
                <a:gd name="T2" fmla="*/ 0 w 1110"/>
                <a:gd name="T3" fmla="*/ 1100484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7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2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598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2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599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1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600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3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601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1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602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1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603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2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604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5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605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3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24606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5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24607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4694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5 w 354"/>
                  <a:gd name="T1" fmla="*/ 0 h 2742"/>
                  <a:gd name="T2" fmla="*/ 24 w 354"/>
                  <a:gd name="T3" fmla="*/ 38 h 2742"/>
                  <a:gd name="T4" fmla="*/ 24 w 354"/>
                  <a:gd name="T5" fmla="*/ 295 h 2742"/>
                  <a:gd name="T6" fmla="*/ 0 w 354"/>
                  <a:gd name="T7" fmla="*/ 309 h 2742"/>
                  <a:gd name="T8" fmla="*/ 5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95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96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4 w 211"/>
                  <a:gd name="T3" fmla="*/ 25 h 2537"/>
                  <a:gd name="T4" fmla="*/ 2 w 211"/>
                  <a:gd name="T5" fmla="*/ 282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97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5 h 226"/>
                  <a:gd name="T4" fmla="*/ 23 w 328"/>
                  <a:gd name="T5" fmla="*/ 27 h 226"/>
                  <a:gd name="T6" fmla="*/ 0 w 328"/>
                  <a:gd name="T7" fmla="*/ 1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98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24699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4724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25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700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24701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4722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23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702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703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24704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4720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21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705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3 w 328"/>
                  <a:gd name="T3" fmla="*/ 14 h 226"/>
                  <a:gd name="T4" fmla="*/ 23 w 328"/>
                  <a:gd name="T5" fmla="*/ 25 h 226"/>
                  <a:gd name="T6" fmla="*/ 0 w 328"/>
                  <a:gd name="T7" fmla="*/ 10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24706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4718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19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707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708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1 w 296"/>
                  <a:gd name="T3" fmla="*/ 15 h 256"/>
                  <a:gd name="T4" fmla="*/ 21 w 296"/>
                  <a:gd name="T5" fmla="*/ 28 h 256"/>
                  <a:gd name="T6" fmla="*/ 0 w 296"/>
                  <a:gd name="T7" fmla="*/ 10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709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2 w 304"/>
                  <a:gd name="T3" fmla="*/ 19 h 288"/>
                  <a:gd name="T4" fmla="*/ 20 w 304"/>
                  <a:gd name="T5" fmla="*/ 33 h 288"/>
                  <a:gd name="T6" fmla="*/ 2 w 304"/>
                  <a:gd name="T7" fmla="*/ 1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710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711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3 h 240"/>
                  <a:gd name="T2" fmla="*/ 2 w 306"/>
                  <a:gd name="T3" fmla="*/ 28 h 240"/>
                  <a:gd name="T4" fmla="*/ 22 w 306"/>
                  <a:gd name="T5" fmla="*/ 13 h 240"/>
                  <a:gd name="T6" fmla="*/ 21 w 306"/>
                  <a:gd name="T7" fmla="*/ 0 h 240"/>
                  <a:gd name="T8" fmla="*/ 0 w 306"/>
                  <a:gd name="T9" fmla="*/ 1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712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713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714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715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716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717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24608" name="Straight Connector 184"/>
            <p:cNvCxnSpPr>
              <a:cxnSpLocks noChangeShapeType="1"/>
            </p:cNvCxnSpPr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09" name="Straight Connector 185"/>
            <p:cNvCxnSpPr>
              <a:cxnSpLocks noChangeShapeType="1"/>
            </p:cNvCxnSpPr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4610" name="Group 186"/>
            <p:cNvGrpSpPr>
              <a:grpSpLocks/>
            </p:cNvGrpSpPr>
            <p:nvPr/>
          </p:nvGrpSpPr>
          <p:grpSpPr bwMode="auto"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468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667" y="1692676"/>
                  <a:ext cx="1125697" cy="3200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2062" y="1739138"/>
                  <a:ext cx="1128302" cy="11529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2062" y="1575659"/>
                  <a:ext cx="1125697" cy="32007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61302" y="1673746"/>
                  <a:ext cx="547214" cy="15831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3975" y="1632446"/>
                  <a:ext cx="661868" cy="111855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535" y="1727093"/>
                  <a:ext cx="244943" cy="98087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90947" y="1730534"/>
                  <a:ext cx="239732" cy="94645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2062" y="1733976"/>
                  <a:ext cx="2605" cy="12390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7759" y="1732255"/>
                  <a:ext cx="2605" cy="12390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82" name="Group 258"/>
              <p:cNvGrpSpPr>
                <a:grpSpLocks/>
              </p:cNvGrpSpPr>
              <p:nvPr/>
            </p:nvGrpSpPr>
            <p:grpSpPr bwMode="auto"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490" y="1850311"/>
                  <a:ext cx="356298" cy="168753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4684" name="TextBox 260"/>
                <p:cNvSpPr txBox="1">
                  <a:spLocks noChangeArrowheads="1"/>
                </p:cNvSpPr>
                <p:nvPr/>
              </p:nvSpPr>
              <p:spPr bwMode="auto"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v</a:t>
                  </a:r>
                </a:p>
              </p:txBody>
            </p:sp>
          </p:grpSp>
        </p:grpSp>
        <p:grpSp>
          <p:nvGrpSpPr>
            <p:cNvPr id="24611" name="Group 187"/>
            <p:cNvGrpSpPr>
              <a:grpSpLocks/>
            </p:cNvGrpSpPr>
            <p:nvPr/>
          </p:nvGrpSpPr>
          <p:grpSpPr bwMode="auto"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66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2955" y="1692610"/>
                  <a:ext cx="1125697" cy="32179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0350" y="1740793"/>
                  <a:ext cx="1128302" cy="1135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0350" y="1575593"/>
                  <a:ext cx="1125697" cy="3217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590" y="1673680"/>
                  <a:ext cx="547214" cy="1600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263" y="1632380"/>
                  <a:ext cx="661868" cy="111855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4823" y="1728747"/>
                  <a:ext cx="244943" cy="9808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235" y="1730468"/>
                  <a:ext cx="239732" cy="9636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0350" y="1735630"/>
                  <a:ext cx="2605" cy="12390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047" y="1732188"/>
                  <a:ext cx="2605" cy="125621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69" name="Group 245"/>
              <p:cNvGrpSpPr>
                <a:grpSpLocks/>
              </p:cNvGrpSpPr>
              <p:nvPr/>
            </p:nvGrpSpPr>
            <p:grpSpPr bwMode="auto"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0633" y="1850267"/>
                  <a:ext cx="356297" cy="168753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4671" name="TextBox 247"/>
                <p:cNvSpPr txBox="1">
                  <a:spLocks noChangeArrowheads="1"/>
                </p:cNvSpPr>
                <p:nvPr/>
              </p:nvSpPr>
              <p:spPr bwMode="auto"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w</a:t>
                  </a:r>
                </a:p>
              </p:txBody>
            </p:sp>
          </p:grpSp>
        </p:grpSp>
        <p:grpSp>
          <p:nvGrpSpPr>
            <p:cNvPr id="24612" name="Group 188"/>
            <p:cNvGrpSpPr>
              <a:grpSpLocks/>
            </p:cNvGrpSpPr>
            <p:nvPr/>
          </p:nvGrpSpPr>
          <p:grpSpPr bwMode="auto"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465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5041" y="1693112"/>
                  <a:ext cx="1125697" cy="3217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2434" y="1741295"/>
                  <a:ext cx="1128304" cy="1135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2434" y="1576095"/>
                  <a:ext cx="1125697" cy="32179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61677" y="1674183"/>
                  <a:ext cx="547214" cy="16003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4349" y="1632883"/>
                  <a:ext cx="661868" cy="11185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909" y="1729250"/>
                  <a:ext cx="244943" cy="98087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91320" y="1730970"/>
                  <a:ext cx="239732" cy="9636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2434" y="1736133"/>
                  <a:ext cx="2607" cy="12390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8131" y="1732691"/>
                  <a:ext cx="2607" cy="12562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56" name="Group 232"/>
              <p:cNvGrpSpPr>
                <a:grpSpLocks/>
              </p:cNvGrpSpPr>
              <p:nvPr/>
            </p:nvGrpSpPr>
            <p:grpSpPr bwMode="auto"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678" y="1850602"/>
                  <a:ext cx="356297" cy="168753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4658" name="TextBox 234"/>
                <p:cNvSpPr txBox="1">
                  <a:spLocks noChangeArrowheads="1"/>
                </p:cNvSpPr>
                <p:nvPr/>
              </p:nvSpPr>
              <p:spPr bwMode="auto"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u</a:t>
                  </a:r>
                </a:p>
              </p:txBody>
            </p:sp>
          </p:grpSp>
        </p:grpSp>
        <p:grpSp>
          <p:nvGrpSpPr>
            <p:cNvPr id="24613" name="Group 189"/>
            <p:cNvGrpSpPr>
              <a:grpSpLocks/>
            </p:cNvGrpSpPr>
            <p:nvPr/>
          </p:nvGrpSpPr>
          <p:grpSpPr bwMode="auto"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464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3780" y="1693375"/>
                  <a:ext cx="1125697" cy="32179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175" y="1741558"/>
                  <a:ext cx="1128302" cy="1135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175" y="1576359"/>
                  <a:ext cx="1125697" cy="3217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60416" y="1674445"/>
                  <a:ext cx="547214" cy="1600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3089" y="1633145"/>
                  <a:ext cx="661868" cy="111855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5648" y="1729512"/>
                  <a:ext cx="244943" cy="9808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90061" y="1731233"/>
                  <a:ext cx="239732" cy="9636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175" y="1736395"/>
                  <a:ext cx="2605" cy="12390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872" y="1732954"/>
                  <a:ext cx="2605" cy="125621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43" name="Group 219"/>
              <p:cNvGrpSpPr>
                <a:grpSpLocks/>
              </p:cNvGrpSpPr>
              <p:nvPr/>
            </p:nvGrpSpPr>
            <p:grpSpPr bwMode="auto"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046" y="1850778"/>
                  <a:ext cx="356298" cy="168753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4645" name="TextBox 221"/>
                <p:cNvSpPr txBox="1">
                  <a:spLocks noChangeArrowheads="1"/>
                </p:cNvSpPr>
                <p:nvPr/>
              </p:nvSpPr>
              <p:spPr bwMode="auto"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z</a:t>
                  </a:r>
                </a:p>
              </p:txBody>
            </p:sp>
          </p:grpSp>
        </p:grpSp>
        <p:grpSp>
          <p:nvGrpSpPr>
            <p:cNvPr id="24614" name="Group 190"/>
            <p:cNvGrpSpPr>
              <a:grpSpLocks/>
            </p:cNvGrpSpPr>
            <p:nvPr/>
          </p:nvGrpSpPr>
          <p:grpSpPr bwMode="auto"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462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3833" y="1692974"/>
                  <a:ext cx="1125697" cy="3217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26" y="1741157"/>
                  <a:ext cx="1128304" cy="1135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26" y="1575957"/>
                  <a:ext cx="1125697" cy="32179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60469" y="1674045"/>
                  <a:ext cx="547214" cy="16003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3141" y="1632745"/>
                  <a:ext cx="661868" cy="11185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5701" y="1729112"/>
                  <a:ext cx="244943" cy="98087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90112" y="1730832"/>
                  <a:ext cx="239732" cy="9636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26" y="1735995"/>
                  <a:ext cx="2607" cy="12390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923" y="1732554"/>
                  <a:ext cx="2607" cy="12562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30" name="Group 206"/>
              <p:cNvGrpSpPr>
                <a:grpSpLocks/>
              </p:cNvGrpSpPr>
              <p:nvPr/>
            </p:nvGrpSpPr>
            <p:grpSpPr bwMode="auto"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072" y="1850510"/>
                  <a:ext cx="356297" cy="168753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4632" name="TextBox 208"/>
                <p:cNvSpPr txBox="1">
                  <a:spLocks noChangeArrowheads="1"/>
                </p:cNvSpPr>
                <p:nvPr/>
              </p:nvSpPr>
              <p:spPr bwMode="auto"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y</a:t>
                  </a:r>
                </a:p>
              </p:txBody>
            </p:sp>
          </p:grpSp>
        </p:grpSp>
        <p:grpSp>
          <p:nvGrpSpPr>
            <p:cNvPr id="24615" name="Group 191"/>
            <p:cNvGrpSpPr>
              <a:grpSpLocks/>
            </p:cNvGrpSpPr>
            <p:nvPr/>
          </p:nvGrpSpPr>
          <p:grpSpPr bwMode="auto"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2461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3728" y="1693184"/>
                  <a:ext cx="1125697" cy="3217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121" y="1741368"/>
                  <a:ext cx="1128304" cy="1135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121" y="1576168"/>
                  <a:ext cx="1125697" cy="32179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60364" y="1674256"/>
                  <a:ext cx="547214" cy="16003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3036" y="1632956"/>
                  <a:ext cx="661868" cy="11185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5596" y="1729322"/>
                  <a:ext cx="244943" cy="98087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90007" y="1731043"/>
                  <a:ext cx="239732" cy="9636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121" y="1736206"/>
                  <a:ext cx="2607" cy="12390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818" y="1732764"/>
                  <a:ext cx="2607" cy="12562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17" name="Group 193"/>
              <p:cNvGrpSpPr>
                <a:grpSpLocks/>
              </p:cNvGrpSpPr>
              <p:nvPr/>
            </p:nvGrpSpPr>
            <p:grpSpPr bwMode="auto"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020" y="1850650"/>
                  <a:ext cx="356297" cy="168753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24619" name="TextBox 195"/>
                <p:cNvSpPr txBox="1">
                  <a:spLocks noChangeArrowheads="1"/>
                </p:cNvSpPr>
                <p:nvPr/>
              </p:nvSpPr>
              <p:spPr bwMode="auto"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x</a:t>
                  </a:r>
                </a:p>
              </p:txBody>
            </p:sp>
          </p:grpSp>
        </p:grpSp>
      </p:grp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1824038" y="2138363"/>
            <a:ext cx="1838325" cy="1206500"/>
            <a:chOff x="1800839" y="2199110"/>
            <a:chExt cx="1838752" cy="1207922"/>
          </a:xfrm>
        </p:grpSpPr>
        <p:sp>
          <p:nvSpPr>
            <p:cNvPr id="24583" name="Freeform 157"/>
            <p:cNvSpPr>
              <a:spLocks/>
            </p:cNvSpPr>
            <p:nvPr/>
          </p:nvSpPr>
          <p:spPr bwMode="auto">
            <a:xfrm>
              <a:off x="1800839" y="2199110"/>
              <a:ext cx="1838752" cy="549777"/>
            </a:xfrm>
            <a:custGeom>
              <a:avLst/>
              <a:gdLst>
                <a:gd name="T0" fmla="*/ 0 w 1802341"/>
                <a:gd name="T1" fmla="*/ 549777 h 630627"/>
                <a:gd name="T2" fmla="*/ 835030 w 1802341"/>
                <a:gd name="T3" fmla="*/ 533250 h 630627"/>
                <a:gd name="T4" fmla="*/ 1838752 w 1802341"/>
                <a:gd name="T5" fmla="*/ 0 h 6306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noFill/>
            <a:ln w="50800" cmpd="sng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84" name="Freeform 158"/>
            <p:cNvSpPr>
              <a:spLocks/>
            </p:cNvSpPr>
            <p:nvPr/>
          </p:nvSpPr>
          <p:spPr bwMode="auto">
            <a:xfrm flipV="1">
              <a:off x="1801588" y="2749626"/>
              <a:ext cx="1741891" cy="657406"/>
            </a:xfrm>
            <a:custGeom>
              <a:avLst/>
              <a:gdLst>
                <a:gd name="T0" fmla="*/ 0 w 1707398"/>
                <a:gd name="T1" fmla="*/ 657406 h 754084"/>
                <a:gd name="T2" fmla="*/ 835030 w 1707398"/>
                <a:gd name="T3" fmla="*/ 640879 h 754084"/>
                <a:gd name="T4" fmla="*/ 1741891 w 1707398"/>
                <a:gd name="T5" fmla="*/ 0 h 7540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noFill/>
            <a:ln w="50800" cmpd="sng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45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E8B889AE-AB9C-4EC8-83AA-E9E1720E62A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612"/>
          <p:cNvGrpSpPr>
            <a:grpSpLocks/>
          </p:cNvGrpSpPr>
          <p:nvPr/>
        </p:nvGrpSpPr>
        <p:grpSpPr bwMode="auto">
          <a:xfrm flipH="1">
            <a:off x="942975" y="2441575"/>
            <a:ext cx="855663" cy="655638"/>
            <a:chOff x="2839" y="3501"/>
            <a:chExt cx="755" cy="803"/>
          </a:xfrm>
        </p:grpSpPr>
        <p:pic>
          <p:nvPicPr>
            <p:cNvPr id="26746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47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6627" name="Freeform 3"/>
          <p:cNvSpPr>
            <a:spLocks/>
          </p:cNvSpPr>
          <p:nvPr/>
        </p:nvSpPr>
        <p:spPr bwMode="auto">
          <a:xfrm>
            <a:off x="2066925" y="1330325"/>
            <a:ext cx="5141913" cy="2405063"/>
          </a:xfrm>
          <a:custGeom>
            <a:avLst/>
            <a:gdLst>
              <a:gd name="T0" fmla="*/ 0 w 2250"/>
              <a:gd name="T1" fmla="*/ 1064654 h 1409"/>
              <a:gd name="T2" fmla="*/ 500492 w 2250"/>
              <a:gd name="T3" fmla="*/ 547682 h 1409"/>
              <a:gd name="T4" fmla="*/ 1208951 w 2250"/>
              <a:gd name="T5" fmla="*/ 59716 h 1409"/>
              <a:gd name="T6" fmla="*/ 3544580 w 2250"/>
              <a:gd name="T7" fmla="*/ 189386 h 1409"/>
              <a:gd name="T8" fmla="*/ 4497572 w 2250"/>
              <a:gd name="T9" fmla="*/ 824083 h 1409"/>
              <a:gd name="T10" fmla="*/ 5025488 w 2250"/>
              <a:gd name="T11" fmla="*/ 1545795 h 1409"/>
              <a:gd name="T12" fmla="*/ 3791398 w 2250"/>
              <a:gd name="T13" fmla="*/ 2241915 h 1409"/>
              <a:gd name="T14" fmla="*/ 2269354 w 2250"/>
              <a:gd name="T15" fmla="*/ 2364760 h 1409"/>
              <a:gd name="T16" fmla="*/ 1062688 w 2250"/>
              <a:gd name="T17" fmla="*/ 2313575 h 1409"/>
              <a:gd name="T18" fmla="*/ 233106 w 2250"/>
              <a:gd name="T19" fmla="*/ 1822196 h 1409"/>
              <a:gd name="T20" fmla="*/ 0 w 2250"/>
              <a:gd name="T21" fmla="*/ 106465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2833688" y="2266950"/>
            <a:ext cx="782637" cy="317500"/>
          </a:xfrm>
          <a:custGeom>
            <a:avLst/>
            <a:gdLst>
              <a:gd name="T0" fmla="*/ 0 w 342"/>
              <a:gd name="T1" fmla="*/ 317349 h 186"/>
              <a:gd name="T2" fmla="*/ 781590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9" name="Oval 10"/>
          <p:cNvSpPr>
            <a:spLocks noChangeArrowheads="1"/>
          </p:cNvSpPr>
          <p:nvPr/>
        </p:nvSpPr>
        <p:spPr bwMode="auto">
          <a:xfrm>
            <a:off x="3322638" y="3340100"/>
            <a:ext cx="715962" cy="1381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0" name="Line 11"/>
          <p:cNvSpPr>
            <a:spLocks noChangeShapeType="1"/>
          </p:cNvSpPr>
          <p:nvPr/>
        </p:nvSpPr>
        <p:spPr bwMode="auto">
          <a:xfrm>
            <a:off x="3322638" y="3328988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1" name="Line 12"/>
          <p:cNvSpPr>
            <a:spLocks noChangeShapeType="1"/>
          </p:cNvSpPr>
          <p:nvPr/>
        </p:nvSpPr>
        <p:spPr bwMode="auto">
          <a:xfrm>
            <a:off x="4038600" y="3328988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3322638" y="3328988"/>
            <a:ext cx="709612" cy="825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3" name="Oval 14"/>
          <p:cNvSpPr>
            <a:spLocks noChangeArrowheads="1"/>
          </p:cNvSpPr>
          <p:nvPr/>
        </p:nvSpPr>
        <p:spPr bwMode="auto">
          <a:xfrm>
            <a:off x="3316288" y="3227388"/>
            <a:ext cx="715962" cy="1619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4" name="Oval 15"/>
          <p:cNvSpPr>
            <a:spLocks noChangeArrowheads="1"/>
          </p:cNvSpPr>
          <p:nvPr/>
        </p:nvSpPr>
        <p:spPr bwMode="auto">
          <a:xfrm>
            <a:off x="3314700" y="2163763"/>
            <a:ext cx="714375" cy="1381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>
            <a:off x="3314700" y="2151063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6" name="Line 17"/>
          <p:cNvSpPr>
            <a:spLocks noChangeShapeType="1"/>
          </p:cNvSpPr>
          <p:nvPr/>
        </p:nvSpPr>
        <p:spPr bwMode="auto">
          <a:xfrm>
            <a:off x="4029075" y="2151063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7" name="Rectangle 18"/>
          <p:cNvSpPr>
            <a:spLocks noChangeArrowheads="1"/>
          </p:cNvSpPr>
          <p:nvPr/>
        </p:nvSpPr>
        <p:spPr bwMode="auto">
          <a:xfrm>
            <a:off x="3314700" y="2151063"/>
            <a:ext cx="708025" cy="841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8" name="Oval 19"/>
          <p:cNvSpPr>
            <a:spLocks noChangeArrowheads="1"/>
          </p:cNvSpPr>
          <p:nvPr/>
        </p:nvSpPr>
        <p:spPr bwMode="auto">
          <a:xfrm>
            <a:off x="3306763" y="2051050"/>
            <a:ext cx="715962" cy="1619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9" name="Oval 20"/>
          <p:cNvSpPr>
            <a:spLocks noChangeArrowheads="1"/>
          </p:cNvSpPr>
          <p:nvPr/>
        </p:nvSpPr>
        <p:spPr bwMode="auto">
          <a:xfrm>
            <a:off x="4875213" y="2155825"/>
            <a:ext cx="712787" cy="1381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40" name="Line 21"/>
          <p:cNvSpPr>
            <a:spLocks noChangeShapeType="1"/>
          </p:cNvSpPr>
          <p:nvPr/>
        </p:nvSpPr>
        <p:spPr bwMode="auto">
          <a:xfrm>
            <a:off x="4875213" y="2144713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41" name="Line 22"/>
          <p:cNvSpPr>
            <a:spLocks noChangeShapeType="1"/>
          </p:cNvSpPr>
          <p:nvPr/>
        </p:nvSpPr>
        <p:spPr bwMode="auto">
          <a:xfrm>
            <a:off x="5588000" y="2144713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42" name="Rectangle 23"/>
          <p:cNvSpPr>
            <a:spLocks noChangeArrowheads="1"/>
          </p:cNvSpPr>
          <p:nvPr/>
        </p:nvSpPr>
        <p:spPr bwMode="auto">
          <a:xfrm>
            <a:off x="4875213" y="2144713"/>
            <a:ext cx="706437" cy="841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43" name="Oval 24"/>
          <p:cNvSpPr>
            <a:spLocks noChangeArrowheads="1"/>
          </p:cNvSpPr>
          <p:nvPr/>
        </p:nvSpPr>
        <p:spPr bwMode="auto">
          <a:xfrm>
            <a:off x="4881563" y="2049463"/>
            <a:ext cx="712787" cy="1619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44" name="Oval 25"/>
          <p:cNvSpPr>
            <a:spLocks noChangeArrowheads="1"/>
          </p:cNvSpPr>
          <p:nvPr/>
        </p:nvSpPr>
        <p:spPr bwMode="auto">
          <a:xfrm>
            <a:off x="4897438" y="3335338"/>
            <a:ext cx="715962" cy="1381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45" name="Line 26"/>
          <p:cNvSpPr>
            <a:spLocks noChangeShapeType="1"/>
          </p:cNvSpPr>
          <p:nvPr/>
        </p:nvSpPr>
        <p:spPr bwMode="auto">
          <a:xfrm>
            <a:off x="4897438" y="3324225"/>
            <a:ext cx="0" cy="84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46" name="Line 27"/>
          <p:cNvSpPr>
            <a:spLocks noChangeShapeType="1"/>
          </p:cNvSpPr>
          <p:nvPr/>
        </p:nvSpPr>
        <p:spPr bwMode="auto">
          <a:xfrm>
            <a:off x="5613400" y="3324225"/>
            <a:ext cx="0" cy="84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47" name="Rectangle 28"/>
          <p:cNvSpPr>
            <a:spLocks noChangeArrowheads="1"/>
          </p:cNvSpPr>
          <p:nvPr/>
        </p:nvSpPr>
        <p:spPr bwMode="auto">
          <a:xfrm>
            <a:off x="4897438" y="3324225"/>
            <a:ext cx="708025" cy="825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48" name="Oval 29"/>
          <p:cNvSpPr>
            <a:spLocks noChangeArrowheads="1"/>
          </p:cNvSpPr>
          <p:nvPr/>
        </p:nvSpPr>
        <p:spPr bwMode="auto">
          <a:xfrm>
            <a:off x="4891088" y="3222625"/>
            <a:ext cx="714375" cy="1619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49" name="Oval 30"/>
          <p:cNvSpPr>
            <a:spLocks noChangeArrowheads="1"/>
          </p:cNvSpPr>
          <p:nvPr/>
        </p:nvSpPr>
        <p:spPr bwMode="auto">
          <a:xfrm>
            <a:off x="6189663" y="2754313"/>
            <a:ext cx="714375" cy="1381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50" name="Line 31"/>
          <p:cNvSpPr>
            <a:spLocks noChangeShapeType="1"/>
          </p:cNvSpPr>
          <p:nvPr/>
        </p:nvSpPr>
        <p:spPr bwMode="auto">
          <a:xfrm>
            <a:off x="6189663" y="2741613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51" name="Line 32"/>
          <p:cNvSpPr>
            <a:spLocks noChangeShapeType="1"/>
          </p:cNvSpPr>
          <p:nvPr/>
        </p:nvSpPr>
        <p:spPr bwMode="auto">
          <a:xfrm>
            <a:off x="6904038" y="2741613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52" name="Rectangle 33"/>
          <p:cNvSpPr>
            <a:spLocks noChangeArrowheads="1"/>
          </p:cNvSpPr>
          <p:nvPr/>
        </p:nvSpPr>
        <p:spPr bwMode="auto">
          <a:xfrm>
            <a:off x="6189663" y="2741613"/>
            <a:ext cx="708025" cy="841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53" name="Oval 34"/>
          <p:cNvSpPr>
            <a:spLocks noChangeArrowheads="1"/>
          </p:cNvSpPr>
          <p:nvPr/>
        </p:nvSpPr>
        <p:spPr bwMode="auto">
          <a:xfrm>
            <a:off x="6181725" y="2641600"/>
            <a:ext cx="715963" cy="1619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54" name="Freeform 35"/>
          <p:cNvSpPr>
            <a:spLocks/>
          </p:cNvSpPr>
          <p:nvPr/>
        </p:nvSpPr>
        <p:spPr bwMode="auto">
          <a:xfrm>
            <a:off x="5254625" y="2312988"/>
            <a:ext cx="1588" cy="890587"/>
          </a:xfrm>
          <a:custGeom>
            <a:avLst/>
            <a:gdLst>
              <a:gd name="T0" fmla="*/ 0 w 1"/>
              <a:gd name="T1" fmla="*/ 0 h 522"/>
              <a:gd name="T2" fmla="*/ 0 w 1"/>
              <a:gd name="T3" fmla="*/ 890624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55" name="Freeform 36"/>
          <p:cNvSpPr>
            <a:spLocks/>
          </p:cNvSpPr>
          <p:nvPr/>
        </p:nvSpPr>
        <p:spPr bwMode="auto">
          <a:xfrm>
            <a:off x="3670300" y="2324100"/>
            <a:ext cx="3175" cy="915988"/>
          </a:xfrm>
          <a:custGeom>
            <a:avLst/>
            <a:gdLst>
              <a:gd name="T0" fmla="*/ 0 w 1"/>
              <a:gd name="T1" fmla="*/ 0 h 537"/>
              <a:gd name="T2" fmla="*/ 0 w 1"/>
              <a:gd name="T3" fmla="*/ 91621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56" name="Freeform 37"/>
          <p:cNvSpPr>
            <a:spLocks/>
          </p:cNvSpPr>
          <p:nvPr/>
        </p:nvSpPr>
        <p:spPr bwMode="auto">
          <a:xfrm>
            <a:off x="4048125" y="2298700"/>
            <a:ext cx="1150938" cy="1022350"/>
          </a:xfrm>
          <a:custGeom>
            <a:avLst/>
            <a:gdLst>
              <a:gd name="T0" fmla="*/ 0 w 378"/>
              <a:gd name="T1" fmla="*/ 2147483646 h 174"/>
              <a:gd name="T2" fmla="*/ 27274905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57" name="Freeform 38"/>
          <p:cNvSpPr>
            <a:spLocks/>
          </p:cNvSpPr>
          <p:nvPr/>
        </p:nvSpPr>
        <p:spPr bwMode="auto">
          <a:xfrm>
            <a:off x="5618163" y="2892425"/>
            <a:ext cx="836612" cy="460375"/>
          </a:xfrm>
          <a:custGeom>
            <a:avLst/>
            <a:gdLst>
              <a:gd name="T0" fmla="*/ 0 w 366"/>
              <a:gd name="T1" fmla="*/ 460668 h 270"/>
              <a:gd name="T2" fmla="*/ 836439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58" name="Freeform 39"/>
          <p:cNvSpPr>
            <a:spLocks/>
          </p:cNvSpPr>
          <p:nvPr/>
        </p:nvSpPr>
        <p:spPr bwMode="auto">
          <a:xfrm>
            <a:off x="4060825" y="3373438"/>
            <a:ext cx="836613" cy="1587"/>
          </a:xfrm>
          <a:custGeom>
            <a:avLst/>
            <a:gdLst>
              <a:gd name="T0" fmla="*/ 836439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59" name="Freeform 40"/>
          <p:cNvSpPr>
            <a:spLocks/>
          </p:cNvSpPr>
          <p:nvPr/>
        </p:nvSpPr>
        <p:spPr bwMode="auto">
          <a:xfrm>
            <a:off x="2711450" y="2819400"/>
            <a:ext cx="630238" cy="450850"/>
          </a:xfrm>
          <a:custGeom>
            <a:avLst/>
            <a:gdLst>
              <a:gd name="T0" fmla="*/ 630757 w 276"/>
              <a:gd name="T1" fmla="*/ 450430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60" name="Freeform 41"/>
          <p:cNvSpPr>
            <a:spLocks/>
          </p:cNvSpPr>
          <p:nvPr/>
        </p:nvSpPr>
        <p:spPr bwMode="auto">
          <a:xfrm>
            <a:off x="4048125" y="2195513"/>
            <a:ext cx="836613" cy="1587"/>
          </a:xfrm>
          <a:custGeom>
            <a:avLst/>
            <a:gdLst>
              <a:gd name="T0" fmla="*/ 836439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61" name="Freeform 42"/>
          <p:cNvSpPr>
            <a:spLocks/>
          </p:cNvSpPr>
          <p:nvPr/>
        </p:nvSpPr>
        <p:spPr bwMode="auto">
          <a:xfrm>
            <a:off x="5589588" y="2190750"/>
            <a:ext cx="904875" cy="455613"/>
          </a:xfrm>
          <a:custGeom>
            <a:avLst/>
            <a:gdLst>
              <a:gd name="T0" fmla="*/ 904999 w 396"/>
              <a:gd name="T1" fmla="*/ 455549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62" name="Freeform 43"/>
          <p:cNvSpPr>
            <a:spLocks/>
          </p:cNvSpPr>
          <p:nvPr/>
        </p:nvSpPr>
        <p:spPr bwMode="auto">
          <a:xfrm>
            <a:off x="2579688" y="1458913"/>
            <a:ext cx="2536825" cy="1100137"/>
          </a:xfrm>
          <a:custGeom>
            <a:avLst/>
            <a:gdLst>
              <a:gd name="T0" fmla="*/ 2536740 w 1110"/>
              <a:gd name="T1" fmla="*/ 583512 h 645"/>
              <a:gd name="T2" fmla="*/ 0 w 1110"/>
              <a:gd name="T3" fmla="*/ 1100484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6663" name="Group 47"/>
          <p:cNvGrpSpPr>
            <a:grpSpLocks/>
          </p:cNvGrpSpPr>
          <p:nvPr/>
        </p:nvGrpSpPr>
        <p:grpSpPr bwMode="auto">
          <a:xfrm>
            <a:off x="5035550" y="3133725"/>
            <a:ext cx="447675" cy="427038"/>
            <a:chOff x="2958" y="2425"/>
            <a:chExt cx="199" cy="250"/>
          </a:xfrm>
        </p:grpSpPr>
        <p:sp>
          <p:nvSpPr>
            <p:cNvPr id="26744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45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y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26664" name="Group 50"/>
          <p:cNvGrpSpPr>
            <a:grpSpLocks/>
          </p:cNvGrpSpPr>
          <p:nvPr/>
        </p:nvGrpSpPr>
        <p:grpSpPr bwMode="auto">
          <a:xfrm>
            <a:off x="3460750" y="3078163"/>
            <a:ext cx="484188" cy="490537"/>
            <a:chOff x="2951" y="2395"/>
            <a:chExt cx="213" cy="288"/>
          </a:xfrm>
        </p:grpSpPr>
        <p:sp>
          <p:nvSpPr>
            <p:cNvPr id="26742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43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x</a:t>
              </a:r>
            </a:p>
          </p:txBody>
        </p:sp>
      </p:grpSp>
      <p:grpSp>
        <p:nvGrpSpPr>
          <p:cNvPr id="26665" name="Group 53"/>
          <p:cNvGrpSpPr>
            <a:grpSpLocks/>
          </p:cNvGrpSpPr>
          <p:nvPr/>
        </p:nvGrpSpPr>
        <p:grpSpPr bwMode="auto">
          <a:xfrm>
            <a:off x="4981575" y="1957388"/>
            <a:ext cx="530225" cy="425450"/>
            <a:chOff x="2941" y="2425"/>
            <a:chExt cx="235" cy="250"/>
          </a:xfrm>
        </p:grpSpPr>
        <p:sp>
          <p:nvSpPr>
            <p:cNvPr id="26740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41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w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26666" name="Group 56"/>
          <p:cNvGrpSpPr>
            <a:grpSpLocks/>
          </p:cNvGrpSpPr>
          <p:nvPr/>
        </p:nvGrpSpPr>
        <p:grpSpPr bwMode="auto">
          <a:xfrm>
            <a:off x="3457575" y="1957388"/>
            <a:ext cx="447675" cy="425450"/>
            <a:chOff x="2958" y="2425"/>
            <a:chExt cx="199" cy="250"/>
          </a:xfrm>
        </p:grpSpPr>
        <p:sp>
          <p:nvSpPr>
            <p:cNvPr id="26738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39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v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26667" name="Group 59"/>
          <p:cNvGrpSpPr>
            <a:grpSpLocks/>
          </p:cNvGrpSpPr>
          <p:nvPr/>
        </p:nvGrpSpPr>
        <p:grpSpPr bwMode="auto">
          <a:xfrm>
            <a:off x="6324600" y="2498725"/>
            <a:ext cx="484188" cy="492125"/>
            <a:chOff x="2949" y="2395"/>
            <a:chExt cx="214" cy="288"/>
          </a:xfrm>
        </p:grpSpPr>
        <p:sp>
          <p:nvSpPr>
            <p:cNvPr id="26736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37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z</a:t>
              </a:r>
            </a:p>
          </p:txBody>
        </p:sp>
      </p:grpSp>
      <p:sp>
        <p:nvSpPr>
          <p:cNvPr id="26668" name="Text Box 62"/>
          <p:cNvSpPr txBox="1">
            <a:spLocks noChangeArrowheads="1"/>
          </p:cNvSpPr>
          <p:nvPr/>
        </p:nvSpPr>
        <p:spPr bwMode="auto">
          <a:xfrm>
            <a:off x="2822575" y="2178050"/>
            <a:ext cx="4476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669" name="Text Box 63"/>
          <p:cNvSpPr txBox="1">
            <a:spLocks noChangeArrowheads="1"/>
          </p:cNvSpPr>
          <p:nvPr/>
        </p:nvSpPr>
        <p:spPr bwMode="auto">
          <a:xfrm>
            <a:off x="3617913" y="2552700"/>
            <a:ext cx="447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670" name="Text Box 64"/>
          <p:cNvSpPr txBox="1">
            <a:spLocks noChangeArrowheads="1"/>
          </p:cNvSpPr>
          <p:nvPr/>
        </p:nvSpPr>
        <p:spPr bwMode="auto">
          <a:xfrm>
            <a:off x="2624138" y="2916238"/>
            <a:ext cx="447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671" name="Text Box 65"/>
          <p:cNvSpPr txBox="1">
            <a:spLocks noChangeArrowheads="1"/>
          </p:cNvSpPr>
          <p:nvPr/>
        </p:nvSpPr>
        <p:spPr bwMode="auto">
          <a:xfrm>
            <a:off x="4495800" y="2711450"/>
            <a:ext cx="447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672" name="Text Box 66"/>
          <p:cNvSpPr txBox="1">
            <a:spLocks noChangeArrowheads="1"/>
          </p:cNvSpPr>
          <p:nvPr/>
        </p:nvSpPr>
        <p:spPr bwMode="auto">
          <a:xfrm>
            <a:off x="4351338" y="3314700"/>
            <a:ext cx="447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673" name="Text Box 67"/>
          <p:cNvSpPr txBox="1">
            <a:spLocks noChangeArrowheads="1"/>
          </p:cNvSpPr>
          <p:nvPr/>
        </p:nvSpPr>
        <p:spPr bwMode="auto">
          <a:xfrm>
            <a:off x="5173663" y="2582863"/>
            <a:ext cx="449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674" name="Text Box 68"/>
          <p:cNvSpPr txBox="1">
            <a:spLocks noChangeArrowheads="1"/>
          </p:cNvSpPr>
          <p:nvPr/>
        </p:nvSpPr>
        <p:spPr bwMode="auto">
          <a:xfrm>
            <a:off x="5997575" y="3033713"/>
            <a:ext cx="447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675" name="Text Box 69"/>
          <p:cNvSpPr txBox="1">
            <a:spLocks noChangeArrowheads="1"/>
          </p:cNvSpPr>
          <p:nvPr/>
        </p:nvSpPr>
        <p:spPr bwMode="auto">
          <a:xfrm>
            <a:off x="5935663" y="2117725"/>
            <a:ext cx="447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676" name="Text Box 70"/>
          <p:cNvSpPr txBox="1">
            <a:spLocks noChangeArrowheads="1"/>
          </p:cNvSpPr>
          <p:nvPr/>
        </p:nvSpPr>
        <p:spPr bwMode="auto">
          <a:xfrm>
            <a:off x="4256088" y="1860550"/>
            <a:ext cx="4476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677" name="Text Box 71"/>
          <p:cNvSpPr txBox="1">
            <a:spLocks noChangeArrowheads="1"/>
          </p:cNvSpPr>
          <p:nvPr/>
        </p:nvSpPr>
        <p:spPr bwMode="auto">
          <a:xfrm>
            <a:off x="3452813" y="1406525"/>
            <a:ext cx="449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678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225" y="169863"/>
            <a:ext cx="7772400" cy="796925"/>
          </a:xfrm>
        </p:spPr>
        <p:txBody>
          <a:bodyPr/>
          <a:lstStyle/>
          <a:p>
            <a:r>
              <a:rPr lang="en-US" altLang="en-US" sz="3200" smtClean="0"/>
              <a:t>Traffic engineering: difficult</a:t>
            </a:r>
          </a:p>
        </p:txBody>
      </p:sp>
      <p:grpSp>
        <p:nvGrpSpPr>
          <p:cNvPr id="26679" name="Group 4"/>
          <p:cNvGrpSpPr>
            <a:grpSpLocks/>
          </p:cNvGrpSpPr>
          <p:nvPr/>
        </p:nvGrpSpPr>
        <p:grpSpPr bwMode="auto">
          <a:xfrm>
            <a:off x="2097088" y="2397125"/>
            <a:ext cx="977900" cy="596900"/>
            <a:chOff x="4034923" y="3926353"/>
            <a:chExt cx="978441" cy="597428"/>
          </a:xfrm>
        </p:grpSpPr>
        <p:pic>
          <p:nvPicPr>
            <p:cNvPr id="26734" name="Picture 2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923" y="3926353"/>
              <a:ext cx="978441" cy="59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35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u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26680" name="Group 101"/>
          <p:cNvGrpSpPr>
            <a:grpSpLocks/>
          </p:cNvGrpSpPr>
          <p:nvPr/>
        </p:nvGrpSpPr>
        <p:grpSpPr bwMode="auto">
          <a:xfrm>
            <a:off x="3201988" y="1898650"/>
            <a:ext cx="977900" cy="596900"/>
            <a:chOff x="4034923" y="3926353"/>
            <a:chExt cx="978441" cy="597428"/>
          </a:xfrm>
        </p:grpSpPr>
        <p:pic>
          <p:nvPicPr>
            <p:cNvPr id="26732" name="Picture 102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923" y="3926353"/>
              <a:ext cx="978441" cy="59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33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v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26681" name="Group 104"/>
          <p:cNvGrpSpPr>
            <a:grpSpLocks/>
          </p:cNvGrpSpPr>
          <p:nvPr/>
        </p:nvGrpSpPr>
        <p:grpSpPr bwMode="auto">
          <a:xfrm>
            <a:off x="3228975" y="3027363"/>
            <a:ext cx="977900" cy="598487"/>
            <a:chOff x="4034923" y="3926353"/>
            <a:chExt cx="978441" cy="597428"/>
          </a:xfrm>
        </p:grpSpPr>
        <p:pic>
          <p:nvPicPr>
            <p:cNvPr id="26730" name="Picture 105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923" y="3926353"/>
              <a:ext cx="978441" cy="59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31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x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26682" name="Group 107"/>
          <p:cNvGrpSpPr>
            <a:grpSpLocks/>
          </p:cNvGrpSpPr>
          <p:nvPr/>
        </p:nvGrpSpPr>
        <p:grpSpPr bwMode="auto">
          <a:xfrm>
            <a:off x="4759325" y="1885950"/>
            <a:ext cx="977900" cy="596900"/>
            <a:chOff x="4034923" y="3926353"/>
            <a:chExt cx="978441" cy="597428"/>
          </a:xfrm>
        </p:grpSpPr>
        <p:pic>
          <p:nvPicPr>
            <p:cNvPr id="26728" name="Picture 108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923" y="3926353"/>
              <a:ext cx="978441" cy="59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29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w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26683" name="Group 110"/>
          <p:cNvGrpSpPr>
            <a:grpSpLocks/>
          </p:cNvGrpSpPr>
          <p:nvPr/>
        </p:nvGrpSpPr>
        <p:grpSpPr bwMode="auto">
          <a:xfrm>
            <a:off x="4786313" y="3032125"/>
            <a:ext cx="979487" cy="596900"/>
            <a:chOff x="4034923" y="3926353"/>
            <a:chExt cx="978441" cy="597428"/>
          </a:xfrm>
        </p:grpSpPr>
        <p:pic>
          <p:nvPicPr>
            <p:cNvPr id="26726" name="Picture 111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923" y="3926353"/>
              <a:ext cx="978441" cy="59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27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y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26684" name="Group 113"/>
          <p:cNvGrpSpPr>
            <a:grpSpLocks/>
          </p:cNvGrpSpPr>
          <p:nvPr/>
        </p:nvGrpSpPr>
        <p:grpSpPr bwMode="auto">
          <a:xfrm>
            <a:off x="6057900" y="2465388"/>
            <a:ext cx="979488" cy="598487"/>
            <a:chOff x="4034923" y="3926353"/>
            <a:chExt cx="978441" cy="597428"/>
          </a:xfrm>
        </p:grpSpPr>
        <p:pic>
          <p:nvPicPr>
            <p:cNvPr id="26724" name="Picture 114" descr="rou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923" y="3926353"/>
              <a:ext cx="978441" cy="59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25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z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26685" name="Group 1507"/>
          <p:cNvGrpSpPr>
            <a:grpSpLocks/>
          </p:cNvGrpSpPr>
          <p:nvPr/>
        </p:nvGrpSpPr>
        <p:grpSpPr bwMode="auto">
          <a:xfrm>
            <a:off x="7391400" y="2427288"/>
            <a:ext cx="427038" cy="711200"/>
            <a:chOff x="4140" y="429"/>
            <a:chExt cx="1425" cy="2396"/>
          </a:xfrm>
        </p:grpSpPr>
        <p:sp>
          <p:nvSpPr>
            <p:cNvPr id="2669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5 w 354"/>
                <a:gd name="T1" fmla="*/ 0 h 2742"/>
                <a:gd name="T2" fmla="*/ 24 w 354"/>
                <a:gd name="T3" fmla="*/ 38 h 2742"/>
                <a:gd name="T4" fmla="*/ 24 w 354"/>
                <a:gd name="T5" fmla="*/ 295 h 2742"/>
                <a:gd name="T6" fmla="*/ 0 w 354"/>
                <a:gd name="T7" fmla="*/ 309 h 2742"/>
                <a:gd name="T8" fmla="*/ 5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69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69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4 w 211"/>
                <a:gd name="T3" fmla="*/ 25 h 2537"/>
                <a:gd name="T4" fmla="*/ 2 w 211"/>
                <a:gd name="T5" fmla="*/ 282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69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5 h 226"/>
                <a:gd name="T4" fmla="*/ 23 w 328"/>
                <a:gd name="T5" fmla="*/ 27 h 226"/>
                <a:gd name="T6" fmla="*/ 0 w 328"/>
                <a:gd name="T7" fmla="*/ 1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69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669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72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72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69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669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72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72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70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0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670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71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71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70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3 w 328"/>
                <a:gd name="T3" fmla="*/ 14 h 226"/>
                <a:gd name="T4" fmla="*/ 23 w 328"/>
                <a:gd name="T5" fmla="*/ 25 h 226"/>
                <a:gd name="T6" fmla="*/ 0 w 328"/>
                <a:gd name="T7" fmla="*/ 1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670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671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71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70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0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1 w 296"/>
                <a:gd name="T3" fmla="*/ 15 h 256"/>
                <a:gd name="T4" fmla="*/ 21 w 296"/>
                <a:gd name="T5" fmla="*/ 28 h 256"/>
                <a:gd name="T6" fmla="*/ 0 w 296"/>
                <a:gd name="T7" fmla="*/ 10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0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2 w 304"/>
                <a:gd name="T3" fmla="*/ 19 h 288"/>
                <a:gd name="T4" fmla="*/ 20 w 304"/>
                <a:gd name="T5" fmla="*/ 33 h 288"/>
                <a:gd name="T6" fmla="*/ 2 w 304"/>
                <a:gd name="T7" fmla="*/ 1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0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0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3 h 240"/>
                <a:gd name="T2" fmla="*/ 2 w 306"/>
                <a:gd name="T3" fmla="*/ 28 h 240"/>
                <a:gd name="T4" fmla="*/ 22 w 306"/>
                <a:gd name="T5" fmla="*/ 13 h 240"/>
                <a:gd name="T6" fmla="*/ 21 w 306"/>
                <a:gd name="T7" fmla="*/ 0 h 240"/>
                <a:gd name="T8" fmla="*/ 0 w 306"/>
                <a:gd name="T9" fmla="*/ 1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1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1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1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1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71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71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6686" name="Straight Connector 9"/>
          <p:cNvCxnSpPr>
            <a:cxnSpLocks noChangeShapeType="1"/>
          </p:cNvCxnSpPr>
          <p:nvPr/>
        </p:nvCxnSpPr>
        <p:spPr bwMode="auto">
          <a:xfrm>
            <a:off x="1682750" y="2744788"/>
            <a:ext cx="52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87" name="Straight Connector 162"/>
          <p:cNvCxnSpPr>
            <a:cxnSpLocks noChangeShapeType="1"/>
          </p:cNvCxnSpPr>
          <p:nvPr/>
        </p:nvCxnSpPr>
        <p:spPr bwMode="auto">
          <a:xfrm>
            <a:off x="6894513" y="2779713"/>
            <a:ext cx="5270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717550" y="4173538"/>
            <a:ext cx="7945438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Q: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if w wants to route blue and red traffic differently?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can’t do it (with destination based forwarding, and LS, DV routing)</a:t>
            </a:r>
          </a:p>
        </p:txBody>
      </p:sp>
      <p:sp>
        <p:nvSpPr>
          <p:cNvPr id="26689" name="Freeform 1"/>
          <p:cNvSpPr>
            <a:spLocks/>
          </p:cNvSpPr>
          <p:nvPr/>
        </p:nvSpPr>
        <p:spPr bwMode="auto">
          <a:xfrm>
            <a:off x="1781175" y="2122488"/>
            <a:ext cx="4645025" cy="646112"/>
          </a:xfrm>
          <a:custGeom>
            <a:avLst/>
            <a:gdLst>
              <a:gd name="T0" fmla="*/ 0 w 4552304"/>
              <a:gd name="T1" fmla="*/ 644565 h 739355"/>
              <a:gd name="T2" fmla="*/ 853987 w 4552304"/>
              <a:gd name="T3" fmla="*/ 628039 h 739355"/>
              <a:gd name="T4" fmla="*/ 1857709 w 4552304"/>
              <a:gd name="T5" fmla="*/ 0 h 739355"/>
              <a:gd name="T6" fmla="*/ 3412119 w 4552304"/>
              <a:gd name="T7" fmla="*/ 18958 h 739355"/>
              <a:gd name="T8" fmla="*/ 4644270 w 4552304"/>
              <a:gd name="T9" fmla="*/ 587693 h 739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noFill/>
          <a:ln w="76200" cmpd="sng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90" name="Freeform 153"/>
          <p:cNvSpPr>
            <a:spLocks/>
          </p:cNvSpPr>
          <p:nvPr/>
        </p:nvSpPr>
        <p:spPr bwMode="auto">
          <a:xfrm flipV="1">
            <a:off x="3810000" y="2368550"/>
            <a:ext cx="2747963" cy="1593850"/>
          </a:xfrm>
          <a:custGeom>
            <a:avLst/>
            <a:gdLst>
              <a:gd name="T0" fmla="*/ 2227 w 2692916"/>
              <a:gd name="T1" fmla="*/ 0 h 1829665"/>
              <a:gd name="T2" fmla="*/ 0 w 2692916"/>
              <a:gd name="T3" fmla="*/ 512600 h 1829665"/>
              <a:gd name="T4" fmla="*/ 1436550 w 2692916"/>
              <a:gd name="T5" fmla="*/ 1595090 h 1829665"/>
              <a:gd name="T6" fmla="*/ 1436233 w 2692916"/>
              <a:gd name="T7" fmla="*/ 522969 h 1829665"/>
              <a:gd name="T8" fmla="*/ 2747318 w 2692916"/>
              <a:gd name="T9" fmla="*/ 1219420 h 18296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noFill/>
          <a:ln w="76200" cmpd="sng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9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EA6AF4DE-6039-448A-91C8-75E7C5836B0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00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Network-layer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2001838"/>
            <a:ext cx="4184650" cy="13081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i="1" smtClean="0">
                <a:solidFill>
                  <a:srgbClr val="000099"/>
                </a:solidFill>
                <a:latin typeface="Gill Sans MT" panose="020B0502020104020203" pitchFamily="34" charset="0"/>
              </a:rPr>
              <a:t>forwarding:</a:t>
            </a:r>
            <a:r>
              <a:rPr lang="en-US" altLang="en-US" sz="2400" smtClean="0">
                <a:latin typeface="Gill Sans MT" panose="020B0502020104020203" pitchFamily="34" charset="0"/>
              </a:rPr>
              <a:t> move packets from router</a:t>
            </a:r>
            <a:r>
              <a:rPr lang="ja-JP" altLang="en-US" sz="2400" smtClean="0">
                <a:latin typeface="Gill Sans MT" panose="020B0502020104020203" pitchFamily="34" charset="0"/>
                <a:ea typeface="MS PGothic" panose="020B0600070205080204" pitchFamily="34" charset="-128"/>
              </a:rPr>
              <a:t>’</a:t>
            </a:r>
            <a:r>
              <a:rPr lang="en-US" altLang="ja-JP" sz="2400" smtClean="0">
                <a:latin typeface="Gill Sans MT" panose="020B0502020104020203" pitchFamily="34" charset="0"/>
                <a:ea typeface="MS PGothic" panose="020B0600070205080204" pitchFamily="34" charset="-128"/>
              </a:rPr>
              <a:t>s input to appropriate router output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>
              <a:latin typeface="Gill Sans MT" panose="020B0502020104020203" pitchFamily="34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3788" y="2211388"/>
            <a:ext cx="28892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data plane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88" y="3343275"/>
            <a:ext cx="32924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+mn-ea"/>
                <a:cs typeface="+mn-cs"/>
              </a:rPr>
              <a:t>control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+mn-ea"/>
                <a:cs typeface="+mn-cs"/>
              </a:rPr>
              <a:t>plane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7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900" y="4425950"/>
            <a:ext cx="7724775" cy="1262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Two approaches to structuring network control plane:</a:t>
            </a:r>
          </a:p>
          <a:p>
            <a:pPr marL="346075" marR="0" lvl="0" indent="-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9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per-router control (traditional)</a:t>
            </a:r>
          </a:p>
          <a:p>
            <a:pPr marL="346075" marR="0" lvl="0" indent="-346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9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logically centralized control (software defined networking)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038" y="1479550"/>
            <a:ext cx="5783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Recall: two network-layer functions:</a:t>
            </a: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704" name="Rectangle 3"/>
          <p:cNvSpPr txBox="1">
            <a:spLocks noChangeArrowheads="1"/>
          </p:cNvSpPr>
          <p:nvPr/>
        </p:nvSpPr>
        <p:spPr bwMode="auto">
          <a:xfrm>
            <a:off x="623888" y="3135313"/>
            <a:ext cx="41846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routing: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 determine route taken by packets from source to destination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7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72D741B4-C05A-4A77-AFF9-8F41BAC04D9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9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Traditional Computer Networks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2466975" y="3136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072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962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200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724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7338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368675" y="3505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368675" y="4171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4624388" y="3986212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273675" y="3409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6111875" y="4114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3" name="TextBox 31"/>
          <p:cNvSpPr txBox="1">
            <a:spLocks noChangeArrowheads="1"/>
          </p:cNvSpPr>
          <p:nvPr/>
        </p:nvSpPr>
        <p:spPr bwMode="auto">
          <a:xfrm>
            <a:off x="228600" y="41148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Data plane: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Packet streaming</a:t>
            </a:r>
          </a:p>
        </p:txBody>
      </p:sp>
      <p:sp>
        <p:nvSpPr>
          <p:cNvPr id="30734" name="Rectangle 50"/>
          <p:cNvSpPr>
            <a:spLocks noChangeArrowheads="1"/>
          </p:cNvSpPr>
          <p:nvPr/>
        </p:nvSpPr>
        <p:spPr bwMode="auto">
          <a:xfrm>
            <a:off x="1295400" y="5751513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Forward, filter, buffer, mark,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rate-limit, and measure packets</a:t>
            </a:r>
          </a:p>
        </p:txBody>
      </p:sp>
      <p:sp>
        <p:nvSpPr>
          <p:cNvPr id="307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FFBE332E-1C12-4059-84CF-1BA14B60DB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1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Traditional Computer Networks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2466975" y="3136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277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962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200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724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7338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368675" y="3505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368675" y="4171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4624388" y="3986212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273675" y="3409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6111875" y="4114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  <a:endCxn id="32787" idx="1"/>
          </p:cNvCxnSpPr>
          <p:nvPr/>
        </p:nvCxnSpPr>
        <p:spPr bwMode="auto">
          <a:xfrm flipV="1">
            <a:off x="3124200" y="3048000"/>
            <a:ext cx="15240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5105400" y="3048000"/>
            <a:ext cx="2895600" cy="387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3124200" y="3886200"/>
            <a:ext cx="2286000" cy="698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5943600" y="3594100"/>
            <a:ext cx="1981200" cy="901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  <a:endCxn id="32789" idx="0"/>
          </p:cNvCxnSpPr>
          <p:nvPr/>
        </p:nvCxnSpPr>
        <p:spPr bwMode="auto">
          <a:xfrm rot="16200000" flipH="1">
            <a:off x="4610100" y="3390900"/>
            <a:ext cx="1371600" cy="685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6" name="Rounded Rectangle 28"/>
          <p:cNvSpPr>
            <a:spLocks noChangeArrowheads="1"/>
          </p:cNvSpPr>
          <p:nvPr/>
        </p:nvSpPr>
        <p:spPr bwMode="auto">
          <a:xfrm>
            <a:off x="2743200" y="3657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787" name="Rounded Rectangle 29"/>
          <p:cNvSpPr>
            <a:spLocks noChangeArrowheads="1"/>
          </p:cNvSpPr>
          <p:nvPr/>
        </p:nvSpPr>
        <p:spPr bwMode="auto">
          <a:xfrm>
            <a:off x="4648200" y="2895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788" name="Rounded Rectangle 30"/>
          <p:cNvSpPr>
            <a:spLocks noChangeArrowheads="1"/>
          </p:cNvSpPr>
          <p:nvPr/>
        </p:nvSpPr>
        <p:spPr bwMode="auto">
          <a:xfrm>
            <a:off x="7924800" y="34290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789" name="Rounded Rectangle 32"/>
          <p:cNvSpPr>
            <a:spLocks noChangeArrowheads="1"/>
          </p:cNvSpPr>
          <p:nvPr/>
        </p:nvSpPr>
        <p:spPr bwMode="auto">
          <a:xfrm>
            <a:off x="5410200" y="4419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790" name="Rectangle 50"/>
          <p:cNvSpPr>
            <a:spLocks noChangeArrowheads="1"/>
          </p:cNvSpPr>
          <p:nvPr/>
        </p:nvSpPr>
        <p:spPr bwMode="auto">
          <a:xfrm>
            <a:off x="1295400" y="5751513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Track topology changes, compute routes, install forwarding rules</a:t>
            </a:r>
          </a:p>
        </p:txBody>
      </p:sp>
      <p:sp>
        <p:nvSpPr>
          <p:cNvPr id="32791" name="TextBox 28"/>
          <p:cNvSpPr txBox="1">
            <a:spLocks noChangeArrowheads="1"/>
          </p:cNvSpPr>
          <p:nvPr/>
        </p:nvSpPr>
        <p:spPr bwMode="auto">
          <a:xfrm>
            <a:off x="152400" y="2370138"/>
            <a:ext cx="3962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Per-router control plane: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Distributed algorithms</a:t>
            </a:r>
          </a:p>
        </p:txBody>
      </p:sp>
      <p:sp>
        <p:nvSpPr>
          <p:cNvPr id="327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7BDD675F-649C-47E9-9E7E-87F5CB17A6A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1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Traditional Computer Networks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2466975" y="3136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482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962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200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7244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7338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368675" y="3505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368675" y="4171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4624388" y="3986212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273675" y="3409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6111875" y="4114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  <a:endCxn id="34836" idx="1"/>
          </p:cNvCxnSpPr>
          <p:nvPr/>
        </p:nvCxnSpPr>
        <p:spPr bwMode="auto">
          <a:xfrm flipV="1">
            <a:off x="3124200" y="3048000"/>
            <a:ext cx="15240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5105400" y="3048000"/>
            <a:ext cx="2895600" cy="387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3124200" y="3886200"/>
            <a:ext cx="2286000" cy="698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5943600" y="3594100"/>
            <a:ext cx="1981200" cy="901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  <a:endCxn id="34838" idx="0"/>
          </p:cNvCxnSpPr>
          <p:nvPr/>
        </p:nvCxnSpPr>
        <p:spPr bwMode="auto">
          <a:xfrm rot="16200000" flipH="1">
            <a:off x="4610100" y="3390900"/>
            <a:ext cx="1371600" cy="685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834" name="Picture 10" descr="j029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1447800"/>
            <a:ext cx="13573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5" name="Rounded Rectangle 28"/>
          <p:cNvSpPr>
            <a:spLocks noChangeArrowheads="1"/>
          </p:cNvSpPr>
          <p:nvPr/>
        </p:nvSpPr>
        <p:spPr bwMode="auto">
          <a:xfrm>
            <a:off x="2743200" y="3657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36" name="Rounded Rectangle 29"/>
          <p:cNvSpPr>
            <a:spLocks noChangeArrowheads="1"/>
          </p:cNvSpPr>
          <p:nvPr/>
        </p:nvSpPr>
        <p:spPr bwMode="auto">
          <a:xfrm>
            <a:off x="4648200" y="2895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37" name="Rounded Rectangle 30"/>
          <p:cNvSpPr>
            <a:spLocks noChangeArrowheads="1"/>
          </p:cNvSpPr>
          <p:nvPr/>
        </p:nvSpPr>
        <p:spPr bwMode="auto">
          <a:xfrm>
            <a:off x="7924800" y="34290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38" name="Rounded Rectangle 32"/>
          <p:cNvSpPr>
            <a:spLocks noChangeArrowheads="1"/>
          </p:cNvSpPr>
          <p:nvPr/>
        </p:nvSpPr>
        <p:spPr bwMode="auto">
          <a:xfrm>
            <a:off x="5410200" y="4419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rot="10800000" flipV="1">
            <a:off x="5029200" y="2046288"/>
            <a:ext cx="1371600" cy="849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endCxn id="34838" idx="0"/>
          </p:cNvCxnSpPr>
          <p:nvPr/>
        </p:nvCxnSpPr>
        <p:spPr bwMode="auto">
          <a:xfrm rot="10800000" flipV="1">
            <a:off x="5638800" y="2046288"/>
            <a:ext cx="762000" cy="2373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34837" idx="0"/>
          </p:cNvCxnSpPr>
          <p:nvPr/>
        </p:nvCxnSpPr>
        <p:spPr bwMode="auto">
          <a:xfrm rot="10800000" flipH="1" flipV="1">
            <a:off x="6400800" y="2046288"/>
            <a:ext cx="1752600" cy="13827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34835" idx="0"/>
          </p:cNvCxnSpPr>
          <p:nvPr/>
        </p:nvCxnSpPr>
        <p:spPr bwMode="auto">
          <a:xfrm rot="10800000" flipV="1">
            <a:off x="2971800" y="2046288"/>
            <a:ext cx="3429000" cy="1611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-19050" y="5899150"/>
            <a:ext cx="9334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Helvetica" pitchFamily="1" charset="0"/>
                <a:ea typeface="+mn-ea"/>
                <a:cs typeface="+mn-cs"/>
              </a:rPr>
              <a:t>Collect measurements and configure the equipment</a:t>
            </a:r>
          </a:p>
        </p:txBody>
      </p:sp>
      <p:sp>
        <p:nvSpPr>
          <p:cNvPr id="34844" name="TextBox 28"/>
          <p:cNvSpPr txBox="1">
            <a:spLocks noChangeArrowheads="1"/>
          </p:cNvSpPr>
          <p:nvPr/>
        </p:nvSpPr>
        <p:spPr bwMode="auto">
          <a:xfrm>
            <a:off x="457200" y="16129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BB7141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Management plane: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Human time scale</a:t>
            </a:r>
          </a:p>
        </p:txBody>
      </p:sp>
      <p:sp>
        <p:nvSpPr>
          <p:cNvPr id="34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</a:t>
            </a:r>
            <a:fld id="{60B0FE12-0BF7-4294-B3CF-E6379709966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3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Chen">
      <a:majorFont>
        <a:latin typeface="Calibri"/>
        <a:ea typeface=""/>
        <a:cs typeface="Times New Roman"/>
      </a:majorFont>
      <a:minorFont>
        <a:latin typeface="Calibri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a:spPr>
      <a:bodyPr rtlCol="0" anchor="ctr"/>
      <a:lstStyle>
        <a:defPPr marL="12327">
          <a:tabLst>
            <a:tab pos="455488" algn="l"/>
            <a:tab pos="456104" algn="l"/>
          </a:tabLst>
          <a:defRPr sz="2471" dirty="0">
            <a:latin typeface="+mj-lt"/>
            <a:cs typeface="Times New Roman" panose="02020603050405020304" pitchFamily="18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83881</TotalTime>
  <Words>1529</Words>
  <Application>Microsoft Office PowerPoint</Application>
  <PresentationFormat>On-screen Show (4:3)</PresentationFormat>
  <Paragraphs>402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Gulim</vt:lpstr>
      <vt:lpstr>MS PGothic</vt:lpstr>
      <vt:lpstr>MS PGothic</vt:lpstr>
      <vt:lpstr>宋体</vt:lpstr>
      <vt:lpstr>Arial</vt:lpstr>
      <vt:lpstr>Calibri</vt:lpstr>
      <vt:lpstr>Cambria Math</vt:lpstr>
      <vt:lpstr>Comic Sans MS</vt:lpstr>
      <vt:lpstr>Gill Sans MT</vt:lpstr>
      <vt:lpstr>Helvetica</vt:lpstr>
      <vt:lpstr>Tahoma</vt:lpstr>
      <vt:lpstr>Times New Roman</vt:lpstr>
      <vt:lpstr>Wingdings</vt:lpstr>
      <vt:lpstr>ヒラギノ角ゴ Pro W3</vt:lpstr>
      <vt:lpstr>Blueprint</vt:lpstr>
      <vt:lpstr>自定义设计方案</vt:lpstr>
      <vt:lpstr>Default Design</vt:lpstr>
      <vt:lpstr>Software Defined Networking</vt:lpstr>
      <vt:lpstr>Networks are Hard to Manage</vt:lpstr>
      <vt:lpstr>Traffic engineering: difficult for traditional routing</vt:lpstr>
      <vt:lpstr>Traffic engineering: difficult</vt:lpstr>
      <vt:lpstr>Traffic engineering: difficult</vt:lpstr>
      <vt:lpstr>Network-layer functions</vt:lpstr>
      <vt:lpstr>Traditional Computer Networks</vt:lpstr>
      <vt:lpstr>Traditional Computer Networks</vt:lpstr>
      <vt:lpstr>Traditional Computer Networks</vt:lpstr>
      <vt:lpstr>Software Defined Networking (SDN)</vt:lpstr>
      <vt:lpstr>PowerPoint Presentation</vt:lpstr>
      <vt:lpstr>PowerPoint Presentation</vt:lpstr>
      <vt:lpstr>PowerPoint Presentation</vt:lpstr>
      <vt:lpstr>PowerPoint Presentation</vt:lpstr>
      <vt:lpstr>OpenFlow (OF) defines the communication protocol that enables the SDN Controller to directly interact with the forwarding plane of network devices. </vt:lpstr>
      <vt:lpstr>OpenFlow data plane abstraction</vt:lpstr>
      <vt:lpstr>OpenFlow data plane abstraction</vt:lpstr>
      <vt:lpstr>PowerPoint Presentation</vt:lpstr>
      <vt:lpstr>Edge computing (2) Taking the Edge off with Espresso</vt:lpstr>
      <vt:lpstr>Background</vt:lpstr>
      <vt:lpstr>PowerPoint Presentation</vt:lpstr>
      <vt:lpstr>In tradition</vt:lpstr>
      <vt:lpstr>PowerPoint Presentation</vt:lpstr>
      <vt:lpstr>Data plane</vt:lpstr>
      <vt:lpstr>Control plane</vt:lpstr>
      <vt:lpstr>PowerPoint Presentation</vt:lpstr>
      <vt:lpstr>PowerPoint Presentation</vt:lpstr>
      <vt:lpstr>PowerPoint Presentation</vt:lpstr>
      <vt:lpstr>Global Load Balancing</vt:lpstr>
      <vt:lpstr>improvements to user experience observed by video player</vt:lpstr>
      <vt:lpstr>PowerPoint Presentation</vt:lpstr>
      <vt:lpstr>Conclusion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EigenTrust Algorithm for Reputation Management in P2P Networks</dc:title>
  <dc:creator>Jay</dc:creator>
  <cp:lastModifiedBy>qian</cp:lastModifiedBy>
  <cp:revision>2511</cp:revision>
  <cp:lastPrinted>1601-01-01T00:00:00Z</cp:lastPrinted>
  <dcterms:created xsi:type="dcterms:W3CDTF">2009-02-07T04:17:55Z</dcterms:created>
  <dcterms:modified xsi:type="dcterms:W3CDTF">2018-11-07T07:09:58Z</dcterms:modified>
</cp:coreProperties>
</file>