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xml" ContentType="application/vnd.openxmlformats-officedocument.presentationml.tags+xml"/>
  <Override PartName="/ppt/notesSlides/notesSlide45.xml" ContentType="application/vnd.openxmlformats-officedocument.presentationml.notesSlide+xml"/>
  <Override PartName="/ppt/tags/tag3.xml" ContentType="application/vnd.openxmlformats-officedocument.presentationml.tags+xml"/>
  <Override PartName="/ppt/notesSlides/notesSlide46.xml" ContentType="application/vnd.openxmlformats-officedocument.presentationml.notesSlide+xml"/>
  <Override PartName="/ppt/tags/tag4.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5.xml" ContentType="application/vnd.openxmlformats-officedocument.presentationml.tags+xml"/>
  <Override PartName="/ppt/notesSlides/notesSlide51.xml" ContentType="application/vnd.openxmlformats-officedocument.presentationml.notesSlide+xml"/>
  <Override PartName="/ppt/tags/tag6.xml" ContentType="application/vnd.openxmlformats-officedocument.presentationml.tags+xml"/>
  <Override PartName="/ppt/notesSlides/notesSlide52.xml" ContentType="application/vnd.openxmlformats-officedocument.presentationml.notesSlide+xml"/>
  <Override PartName="/ppt/tags/tag7.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8.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1.xml" ContentType="application/vnd.openxmlformats-officedocument.drawingml.chart+xml"/>
  <Override PartName="/ppt/notesSlides/notesSlide61.xml" ContentType="application/vnd.openxmlformats-officedocument.presentationml.notesSlide+xml"/>
  <Override PartName="/ppt/charts/chart2.xml" ContentType="application/vnd.openxmlformats-officedocument.drawingml.chart+xml"/>
  <Override PartName="/ppt/notesSlides/notesSlide62.xml" ContentType="application/vnd.openxmlformats-officedocument.presentationml.notesSlide+xml"/>
  <Override PartName="/ppt/charts/chart3.xml" ContentType="application/vnd.openxmlformats-officedocument.drawingml.chart+xml"/>
  <Override PartName="/ppt/tags/tag9.xml" ContentType="application/vnd.openxmlformats-officedocument.presentationml.tags+xml"/>
  <Override PartName="/ppt/notesSlides/notesSlide63.xml" ContentType="application/vnd.openxmlformats-officedocument.presentationml.notesSlide+xml"/>
  <Override PartName="/ppt/charts/chart4.xml" ContentType="application/vnd.openxmlformats-officedocument.drawingml.chart+xml"/>
  <Override PartName="/ppt/tags/tag10.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1"/>
    <p:sldMasterId id="2147484271" r:id="rId2"/>
    <p:sldMasterId id="2147484283" r:id="rId3"/>
  </p:sldMasterIdLst>
  <p:notesMasterIdLst>
    <p:notesMasterId r:id="rId72"/>
  </p:notesMasterIdLst>
  <p:handoutMasterIdLst>
    <p:handoutMasterId r:id="rId73"/>
  </p:handoutMasterIdLst>
  <p:sldIdLst>
    <p:sldId id="708" r:id="rId4"/>
    <p:sldId id="976" r:id="rId5"/>
    <p:sldId id="990" r:id="rId6"/>
    <p:sldId id="991" r:id="rId7"/>
    <p:sldId id="969" r:id="rId8"/>
    <p:sldId id="970" r:id="rId9"/>
    <p:sldId id="263" r:id="rId10"/>
    <p:sldId id="295" r:id="rId11"/>
    <p:sldId id="264" r:id="rId12"/>
    <p:sldId id="269" r:id="rId13"/>
    <p:sldId id="265" r:id="rId14"/>
    <p:sldId id="266" r:id="rId15"/>
    <p:sldId id="267" r:id="rId16"/>
    <p:sldId id="268" r:id="rId17"/>
    <p:sldId id="270" r:id="rId18"/>
    <p:sldId id="271" r:id="rId19"/>
    <p:sldId id="272" r:id="rId20"/>
    <p:sldId id="273" r:id="rId21"/>
    <p:sldId id="278" r:id="rId22"/>
    <p:sldId id="274" r:id="rId23"/>
    <p:sldId id="281" r:id="rId24"/>
    <p:sldId id="296" r:id="rId25"/>
    <p:sldId id="971" r:id="rId26"/>
    <p:sldId id="298" r:id="rId27"/>
    <p:sldId id="299" r:id="rId28"/>
    <p:sldId id="972" r:id="rId29"/>
    <p:sldId id="300" r:id="rId30"/>
    <p:sldId id="301" r:id="rId31"/>
    <p:sldId id="302" r:id="rId32"/>
    <p:sldId id="284" r:id="rId33"/>
    <p:sldId id="303" r:id="rId34"/>
    <p:sldId id="283" r:id="rId35"/>
    <p:sldId id="285" r:id="rId36"/>
    <p:sldId id="286" r:id="rId37"/>
    <p:sldId id="287" r:id="rId38"/>
    <p:sldId id="288" r:id="rId39"/>
    <p:sldId id="975" r:id="rId40"/>
    <p:sldId id="292" r:id="rId41"/>
    <p:sldId id="973" r:id="rId42"/>
    <p:sldId id="1025" r:id="rId43"/>
    <p:sldId id="974" r:id="rId44"/>
    <p:sldId id="294" r:id="rId45"/>
    <p:sldId id="992" r:id="rId46"/>
    <p:sldId id="996" r:id="rId47"/>
    <p:sldId id="997" r:id="rId48"/>
    <p:sldId id="998" r:id="rId49"/>
    <p:sldId id="999" r:id="rId50"/>
    <p:sldId id="1000" r:id="rId51"/>
    <p:sldId id="1001" r:id="rId52"/>
    <p:sldId id="1002" r:id="rId53"/>
    <p:sldId id="1026" r:id="rId54"/>
    <p:sldId id="1008" r:id="rId55"/>
    <p:sldId id="1009" r:id="rId56"/>
    <p:sldId id="1010" r:id="rId57"/>
    <p:sldId id="1011" r:id="rId58"/>
    <p:sldId id="1012" r:id="rId59"/>
    <p:sldId id="1013" r:id="rId60"/>
    <p:sldId id="1014" r:id="rId61"/>
    <p:sldId id="1015" r:id="rId62"/>
    <p:sldId id="1016" r:id="rId63"/>
    <p:sldId id="1017" r:id="rId64"/>
    <p:sldId id="1018" r:id="rId65"/>
    <p:sldId id="1019" r:id="rId66"/>
    <p:sldId id="1020" r:id="rId67"/>
    <p:sldId id="1021" r:id="rId68"/>
    <p:sldId id="1022" r:id="rId69"/>
    <p:sldId id="1023" r:id="rId70"/>
    <p:sldId id="1024" r:id="rId71"/>
  </p:sldIdLst>
  <p:sldSz cx="9144000" cy="6858000" type="screen4x3"/>
  <p:notesSz cx="7099300" cy="10234613"/>
  <p:defaultTextStyle>
    <a:defPPr>
      <a:defRPr lang="en-US"/>
    </a:defPPr>
    <a:lvl1pPr algn="l" rtl="0" fontAlgn="base">
      <a:spcBef>
        <a:spcPct val="0"/>
      </a:spcBef>
      <a:spcAft>
        <a:spcPct val="0"/>
      </a:spcAft>
      <a:defRPr sz="2400" kern="1200" baseline="-250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kern="1200" baseline="-250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kern="1200" baseline="-250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kern="1200" baseline="-250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kern="1200" baseline="-25000">
        <a:solidFill>
          <a:schemeClr val="tx1"/>
        </a:solidFill>
        <a:latin typeface="Tahoma" pitchFamily="34" charset="0"/>
        <a:ea typeface="宋体" pitchFamily="2" charset="-122"/>
        <a:cs typeface="+mn-cs"/>
      </a:defRPr>
    </a:lvl5pPr>
    <a:lvl6pPr marL="2286000" algn="l" defTabSz="914400" rtl="0" eaLnBrk="1" latinLnBrk="0" hangingPunct="1">
      <a:defRPr sz="2400" kern="1200" baseline="-25000">
        <a:solidFill>
          <a:schemeClr val="tx1"/>
        </a:solidFill>
        <a:latin typeface="Tahoma" pitchFamily="34" charset="0"/>
        <a:ea typeface="宋体" pitchFamily="2" charset="-122"/>
        <a:cs typeface="+mn-cs"/>
      </a:defRPr>
    </a:lvl6pPr>
    <a:lvl7pPr marL="2743200" algn="l" defTabSz="914400" rtl="0" eaLnBrk="1" latinLnBrk="0" hangingPunct="1">
      <a:defRPr sz="2400" kern="1200" baseline="-25000">
        <a:solidFill>
          <a:schemeClr val="tx1"/>
        </a:solidFill>
        <a:latin typeface="Tahoma" pitchFamily="34" charset="0"/>
        <a:ea typeface="宋体" pitchFamily="2" charset="-122"/>
        <a:cs typeface="+mn-cs"/>
      </a:defRPr>
    </a:lvl7pPr>
    <a:lvl8pPr marL="3200400" algn="l" defTabSz="914400" rtl="0" eaLnBrk="1" latinLnBrk="0" hangingPunct="1">
      <a:defRPr sz="2400" kern="1200" baseline="-25000">
        <a:solidFill>
          <a:schemeClr val="tx1"/>
        </a:solidFill>
        <a:latin typeface="Tahoma" pitchFamily="34" charset="0"/>
        <a:ea typeface="宋体" pitchFamily="2" charset="-122"/>
        <a:cs typeface="+mn-cs"/>
      </a:defRPr>
    </a:lvl8pPr>
    <a:lvl9pPr marL="3657600" algn="l" defTabSz="914400" rtl="0" eaLnBrk="1" latinLnBrk="0" hangingPunct="1">
      <a:defRPr sz="2400" kern="1200" baseline="-25000">
        <a:solidFill>
          <a:schemeClr val="tx1"/>
        </a:solidFill>
        <a:latin typeface="Tahoma"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99"/>
    <a:srgbClr val="FF0000"/>
    <a:srgbClr val="000000"/>
    <a:srgbClr val="FF6600"/>
    <a:srgbClr val="660066"/>
    <a:srgbClr val="D60093"/>
    <a:srgbClr val="E92198"/>
    <a:srgbClr val="B2F52B"/>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59" autoAdjust="0"/>
    <p:restoredTop sz="76361" autoAdjust="0"/>
  </p:normalViewPr>
  <p:slideViewPr>
    <p:cSldViewPr>
      <p:cViewPr varScale="1">
        <p:scale>
          <a:sx n="66" d="100"/>
          <a:sy n="66" d="100"/>
        </p:scale>
        <p:origin x="874" y="58"/>
      </p:cViewPr>
      <p:guideLst>
        <p:guide orient="horz" pos="2160"/>
        <p:guide pos="2880"/>
      </p:guideLst>
    </p:cSldViewPr>
  </p:slideViewPr>
  <p:outlineViewPr>
    <p:cViewPr>
      <p:scale>
        <a:sx n="33" d="100"/>
        <a:sy n="33" d="100"/>
      </p:scale>
      <p:origin x="34" y="17827"/>
    </p:cViewPr>
  </p:outlineViewPr>
  <p:notesTextViewPr>
    <p:cViewPr>
      <p:scale>
        <a:sx n="100" d="100"/>
        <a:sy n="100" d="100"/>
      </p:scale>
      <p:origin x="0" y="0"/>
    </p:cViewPr>
  </p:notesTextViewPr>
  <p:sorterViewPr>
    <p:cViewPr>
      <p:scale>
        <a:sx n="66" d="100"/>
        <a:sy n="66" d="100"/>
      </p:scale>
      <p:origin x="0" y="1878"/>
    </p:cViewPr>
  </p:sorterViewPr>
  <p:notesViewPr>
    <p:cSldViewPr>
      <p:cViewPr varScale="1">
        <p:scale>
          <a:sx n="44" d="100"/>
          <a:sy n="44" d="100"/>
        </p:scale>
        <p:origin x="2811" y="3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Sheet1!$A$5</c:f>
              <c:strCache>
                <c:ptCount val="1"/>
                <c:pt idx="0">
                  <c:v>Hit</c:v>
                </c:pt>
              </c:strCache>
            </c:strRef>
          </c:tx>
          <c:spPr>
            <a:solidFill>
              <a:srgbClr val="FF6600"/>
            </a:solidFill>
          </c:spPr>
          <c:invertIfNegative val="0"/>
          <c:dLbls>
            <c:spPr>
              <a:noFill/>
              <a:ln>
                <a:noFill/>
              </a:ln>
              <a:effectLst/>
            </c:spPr>
            <c:txPr>
              <a:bodyPr/>
              <a:lstStyle/>
              <a:p>
                <a:pPr>
                  <a:defRPr sz="18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Sheet1!$B$4:$F$4</c:f>
              <c:strCache>
                <c:ptCount val="5"/>
                <c:pt idx="0">
                  <c:v>cf</c:v>
                </c:pt>
                <c:pt idx="1">
                  <c:v>cfss</c:v>
                </c:pt>
                <c:pt idx="2">
                  <c:v>dlbf</c:v>
                </c:pt>
                <c:pt idx="3">
                  <c:v>bbf</c:v>
                </c:pt>
                <c:pt idx="4">
                  <c:v>bf</c:v>
                </c:pt>
              </c:strCache>
            </c:strRef>
          </c:cat>
          <c:val>
            <c:numRef>
              <c:f>Sheet1!$B$5:$F$5</c:f>
              <c:numCache>
                <c:formatCode>General</c:formatCode>
                <c:ptCount val="5"/>
                <c:pt idx="0">
                  <c:v>11.93</c:v>
                </c:pt>
                <c:pt idx="1">
                  <c:v>6.28</c:v>
                </c:pt>
                <c:pt idx="2">
                  <c:v>7.96</c:v>
                </c:pt>
                <c:pt idx="3">
                  <c:v>9.26</c:v>
                </c:pt>
                <c:pt idx="4">
                  <c:v>4.8599999999999977</c:v>
                </c:pt>
              </c:numCache>
            </c:numRef>
          </c:val>
          <c:extLst>
            <c:ext xmlns:c16="http://schemas.microsoft.com/office/drawing/2014/chart" uri="{C3380CC4-5D6E-409C-BE32-E72D297353CC}">
              <c16:uniqueId val="{00000000-DB4E-4FBC-83F3-096BB52AA543}"/>
            </c:ext>
          </c:extLst>
        </c:ser>
        <c:ser>
          <c:idx val="1"/>
          <c:order val="1"/>
          <c:tx>
            <c:strRef>
              <c:f>Sheet1!$A$6</c:f>
              <c:strCache>
                <c:ptCount val="1"/>
                <c:pt idx="0">
                  <c:v>Miss</c:v>
                </c:pt>
              </c:strCache>
            </c:strRef>
          </c:tx>
          <c:spPr>
            <a:solidFill>
              <a:srgbClr val="008000"/>
            </a:solidFill>
          </c:spPr>
          <c:invertIfNegative val="0"/>
          <c:dLbls>
            <c:spPr>
              <a:noFill/>
              <a:ln>
                <a:noFill/>
              </a:ln>
              <a:effectLst/>
            </c:spPr>
            <c:txPr>
              <a:bodyPr/>
              <a:lstStyle/>
              <a:p>
                <a:pPr>
                  <a:defRPr sz="18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Sheet1!$B$4:$F$4</c:f>
              <c:strCache>
                <c:ptCount val="5"/>
                <c:pt idx="0">
                  <c:v>cf</c:v>
                </c:pt>
                <c:pt idx="1">
                  <c:v>cfss</c:v>
                </c:pt>
                <c:pt idx="2">
                  <c:v>dlbf</c:v>
                </c:pt>
                <c:pt idx="3">
                  <c:v>bbf</c:v>
                </c:pt>
                <c:pt idx="4">
                  <c:v>bf</c:v>
                </c:pt>
              </c:strCache>
            </c:strRef>
          </c:cat>
          <c:val>
            <c:numRef>
              <c:f>Sheet1!$B$6:$F$6</c:f>
              <c:numCache>
                <c:formatCode>General</c:formatCode>
                <c:ptCount val="5"/>
                <c:pt idx="0">
                  <c:v>11.92</c:v>
                </c:pt>
                <c:pt idx="1">
                  <c:v>6.45</c:v>
                </c:pt>
                <c:pt idx="2">
                  <c:v>8.51</c:v>
                </c:pt>
                <c:pt idx="3">
                  <c:v>12.04</c:v>
                </c:pt>
                <c:pt idx="4">
                  <c:v>8.2799999999999994</c:v>
                </c:pt>
              </c:numCache>
            </c:numRef>
          </c:val>
          <c:extLst>
            <c:ext xmlns:c16="http://schemas.microsoft.com/office/drawing/2014/chart" uri="{C3380CC4-5D6E-409C-BE32-E72D297353CC}">
              <c16:uniqueId val="{00000001-DB4E-4FBC-83F3-096BB52AA543}"/>
            </c:ext>
          </c:extLst>
        </c:ser>
        <c:dLbls>
          <c:showLegendKey val="0"/>
          <c:showVal val="0"/>
          <c:showCatName val="0"/>
          <c:showSerName val="0"/>
          <c:showPercent val="0"/>
          <c:showBubbleSize val="0"/>
        </c:dLbls>
        <c:gapWidth val="75"/>
        <c:overlap val="-25"/>
        <c:axId val="2111906968"/>
        <c:axId val="2112178456"/>
      </c:barChart>
      <c:catAx>
        <c:axId val="2111906968"/>
        <c:scaling>
          <c:orientation val="minMax"/>
        </c:scaling>
        <c:delete val="0"/>
        <c:axPos val="b"/>
        <c:numFmt formatCode="General" sourceLinked="0"/>
        <c:majorTickMark val="none"/>
        <c:minorTickMark val="none"/>
        <c:tickLblPos val="nextTo"/>
        <c:txPr>
          <a:bodyPr/>
          <a:lstStyle/>
          <a:p>
            <a:pPr>
              <a:defRPr sz="1800"/>
            </a:pPr>
            <a:endParaRPr lang="zh-CN"/>
          </a:p>
        </c:txPr>
        <c:crossAx val="2112178456"/>
        <c:crosses val="autoZero"/>
        <c:auto val="1"/>
        <c:lblAlgn val="ctr"/>
        <c:lblOffset val="100"/>
        <c:noMultiLvlLbl val="0"/>
      </c:catAx>
      <c:valAx>
        <c:axId val="2112178456"/>
        <c:scaling>
          <c:orientation val="minMax"/>
        </c:scaling>
        <c:delete val="0"/>
        <c:axPos val="l"/>
        <c:majorGridlines/>
        <c:numFmt formatCode="General" sourceLinked="1"/>
        <c:majorTickMark val="none"/>
        <c:minorTickMark val="none"/>
        <c:tickLblPos val="nextTo"/>
        <c:spPr>
          <a:ln w="9525">
            <a:noFill/>
          </a:ln>
        </c:spPr>
        <c:txPr>
          <a:bodyPr/>
          <a:lstStyle/>
          <a:p>
            <a:pPr>
              <a:defRPr sz="1800"/>
            </a:pPr>
            <a:endParaRPr lang="zh-CN"/>
          </a:p>
        </c:txPr>
        <c:crossAx val="2111906968"/>
        <c:crosses val="autoZero"/>
        <c:crossBetween val="between"/>
      </c:valAx>
    </c:plotArea>
    <c:legend>
      <c:legendPos val="b"/>
      <c:layout>
        <c:manualLayout>
          <c:xMode val="edge"/>
          <c:yMode val="edge"/>
          <c:x val="0.393269274181897"/>
          <c:y val="5.7058431220687503E-2"/>
          <c:w val="0.181924641515567"/>
          <c:h val="8.2285831074394397E-2"/>
        </c:manualLayout>
      </c:layout>
      <c:overlay val="0"/>
      <c:txPr>
        <a:bodyPr/>
        <a:lstStyle/>
        <a:p>
          <a:pPr>
            <a:defRPr sz="2000"/>
          </a:pPr>
          <a:endParaRPr lang="zh-CN"/>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Sheet1!$A$5</c:f>
              <c:strCache>
                <c:ptCount val="1"/>
                <c:pt idx="0">
                  <c:v>Hit</c:v>
                </c:pt>
              </c:strCache>
            </c:strRef>
          </c:tx>
          <c:spPr>
            <a:solidFill>
              <a:srgbClr val="FF6600"/>
            </a:solidFill>
          </c:spPr>
          <c:invertIfNegative val="0"/>
          <c:dLbls>
            <c:spPr>
              <a:noFill/>
              <a:ln>
                <a:noFill/>
              </a:ln>
              <a:effectLst/>
            </c:spPr>
            <c:txPr>
              <a:bodyPr/>
              <a:lstStyle/>
              <a:p>
                <a:pPr>
                  <a:defRPr sz="18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Sheet1!$B$4:$F$4</c:f>
              <c:strCache>
                <c:ptCount val="5"/>
                <c:pt idx="0">
                  <c:v>cf</c:v>
                </c:pt>
                <c:pt idx="1">
                  <c:v>cfss</c:v>
                </c:pt>
                <c:pt idx="2">
                  <c:v>dlbf</c:v>
                </c:pt>
                <c:pt idx="3">
                  <c:v>bbf</c:v>
                </c:pt>
                <c:pt idx="4">
                  <c:v>bf</c:v>
                </c:pt>
              </c:strCache>
            </c:strRef>
          </c:cat>
          <c:val>
            <c:numRef>
              <c:f>Sheet1!$B$5:$F$5</c:f>
              <c:numCache>
                <c:formatCode>General</c:formatCode>
                <c:ptCount val="5"/>
                <c:pt idx="0">
                  <c:v>11.93</c:v>
                </c:pt>
                <c:pt idx="1">
                  <c:v>6.28</c:v>
                </c:pt>
                <c:pt idx="2">
                  <c:v>7.96</c:v>
                </c:pt>
                <c:pt idx="3">
                  <c:v>9.26</c:v>
                </c:pt>
                <c:pt idx="4">
                  <c:v>4.8599999999999977</c:v>
                </c:pt>
              </c:numCache>
            </c:numRef>
          </c:val>
          <c:extLst>
            <c:ext xmlns:c16="http://schemas.microsoft.com/office/drawing/2014/chart" uri="{C3380CC4-5D6E-409C-BE32-E72D297353CC}">
              <c16:uniqueId val="{00000000-58C0-4DEC-A179-DD88D8E5365B}"/>
            </c:ext>
          </c:extLst>
        </c:ser>
        <c:ser>
          <c:idx val="1"/>
          <c:order val="1"/>
          <c:tx>
            <c:strRef>
              <c:f>Sheet1!$A$6</c:f>
              <c:strCache>
                <c:ptCount val="1"/>
                <c:pt idx="0">
                  <c:v>Miss</c:v>
                </c:pt>
              </c:strCache>
            </c:strRef>
          </c:tx>
          <c:spPr>
            <a:solidFill>
              <a:srgbClr val="008000"/>
            </a:solidFill>
          </c:spPr>
          <c:invertIfNegative val="0"/>
          <c:dLbls>
            <c:spPr>
              <a:noFill/>
              <a:ln>
                <a:noFill/>
              </a:ln>
              <a:effectLst/>
            </c:spPr>
            <c:txPr>
              <a:bodyPr/>
              <a:lstStyle/>
              <a:p>
                <a:pPr>
                  <a:defRPr sz="18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Sheet1!$B$4:$F$4</c:f>
              <c:strCache>
                <c:ptCount val="5"/>
                <c:pt idx="0">
                  <c:v>cf</c:v>
                </c:pt>
                <c:pt idx="1">
                  <c:v>cfss</c:v>
                </c:pt>
                <c:pt idx="2">
                  <c:v>dlbf</c:v>
                </c:pt>
                <c:pt idx="3">
                  <c:v>bbf</c:v>
                </c:pt>
                <c:pt idx="4">
                  <c:v>bf</c:v>
                </c:pt>
              </c:strCache>
            </c:strRef>
          </c:cat>
          <c:val>
            <c:numRef>
              <c:f>Sheet1!$B$6:$F$6</c:f>
              <c:numCache>
                <c:formatCode>General</c:formatCode>
                <c:ptCount val="5"/>
                <c:pt idx="0">
                  <c:v>11.92</c:v>
                </c:pt>
                <c:pt idx="1">
                  <c:v>6.45</c:v>
                </c:pt>
                <c:pt idx="2">
                  <c:v>8.51</c:v>
                </c:pt>
                <c:pt idx="3">
                  <c:v>12.04</c:v>
                </c:pt>
                <c:pt idx="4">
                  <c:v>8.2799999999999994</c:v>
                </c:pt>
              </c:numCache>
            </c:numRef>
          </c:val>
          <c:extLst>
            <c:ext xmlns:c16="http://schemas.microsoft.com/office/drawing/2014/chart" uri="{C3380CC4-5D6E-409C-BE32-E72D297353CC}">
              <c16:uniqueId val="{00000001-58C0-4DEC-A179-DD88D8E5365B}"/>
            </c:ext>
          </c:extLst>
        </c:ser>
        <c:dLbls>
          <c:showLegendKey val="0"/>
          <c:showVal val="0"/>
          <c:showCatName val="0"/>
          <c:showSerName val="0"/>
          <c:showPercent val="0"/>
          <c:showBubbleSize val="0"/>
        </c:dLbls>
        <c:gapWidth val="75"/>
        <c:overlap val="-25"/>
        <c:axId val="2122791448"/>
        <c:axId val="2122794456"/>
      </c:barChart>
      <c:catAx>
        <c:axId val="2122791448"/>
        <c:scaling>
          <c:orientation val="minMax"/>
        </c:scaling>
        <c:delete val="0"/>
        <c:axPos val="b"/>
        <c:numFmt formatCode="General" sourceLinked="0"/>
        <c:majorTickMark val="none"/>
        <c:minorTickMark val="none"/>
        <c:tickLblPos val="nextTo"/>
        <c:txPr>
          <a:bodyPr/>
          <a:lstStyle/>
          <a:p>
            <a:pPr>
              <a:defRPr sz="1800"/>
            </a:pPr>
            <a:endParaRPr lang="zh-CN"/>
          </a:p>
        </c:txPr>
        <c:crossAx val="2122794456"/>
        <c:crosses val="autoZero"/>
        <c:auto val="1"/>
        <c:lblAlgn val="ctr"/>
        <c:lblOffset val="100"/>
        <c:noMultiLvlLbl val="0"/>
      </c:catAx>
      <c:valAx>
        <c:axId val="2122794456"/>
        <c:scaling>
          <c:orientation val="minMax"/>
        </c:scaling>
        <c:delete val="0"/>
        <c:axPos val="l"/>
        <c:majorGridlines/>
        <c:numFmt formatCode="General" sourceLinked="1"/>
        <c:majorTickMark val="none"/>
        <c:minorTickMark val="none"/>
        <c:tickLblPos val="nextTo"/>
        <c:spPr>
          <a:ln w="9525">
            <a:noFill/>
          </a:ln>
        </c:spPr>
        <c:txPr>
          <a:bodyPr/>
          <a:lstStyle/>
          <a:p>
            <a:pPr>
              <a:defRPr sz="1800"/>
            </a:pPr>
            <a:endParaRPr lang="zh-CN"/>
          </a:p>
        </c:txPr>
        <c:crossAx val="2122791448"/>
        <c:crosses val="autoZero"/>
        <c:crossBetween val="between"/>
      </c:valAx>
    </c:plotArea>
    <c:legend>
      <c:legendPos val="b"/>
      <c:layout>
        <c:manualLayout>
          <c:xMode val="edge"/>
          <c:yMode val="edge"/>
          <c:x val="0.393269274181897"/>
          <c:y val="5.7058431220687503E-2"/>
          <c:w val="0.181924641515567"/>
          <c:h val="8.2285831074394397E-2"/>
        </c:manualLayout>
      </c:layout>
      <c:overlay val="0"/>
      <c:txPr>
        <a:bodyPr/>
        <a:lstStyle/>
        <a:p>
          <a:pPr>
            <a:defRPr sz="2000"/>
          </a:pPr>
          <a:endParaRPr lang="zh-CN"/>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Sheet1!$A$5</c:f>
              <c:strCache>
                <c:ptCount val="1"/>
                <c:pt idx="0">
                  <c:v>Hit</c:v>
                </c:pt>
              </c:strCache>
            </c:strRef>
          </c:tx>
          <c:spPr>
            <a:solidFill>
              <a:srgbClr val="FF6600"/>
            </a:solidFill>
          </c:spPr>
          <c:invertIfNegative val="0"/>
          <c:dLbls>
            <c:spPr>
              <a:noFill/>
              <a:ln>
                <a:noFill/>
              </a:ln>
              <a:effectLst/>
            </c:spPr>
            <c:txPr>
              <a:bodyPr/>
              <a:lstStyle/>
              <a:p>
                <a:pPr>
                  <a:defRPr sz="18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Sheet1!$B$4:$F$4</c:f>
              <c:strCache>
                <c:ptCount val="5"/>
                <c:pt idx="0">
                  <c:v>cf</c:v>
                </c:pt>
                <c:pt idx="1">
                  <c:v>cfss</c:v>
                </c:pt>
                <c:pt idx="2">
                  <c:v>dlbf</c:v>
                </c:pt>
                <c:pt idx="3">
                  <c:v>bbf</c:v>
                </c:pt>
                <c:pt idx="4">
                  <c:v>bf</c:v>
                </c:pt>
              </c:strCache>
            </c:strRef>
          </c:cat>
          <c:val>
            <c:numRef>
              <c:f>Sheet1!$B$5:$F$5</c:f>
              <c:numCache>
                <c:formatCode>General</c:formatCode>
                <c:ptCount val="5"/>
                <c:pt idx="0">
                  <c:v>11.93</c:v>
                </c:pt>
                <c:pt idx="1">
                  <c:v>6.28</c:v>
                </c:pt>
                <c:pt idx="2">
                  <c:v>7.96</c:v>
                </c:pt>
                <c:pt idx="3">
                  <c:v>9.26</c:v>
                </c:pt>
                <c:pt idx="4">
                  <c:v>4.8599999999999977</c:v>
                </c:pt>
              </c:numCache>
            </c:numRef>
          </c:val>
          <c:extLst>
            <c:ext xmlns:c16="http://schemas.microsoft.com/office/drawing/2014/chart" uri="{C3380CC4-5D6E-409C-BE32-E72D297353CC}">
              <c16:uniqueId val="{00000000-2F2C-40AF-A515-80E92D4B7EE0}"/>
            </c:ext>
          </c:extLst>
        </c:ser>
        <c:ser>
          <c:idx val="1"/>
          <c:order val="1"/>
          <c:tx>
            <c:strRef>
              <c:f>Sheet1!$A$6</c:f>
              <c:strCache>
                <c:ptCount val="1"/>
                <c:pt idx="0">
                  <c:v>Miss</c:v>
                </c:pt>
              </c:strCache>
            </c:strRef>
          </c:tx>
          <c:spPr>
            <a:solidFill>
              <a:srgbClr val="008000"/>
            </a:solidFill>
          </c:spPr>
          <c:invertIfNegative val="0"/>
          <c:dLbls>
            <c:spPr>
              <a:noFill/>
              <a:ln>
                <a:noFill/>
              </a:ln>
              <a:effectLst/>
            </c:spPr>
            <c:txPr>
              <a:bodyPr/>
              <a:lstStyle/>
              <a:p>
                <a:pPr>
                  <a:defRPr sz="18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Sheet1!$B$4:$F$4</c:f>
              <c:strCache>
                <c:ptCount val="5"/>
                <c:pt idx="0">
                  <c:v>cf</c:v>
                </c:pt>
                <c:pt idx="1">
                  <c:v>cfss</c:v>
                </c:pt>
                <c:pt idx="2">
                  <c:v>dlbf</c:v>
                </c:pt>
                <c:pt idx="3">
                  <c:v>bbf</c:v>
                </c:pt>
                <c:pt idx="4">
                  <c:v>bf</c:v>
                </c:pt>
              </c:strCache>
            </c:strRef>
          </c:cat>
          <c:val>
            <c:numRef>
              <c:f>Sheet1!$B$6:$F$6</c:f>
              <c:numCache>
                <c:formatCode>General</c:formatCode>
                <c:ptCount val="5"/>
                <c:pt idx="0">
                  <c:v>11.92</c:v>
                </c:pt>
                <c:pt idx="1">
                  <c:v>6.45</c:v>
                </c:pt>
                <c:pt idx="2">
                  <c:v>8.51</c:v>
                </c:pt>
                <c:pt idx="3">
                  <c:v>12.04</c:v>
                </c:pt>
                <c:pt idx="4">
                  <c:v>8.2799999999999994</c:v>
                </c:pt>
              </c:numCache>
            </c:numRef>
          </c:val>
          <c:extLst>
            <c:ext xmlns:c16="http://schemas.microsoft.com/office/drawing/2014/chart" uri="{C3380CC4-5D6E-409C-BE32-E72D297353CC}">
              <c16:uniqueId val="{00000001-2F2C-40AF-A515-80E92D4B7EE0}"/>
            </c:ext>
          </c:extLst>
        </c:ser>
        <c:dLbls>
          <c:showLegendKey val="0"/>
          <c:showVal val="0"/>
          <c:showCatName val="0"/>
          <c:showSerName val="0"/>
          <c:showPercent val="0"/>
          <c:showBubbleSize val="0"/>
        </c:dLbls>
        <c:gapWidth val="75"/>
        <c:overlap val="-25"/>
        <c:axId val="2110601384"/>
        <c:axId val="2110604392"/>
      </c:barChart>
      <c:catAx>
        <c:axId val="2110601384"/>
        <c:scaling>
          <c:orientation val="minMax"/>
        </c:scaling>
        <c:delete val="0"/>
        <c:axPos val="b"/>
        <c:numFmt formatCode="General" sourceLinked="0"/>
        <c:majorTickMark val="none"/>
        <c:minorTickMark val="none"/>
        <c:tickLblPos val="nextTo"/>
        <c:txPr>
          <a:bodyPr/>
          <a:lstStyle/>
          <a:p>
            <a:pPr>
              <a:defRPr sz="1800"/>
            </a:pPr>
            <a:endParaRPr lang="zh-CN"/>
          </a:p>
        </c:txPr>
        <c:crossAx val="2110604392"/>
        <c:crosses val="autoZero"/>
        <c:auto val="1"/>
        <c:lblAlgn val="ctr"/>
        <c:lblOffset val="100"/>
        <c:noMultiLvlLbl val="0"/>
      </c:catAx>
      <c:valAx>
        <c:axId val="2110604392"/>
        <c:scaling>
          <c:orientation val="minMax"/>
        </c:scaling>
        <c:delete val="0"/>
        <c:axPos val="l"/>
        <c:majorGridlines/>
        <c:numFmt formatCode="General" sourceLinked="1"/>
        <c:majorTickMark val="none"/>
        <c:minorTickMark val="none"/>
        <c:tickLblPos val="nextTo"/>
        <c:spPr>
          <a:ln w="9525">
            <a:noFill/>
          </a:ln>
        </c:spPr>
        <c:txPr>
          <a:bodyPr/>
          <a:lstStyle/>
          <a:p>
            <a:pPr>
              <a:defRPr sz="1800"/>
            </a:pPr>
            <a:endParaRPr lang="zh-CN"/>
          </a:p>
        </c:txPr>
        <c:crossAx val="2110601384"/>
        <c:crosses val="autoZero"/>
        <c:crossBetween val="between"/>
      </c:valAx>
    </c:plotArea>
    <c:legend>
      <c:legendPos val="b"/>
      <c:layout>
        <c:manualLayout>
          <c:xMode val="edge"/>
          <c:yMode val="edge"/>
          <c:x val="0.393269274181897"/>
          <c:y val="5.7058431220687503E-2"/>
          <c:w val="0.181924641515567"/>
          <c:h val="8.2285831074394397E-2"/>
        </c:manualLayout>
      </c:layout>
      <c:overlay val="0"/>
      <c:txPr>
        <a:bodyPr/>
        <a:lstStyle/>
        <a:p>
          <a:pPr>
            <a:defRPr sz="2000"/>
          </a:pPr>
          <a:endParaRPr lang="zh-CN"/>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Sheet1!$A$5</c:f>
              <c:strCache>
                <c:ptCount val="1"/>
                <c:pt idx="0">
                  <c:v>Hit</c:v>
                </c:pt>
              </c:strCache>
            </c:strRef>
          </c:tx>
          <c:spPr>
            <a:solidFill>
              <a:srgbClr val="FF6600"/>
            </a:solidFill>
          </c:spPr>
          <c:invertIfNegative val="0"/>
          <c:dLbls>
            <c:spPr>
              <a:noFill/>
              <a:ln>
                <a:noFill/>
              </a:ln>
              <a:effectLst/>
            </c:spPr>
            <c:txPr>
              <a:bodyPr/>
              <a:lstStyle/>
              <a:p>
                <a:pPr>
                  <a:defRPr sz="18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Sheet1!$B$4:$F$4</c:f>
              <c:strCache>
                <c:ptCount val="5"/>
                <c:pt idx="0">
                  <c:v>cf</c:v>
                </c:pt>
                <c:pt idx="1">
                  <c:v>cfss</c:v>
                </c:pt>
                <c:pt idx="2">
                  <c:v>dlbf</c:v>
                </c:pt>
                <c:pt idx="3">
                  <c:v>bbf</c:v>
                </c:pt>
                <c:pt idx="4">
                  <c:v>bf</c:v>
                </c:pt>
              </c:strCache>
            </c:strRef>
          </c:cat>
          <c:val>
            <c:numRef>
              <c:f>Sheet1!$B$5:$F$5</c:f>
              <c:numCache>
                <c:formatCode>General</c:formatCode>
                <c:ptCount val="5"/>
                <c:pt idx="0">
                  <c:v>11.93</c:v>
                </c:pt>
                <c:pt idx="1">
                  <c:v>6.28</c:v>
                </c:pt>
                <c:pt idx="2">
                  <c:v>7.96</c:v>
                </c:pt>
                <c:pt idx="3">
                  <c:v>9.26</c:v>
                </c:pt>
                <c:pt idx="4">
                  <c:v>4.8599999999999977</c:v>
                </c:pt>
              </c:numCache>
            </c:numRef>
          </c:val>
          <c:extLst>
            <c:ext xmlns:c16="http://schemas.microsoft.com/office/drawing/2014/chart" uri="{C3380CC4-5D6E-409C-BE32-E72D297353CC}">
              <c16:uniqueId val="{00000000-0FD1-49E8-BF92-29790B95CC21}"/>
            </c:ext>
          </c:extLst>
        </c:ser>
        <c:ser>
          <c:idx val="1"/>
          <c:order val="1"/>
          <c:tx>
            <c:strRef>
              <c:f>Sheet1!$A$6</c:f>
              <c:strCache>
                <c:ptCount val="1"/>
                <c:pt idx="0">
                  <c:v>Miss</c:v>
                </c:pt>
              </c:strCache>
            </c:strRef>
          </c:tx>
          <c:spPr>
            <a:solidFill>
              <a:srgbClr val="008000"/>
            </a:solidFill>
          </c:spPr>
          <c:invertIfNegative val="0"/>
          <c:dLbls>
            <c:spPr>
              <a:noFill/>
              <a:ln>
                <a:noFill/>
              </a:ln>
              <a:effectLst/>
            </c:spPr>
            <c:txPr>
              <a:bodyPr/>
              <a:lstStyle/>
              <a:p>
                <a:pPr>
                  <a:defRPr sz="18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Sheet1!$B$4:$F$4</c:f>
              <c:strCache>
                <c:ptCount val="5"/>
                <c:pt idx="0">
                  <c:v>cf</c:v>
                </c:pt>
                <c:pt idx="1">
                  <c:v>cfss</c:v>
                </c:pt>
                <c:pt idx="2">
                  <c:v>dlbf</c:v>
                </c:pt>
                <c:pt idx="3">
                  <c:v>bbf</c:v>
                </c:pt>
                <c:pt idx="4">
                  <c:v>bf</c:v>
                </c:pt>
              </c:strCache>
            </c:strRef>
          </c:cat>
          <c:val>
            <c:numRef>
              <c:f>Sheet1!$B$6:$F$6</c:f>
              <c:numCache>
                <c:formatCode>General</c:formatCode>
                <c:ptCount val="5"/>
                <c:pt idx="0">
                  <c:v>11.92</c:v>
                </c:pt>
                <c:pt idx="1">
                  <c:v>6.45</c:v>
                </c:pt>
                <c:pt idx="2">
                  <c:v>8.51</c:v>
                </c:pt>
                <c:pt idx="3">
                  <c:v>12.04</c:v>
                </c:pt>
                <c:pt idx="4">
                  <c:v>8.2799999999999994</c:v>
                </c:pt>
              </c:numCache>
            </c:numRef>
          </c:val>
          <c:extLst>
            <c:ext xmlns:c16="http://schemas.microsoft.com/office/drawing/2014/chart" uri="{C3380CC4-5D6E-409C-BE32-E72D297353CC}">
              <c16:uniqueId val="{00000001-0FD1-49E8-BF92-29790B95CC21}"/>
            </c:ext>
          </c:extLst>
        </c:ser>
        <c:dLbls>
          <c:showLegendKey val="0"/>
          <c:showVal val="0"/>
          <c:showCatName val="0"/>
          <c:showSerName val="0"/>
          <c:showPercent val="0"/>
          <c:showBubbleSize val="0"/>
        </c:dLbls>
        <c:gapWidth val="75"/>
        <c:overlap val="-25"/>
        <c:axId val="2107897800"/>
        <c:axId val="2107894776"/>
      </c:barChart>
      <c:catAx>
        <c:axId val="2107897800"/>
        <c:scaling>
          <c:orientation val="minMax"/>
        </c:scaling>
        <c:delete val="0"/>
        <c:axPos val="b"/>
        <c:numFmt formatCode="General" sourceLinked="0"/>
        <c:majorTickMark val="none"/>
        <c:minorTickMark val="none"/>
        <c:tickLblPos val="nextTo"/>
        <c:txPr>
          <a:bodyPr/>
          <a:lstStyle/>
          <a:p>
            <a:pPr>
              <a:defRPr sz="1800"/>
            </a:pPr>
            <a:endParaRPr lang="zh-CN"/>
          </a:p>
        </c:txPr>
        <c:crossAx val="2107894776"/>
        <c:crosses val="autoZero"/>
        <c:auto val="1"/>
        <c:lblAlgn val="ctr"/>
        <c:lblOffset val="100"/>
        <c:noMultiLvlLbl val="0"/>
      </c:catAx>
      <c:valAx>
        <c:axId val="2107894776"/>
        <c:scaling>
          <c:orientation val="minMax"/>
        </c:scaling>
        <c:delete val="0"/>
        <c:axPos val="l"/>
        <c:majorGridlines/>
        <c:numFmt formatCode="General" sourceLinked="1"/>
        <c:majorTickMark val="none"/>
        <c:minorTickMark val="none"/>
        <c:tickLblPos val="nextTo"/>
        <c:spPr>
          <a:ln w="9525">
            <a:noFill/>
          </a:ln>
        </c:spPr>
        <c:txPr>
          <a:bodyPr/>
          <a:lstStyle/>
          <a:p>
            <a:pPr>
              <a:defRPr sz="1800"/>
            </a:pPr>
            <a:endParaRPr lang="zh-CN"/>
          </a:p>
        </c:txPr>
        <c:crossAx val="2107897800"/>
        <c:crosses val="autoZero"/>
        <c:crossBetween val="between"/>
      </c:valAx>
    </c:plotArea>
    <c:legend>
      <c:legendPos val="b"/>
      <c:layout>
        <c:manualLayout>
          <c:xMode val="edge"/>
          <c:yMode val="edge"/>
          <c:x val="0.393269274181897"/>
          <c:y val="5.7058431220687503E-2"/>
          <c:w val="0.181924641515567"/>
          <c:h val="8.2285831074394397E-2"/>
        </c:manualLayout>
      </c:layout>
      <c:overlay val="0"/>
      <c:txPr>
        <a:bodyPr/>
        <a:lstStyle/>
        <a:p>
          <a:pPr>
            <a:defRPr sz="2000"/>
          </a:pPr>
          <a:endParaRPr lang="zh-CN"/>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026"/>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baseline="0">
                <a:ea typeface="+mn-ea"/>
                <a:cs typeface="Times New Roman" pitchFamily="18" charset="0"/>
              </a:defRPr>
            </a:lvl1pPr>
          </a:lstStyle>
          <a:p>
            <a:pPr>
              <a:defRPr/>
            </a:pPr>
            <a:endParaRPr lang="zh-CN" altLang="en-US"/>
          </a:p>
        </p:txBody>
      </p:sp>
      <p:sp>
        <p:nvSpPr>
          <p:cNvPr id="97283" name="Rectangle 1027"/>
          <p:cNvSpPr>
            <a:spLocks noGrp="1" noChangeArrowheads="1"/>
          </p:cNvSpPr>
          <p:nvPr>
            <p:ph type="dt" sz="quarter" idx="1"/>
          </p:nvPr>
        </p:nvSpPr>
        <p:spPr bwMode="auto">
          <a:xfrm>
            <a:off x="4022725" y="0"/>
            <a:ext cx="3076575" cy="5111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baseline="0">
                <a:ea typeface="+mn-ea"/>
                <a:cs typeface="Times New Roman" pitchFamily="18" charset="0"/>
              </a:defRPr>
            </a:lvl1pPr>
          </a:lstStyle>
          <a:p>
            <a:pPr>
              <a:defRPr/>
            </a:pPr>
            <a:endParaRPr lang="zh-CN" altLang="en-US"/>
          </a:p>
        </p:txBody>
      </p:sp>
      <p:sp>
        <p:nvSpPr>
          <p:cNvPr id="97284" name="Rectangle 1028"/>
          <p:cNvSpPr>
            <a:spLocks noGrp="1" noChangeArrowheads="1"/>
          </p:cNvSpPr>
          <p:nvPr>
            <p:ph type="ftr" sz="quarter" idx="2"/>
          </p:nvPr>
        </p:nvSpPr>
        <p:spPr bwMode="auto">
          <a:xfrm>
            <a:off x="0" y="9723438"/>
            <a:ext cx="3076575" cy="5111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baseline="0">
                <a:ea typeface="+mn-ea"/>
                <a:cs typeface="Times New Roman" pitchFamily="18" charset="0"/>
              </a:defRPr>
            </a:lvl1pPr>
          </a:lstStyle>
          <a:p>
            <a:pPr>
              <a:defRPr/>
            </a:pPr>
            <a:endParaRPr lang="zh-CN" altLang="en-US"/>
          </a:p>
        </p:txBody>
      </p:sp>
      <p:sp>
        <p:nvSpPr>
          <p:cNvPr id="97285" name="Rectangle 1029"/>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baseline="0">
                <a:ea typeface="+mn-ea"/>
                <a:cs typeface="Times New Roman" pitchFamily="18" charset="0"/>
              </a:defRPr>
            </a:lvl1pPr>
          </a:lstStyle>
          <a:p>
            <a:pPr>
              <a:defRPr/>
            </a:pPr>
            <a:fld id="{B156617D-84B6-4EE7-A241-0DD2827CDAE4}" type="slidenum">
              <a:rPr lang="zh-CN" altLang="en-US"/>
              <a:pPr>
                <a:defRPr/>
              </a:pPr>
              <a:t>‹#›</a:t>
            </a:fld>
            <a:endParaRPr lang="en-US" altLang="zh-CN"/>
          </a:p>
        </p:txBody>
      </p:sp>
    </p:spTree>
    <p:extLst>
      <p:ext uri="{BB962C8B-B14F-4D97-AF65-F5344CB8AC3E}">
        <p14:creationId xmlns:p14="http://schemas.microsoft.com/office/powerpoint/2010/main" val="206245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baseline="0">
                <a:ea typeface="+mn-ea"/>
                <a:cs typeface="Times New Roman" pitchFamily="18" charset="0"/>
              </a:defRPr>
            </a:lvl1pPr>
          </a:lstStyle>
          <a:p>
            <a:pPr>
              <a:defRPr/>
            </a:pPr>
            <a:endParaRPr lang="zh-CN" altLang="en-US"/>
          </a:p>
        </p:txBody>
      </p:sp>
      <p:sp>
        <p:nvSpPr>
          <p:cNvPr id="40963"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baseline="0">
                <a:ea typeface="+mn-ea"/>
                <a:cs typeface="Times New Roman" pitchFamily="18" charset="0"/>
              </a:defRPr>
            </a:lvl1pPr>
          </a:lstStyle>
          <a:p>
            <a:pPr>
              <a:defRPr/>
            </a:pPr>
            <a:endParaRPr lang="zh-CN" altLang="en-US"/>
          </a:p>
        </p:txBody>
      </p:sp>
      <p:sp>
        <p:nvSpPr>
          <p:cNvPr id="74756"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baseline="0">
                <a:ea typeface="+mn-ea"/>
                <a:cs typeface="Times New Roman" pitchFamily="18" charset="0"/>
              </a:defRPr>
            </a:lvl1pPr>
          </a:lstStyle>
          <a:p>
            <a:pPr>
              <a:defRPr/>
            </a:pPr>
            <a:endParaRPr lang="zh-CN" altLang="en-US"/>
          </a:p>
        </p:txBody>
      </p:sp>
      <p:sp>
        <p:nvSpPr>
          <p:cNvPr id="4096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baseline="0">
                <a:ea typeface="+mn-ea"/>
                <a:cs typeface="Times New Roman" pitchFamily="18" charset="0"/>
              </a:defRPr>
            </a:lvl1pPr>
          </a:lstStyle>
          <a:p>
            <a:pPr>
              <a:defRPr/>
            </a:pPr>
            <a:fld id="{61CB83AF-659E-486F-A654-9C36B5B3D6B0}" type="slidenum">
              <a:rPr lang="zh-CN" altLang="en-US"/>
              <a:pPr>
                <a:defRPr/>
              </a:pPr>
              <a:t>‹#›</a:t>
            </a:fld>
            <a:endParaRPr lang="en-US" altLang="zh-CN"/>
          </a:p>
        </p:txBody>
      </p:sp>
    </p:spTree>
    <p:extLst>
      <p:ext uri="{BB962C8B-B14F-4D97-AF65-F5344CB8AC3E}">
        <p14:creationId xmlns:p14="http://schemas.microsoft.com/office/powerpoint/2010/main" val="3541349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solidFill>
                <a:srgbClr val="00B050"/>
              </a:solidFill>
            </a:endParaRPr>
          </a:p>
        </p:txBody>
      </p:sp>
      <p:sp>
        <p:nvSpPr>
          <p:cNvPr id="74756" name="Slide Number Placeholder 3"/>
          <p:cNvSpPr>
            <a:spLocks noGrp="1"/>
          </p:cNvSpPr>
          <p:nvPr>
            <p:ph type="sldNum" sz="quarter" idx="5"/>
          </p:nvPr>
        </p:nvSpPr>
        <p:spPr/>
        <p:txBody>
          <a:bodyPr/>
          <a:lstStyle/>
          <a:p>
            <a:pPr>
              <a:defRPr/>
            </a:pPr>
            <a:fld id="{F6F3B600-DA9A-4F9E-9302-301DC2DB3CF9}" type="slidenum">
              <a:rPr lang="zh-CN" altLang="en-US" smtClean="0"/>
              <a:pPr>
                <a:defRPr/>
              </a:pPr>
              <a:t>1</a:t>
            </a:fld>
            <a:endParaRPr lang="en-US" altLang="zh-CN"/>
          </a:p>
        </p:txBody>
      </p:sp>
    </p:spTree>
    <p:extLst>
      <p:ext uri="{BB962C8B-B14F-4D97-AF65-F5344CB8AC3E}">
        <p14:creationId xmlns:p14="http://schemas.microsoft.com/office/powerpoint/2010/main" val="2033864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11</a:t>
            </a:fld>
            <a:endParaRPr lang="en-CA"/>
          </a:p>
        </p:txBody>
      </p:sp>
    </p:spTree>
    <p:extLst>
      <p:ext uri="{BB962C8B-B14F-4D97-AF65-F5344CB8AC3E}">
        <p14:creationId xmlns:p14="http://schemas.microsoft.com/office/powerpoint/2010/main" val="625399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12</a:t>
            </a:fld>
            <a:endParaRPr lang="en-CA"/>
          </a:p>
        </p:txBody>
      </p:sp>
    </p:spTree>
    <p:extLst>
      <p:ext uri="{BB962C8B-B14F-4D97-AF65-F5344CB8AC3E}">
        <p14:creationId xmlns:p14="http://schemas.microsoft.com/office/powerpoint/2010/main" val="353536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13</a:t>
            </a:fld>
            <a:endParaRPr lang="en-CA"/>
          </a:p>
        </p:txBody>
      </p:sp>
    </p:spTree>
    <p:extLst>
      <p:ext uri="{BB962C8B-B14F-4D97-AF65-F5344CB8AC3E}">
        <p14:creationId xmlns:p14="http://schemas.microsoft.com/office/powerpoint/2010/main" val="3038356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14</a:t>
            </a:fld>
            <a:endParaRPr lang="en-CA"/>
          </a:p>
        </p:txBody>
      </p:sp>
    </p:spTree>
    <p:extLst>
      <p:ext uri="{BB962C8B-B14F-4D97-AF65-F5344CB8AC3E}">
        <p14:creationId xmlns:p14="http://schemas.microsoft.com/office/powerpoint/2010/main" val="3943235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15</a:t>
            </a:fld>
            <a:endParaRPr lang="en-CA"/>
          </a:p>
        </p:txBody>
      </p:sp>
    </p:spTree>
    <p:extLst>
      <p:ext uri="{BB962C8B-B14F-4D97-AF65-F5344CB8AC3E}">
        <p14:creationId xmlns:p14="http://schemas.microsoft.com/office/powerpoint/2010/main" val="1128161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16</a:t>
            </a:fld>
            <a:endParaRPr lang="en-CA"/>
          </a:p>
        </p:txBody>
      </p:sp>
    </p:spTree>
    <p:extLst>
      <p:ext uri="{BB962C8B-B14F-4D97-AF65-F5344CB8AC3E}">
        <p14:creationId xmlns:p14="http://schemas.microsoft.com/office/powerpoint/2010/main" val="985741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17</a:t>
            </a:fld>
            <a:endParaRPr lang="en-CA"/>
          </a:p>
        </p:txBody>
      </p:sp>
    </p:spTree>
    <p:extLst>
      <p:ext uri="{BB962C8B-B14F-4D97-AF65-F5344CB8AC3E}">
        <p14:creationId xmlns:p14="http://schemas.microsoft.com/office/powerpoint/2010/main" val="1661503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18</a:t>
            </a:fld>
            <a:endParaRPr lang="en-CA"/>
          </a:p>
        </p:txBody>
      </p:sp>
    </p:spTree>
    <p:extLst>
      <p:ext uri="{BB962C8B-B14F-4D97-AF65-F5344CB8AC3E}">
        <p14:creationId xmlns:p14="http://schemas.microsoft.com/office/powerpoint/2010/main" val="3156609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19</a:t>
            </a:fld>
            <a:endParaRPr lang="en-CA"/>
          </a:p>
        </p:txBody>
      </p:sp>
    </p:spTree>
    <p:extLst>
      <p:ext uri="{BB962C8B-B14F-4D97-AF65-F5344CB8AC3E}">
        <p14:creationId xmlns:p14="http://schemas.microsoft.com/office/powerpoint/2010/main" val="1413554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20</a:t>
            </a:fld>
            <a:endParaRPr lang="en-CA"/>
          </a:p>
        </p:txBody>
      </p:sp>
    </p:spTree>
    <p:extLst>
      <p:ext uri="{BB962C8B-B14F-4D97-AF65-F5344CB8AC3E}">
        <p14:creationId xmlns:p14="http://schemas.microsoft.com/office/powerpoint/2010/main" val="264920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2</a:t>
            </a:fld>
            <a:endParaRPr lang="en-US" altLang="zh-CN"/>
          </a:p>
        </p:txBody>
      </p:sp>
    </p:spTree>
    <p:extLst>
      <p:ext uri="{BB962C8B-B14F-4D97-AF65-F5344CB8AC3E}">
        <p14:creationId xmlns:p14="http://schemas.microsoft.com/office/powerpoint/2010/main" val="3276835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21</a:t>
            </a:fld>
            <a:endParaRPr lang="en-CA"/>
          </a:p>
        </p:txBody>
      </p:sp>
    </p:spTree>
    <p:extLst>
      <p:ext uri="{BB962C8B-B14F-4D97-AF65-F5344CB8AC3E}">
        <p14:creationId xmlns:p14="http://schemas.microsoft.com/office/powerpoint/2010/main" val="1794618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22</a:t>
            </a:fld>
            <a:endParaRPr lang="en-CA"/>
          </a:p>
        </p:txBody>
      </p:sp>
    </p:spTree>
    <p:extLst>
      <p:ext uri="{BB962C8B-B14F-4D97-AF65-F5344CB8AC3E}">
        <p14:creationId xmlns:p14="http://schemas.microsoft.com/office/powerpoint/2010/main" val="2963083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23</a:t>
            </a:fld>
            <a:endParaRPr lang="en-CA"/>
          </a:p>
        </p:txBody>
      </p:sp>
    </p:spTree>
    <p:extLst>
      <p:ext uri="{BB962C8B-B14F-4D97-AF65-F5344CB8AC3E}">
        <p14:creationId xmlns:p14="http://schemas.microsoft.com/office/powerpoint/2010/main" val="1111171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24</a:t>
            </a:fld>
            <a:endParaRPr lang="en-CA"/>
          </a:p>
        </p:txBody>
      </p:sp>
    </p:spTree>
    <p:extLst>
      <p:ext uri="{BB962C8B-B14F-4D97-AF65-F5344CB8AC3E}">
        <p14:creationId xmlns:p14="http://schemas.microsoft.com/office/powerpoint/2010/main" val="1659700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25</a:t>
            </a:fld>
            <a:endParaRPr lang="en-CA"/>
          </a:p>
        </p:txBody>
      </p:sp>
    </p:spTree>
    <p:extLst>
      <p:ext uri="{BB962C8B-B14F-4D97-AF65-F5344CB8AC3E}">
        <p14:creationId xmlns:p14="http://schemas.microsoft.com/office/powerpoint/2010/main" val="905021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26</a:t>
            </a:fld>
            <a:endParaRPr lang="en-CA"/>
          </a:p>
        </p:txBody>
      </p:sp>
    </p:spTree>
    <p:extLst>
      <p:ext uri="{BB962C8B-B14F-4D97-AF65-F5344CB8AC3E}">
        <p14:creationId xmlns:p14="http://schemas.microsoft.com/office/powerpoint/2010/main" val="453125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482B093-A412-4996-81D2-88FF418DF06D}" type="slidenum">
              <a:rPr lang="en-CA" smtClean="0"/>
              <a:t>27</a:t>
            </a:fld>
            <a:endParaRPr lang="en-CA"/>
          </a:p>
        </p:txBody>
      </p:sp>
    </p:spTree>
    <p:extLst>
      <p:ext uri="{BB962C8B-B14F-4D97-AF65-F5344CB8AC3E}">
        <p14:creationId xmlns:p14="http://schemas.microsoft.com/office/powerpoint/2010/main" val="1607229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28</a:t>
            </a:fld>
            <a:endParaRPr lang="en-CA"/>
          </a:p>
        </p:txBody>
      </p:sp>
    </p:spTree>
    <p:extLst>
      <p:ext uri="{BB962C8B-B14F-4D97-AF65-F5344CB8AC3E}">
        <p14:creationId xmlns:p14="http://schemas.microsoft.com/office/powerpoint/2010/main" val="2057889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29</a:t>
            </a:fld>
            <a:endParaRPr lang="en-CA"/>
          </a:p>
        </p:txBody>
      </p:sp>
    </p:spTree>
    <p:extLst>
      <p:ext uri="{BB962C8B-B14F-4D97-AF65-F5344CB8AC3E}">
        <p14:creationId xmlns:p14="http://schemas.microsoft.com/office/powerpoint/2010/main" val="2218025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482B093-A412-4996-81D2-88FF418DF06D}" type="slidenum">
              <a:rPr lang="en-CA" smtClean="0"/>
              <a:t>30</a:t>
            </a:fld>
            <a:endParaRPr lang="en-CA"/>
          </a:p>
        </p:txBody>
      </p:sp>
    </p:spTree>
    <p:extLst>
      <p:ext uri="{BB962C8B-B14F-4D97-AF65-F5344CB8AC3E}">
        <p14:creationId xmlns:p14="http://schemas.microsoft.com/office/powerpoint/2010/main" val="3202094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180013" y="-1588"/>
            <a:ext cx="3963987" cy="34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5603" name="Rectangle 3"/>
          <p:cNvSpPr>
            <a:spLocks noChangeArrowheads="1"/>
          </p:cNvSpPr>
          <p:nvPr/>
        </p:nvSpPr>
        <p:spPr bwMode="auto">
          <a:xfrm>
            <a:off x="5180013" y="6513513"/>
            <a:ext cx="39639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08050">
              <a:defRPr sz="1200">
                <a:solidFill>
                  <a:srgbClr val="000000"/>
                </a:solidFill>
                <a:latin typeface="Arial" panose="020B0604020202020204" pitchFamily="34" charset="0"/>
              </a:defRPr>
            </a:lvl1pPr>
            <a:lvl2pPr marL="37931725" indent="-37474525" defTabSz="908050">
              <a:defRPr sz="1200">
                <a:solidFill>
                  <a:srgbClr val="000000"/>
                </a:solidFill>
                <a:latin typeface="Arial" panose="020B0604020202020204" pitchFamily="34" charset="0"/>
              </a:defRPr>
            </a:lvl2pPr>
            <a:lvl3pPr marL="1143000" indent="-228600" defTabSz="908050">
              <a:defRPr sz="1200">
                <a:solidFill>
                  <a:srgbClr val="000000"/>
                </a:solidFill>
                <a:latin typeface="Arial" panose="020B0604020202020204" pitchFamily="34" charset="0"/>
              </a:defRPr>
            </a:lvl3pPr>
            <a:lvl4pPr marL="1600200" indent="-228600" defTabSz="908050">
              <a:defRPr sz="1200">
                <a:solidFill>
                  <a:srgbClr val="000000"/>
                </a:solidFill>
                <a:latin typeface="Arial" panose="020B0604020202020204" pitchFamily="34" charset="0"/>
              </a:defRPr>
            </a:lvl4pPr>
            <a:lvl5pPr marL="2057400" indent="-228600" defTabSz="908050">
              <a:defRPr sz="1200">
                <a:solidFill>
                  <a:srgbClr val="000000"/>
                </a:solidFill>
                <a:latin typeface="Arial" panose="020B0604020202020204" pitchFamily="34" charset="0"/>
              </a:defRPr>
            </a:lvl5pPr>
            <a:lvl6pPr marL="2514600" indent="-228600" defTabSz="908050" eaLnBrk="0" fontAlgn="base" hangingPunct="0">
              <a:spcBef>
                <a:spcPct val="0"/>
              </a:spcBef>
              <a:spcAft>
                <a:spcPct val="0"/>
              </a:spcAft>
              <a:defRPr sz="1200">
                <a:solidFill>
                  <a:srgbClr val="000000"/>
                </a:solidFill>
                <a:latin typeface="Arial" panose="020B0604020202020204" pitchFamily="34" charset="0"/>
              </a:defRPr>
            </a:lvl6pPr>
            <a:lvl7pPr marL="2971800" indent="-228600" defTabSz="908050" eaLnBrk="0" fontAlgn="base" hangingPunct="0">
              <a:spcBef>
                <a:spcPct val="0"/>
              </a:spcBef>
              <a:spcAft>
                <a:spcPct val="0"/>
              </a:spcAft>
              <a:defRPr sz="1200">
                <a:solidFill>
                  <a:srgbClr val="000000"/>
                </a:solidFill>
                <a:latin typeface="Arial" panose="020B0604020202020204" pitchFamily="34" charset="0"/>
              </a:defRPr>
            </a:lvl7pPr>
            <a:lvl8pPr marL="3429000" indent="-228600" defTabSz="908050" eaLnBrk="0" fontAlgn="base" hangingPunct="0">
              <a:spcBef>
                <a:spcPct val="0"/>
              </a:spcBef>
              <a:spcAft>
                <a:spcPct val="0"/>
              </a:spcAft>
              <a:defRPr sz="1200">
                <a:solidFill>
                  <a:srgbClr val="000000"/>
                </a:solidFill>
                <a:latin typeface="Arial" panose="020B0604020202020204" pitchFamily="34" charset="0"/>
              </a:defRPr>
            </a:lvl8pPr>
            <a:lvl9pPr marL="3886200" indent="-228600" defTabSz="90805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r" defTabSz="908050" rtl="0" eaLnBrk="0" fontAlgn="base" latinLnBrk="0" hangingPunct="0">
              <a:lnSpc>
                <a:spcPct val="100000"/>
              </a:lnSpc>
              <a:spcBef>
                <a:spcPct val="0"/>
              </a:spcBef>
              <a:spcAft>
                <a:spcPct val="0"/>
              </a:spcAft>
              <a:buClrTx/>
              <a:buSzTx/>
              <a:buFontTx/>
              <a:buNone/>
              <a:tabLst/>
              <a:defRPr/>
            </a:pPr>
            <a:r>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3</a:t>
            </a:r>
          </a:p>
        </p:txBody>
      </p:sp>
      <p:sp>
        <p:nvSpPr>
          <p:cNvPr id="25604" name="Rectangle 4"/>
          <p:cNvSpPr>
            <a:spLocks noChangeArrowheads="1"/>
          </p:cNvSpPr>
          <p:nvPr/>
        </p:nvSpPr>
        <p:spPr bwMode="auto">
          <a:xfrm>
            <a:off x="-1588" y="6513513"/>
            <a:ext cx="3962401"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5605" name="Rectangle 5"/>
          <p:cNvSpPr>
            <a:spLocks noChangeArrowheads="1"/>
          </p:cNvSpPr>
          <p:nvPr/>
        </p:nvSpPr>
        <p:spPr bwMode="auto">
          <a:xfrm>
            <a:off x="-1588" y="-1588"/>
            <a:ext cx="3962401" cy="34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5606" name="Rectangle 6"/>
          <p:cNvSpPr>
            <a:spLocks noGrp="1" noRot="1" noChangeAspect="1" noChangeArrowheads="1" noTextEdit="1"/>
          </p:cNvSpPr>
          <p:nvPr>
            <p:ph type="sldImg"/>
          </p:nvPr>
        </p:nvSpPr>
        <p:spPr>
          <a:ln cap="flat"/>
        </p:spPr>
      </p:sp>
      <p:sp>
        <p:nvSpPr>
          <p:cNvPr id="2560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Buckets contain </a:t>
            </a:r>
            <a:r>
              <a:rPr lang="en-US" altLang="en-US" i="1" dirty="0"/>
              <a:t>data records</a:t>
            </a:r>
            <a:r>
              <a:rPr lang="en-US" altLang="en-US" dirty="0"/>
              <a:t>.</a:t>
            </a:r>
          </a:p>
          <a:p>
            <a:r>
              <a:rPr lang="en-US" altLang="en-US" dirty="0"/>
              <a:t>Hashing works on </a:t>
            </a:r>
            <a:r>
              <a:rPr lang="en-US" altLang="en-US" i="1" dirty="0"/>
              <a:t>search key </a:t>
            </a:r>
            <a:r>
              <a:rPr lang="en-US" altLang="en-US" dirty="0"/>
              <a:t>field of record </a:t>
            </a:r>
            <a:r>
              <a:rPr lang="en-US" altLang="en-US" i="1" dirty="0"/>
              <a:t>r.  </a:t>
            </a:r>
            <a:r>
              <a:rPr lang="en-US" altLang="en-US" dirty="0"/>
              <a:t>Must distribute values over range 0 ... N-1.</a:t>
            </a:r>
          </a:p>
          <a:p>
            <a:pPr lvl="1">
              <a:buSzPct val="75000"/>
            </a:pPr>
            <a:r>
              <a:rPr lang="en-US" altLang="en-US" b="1" dirty="0">
                <a:ea typeface="ＭＳ Ｐゴシック" panose="020B0600070205080204" pitchFamily="34" charset="-128"/>
              </a:rPr>
              <a:t>h</a:t>
            </a:r>
            <a:r>
              <a:rPr lang="en-US" altLang="en-US" dirty="0">
                <a:ea typeface="ＭＳ Ｐゴシック" panose="020B0600070205080204" pitchFamily="34" charset="-128"/>
              </a:rPr>
              <a:t>(</a:t>
            </a:r>
            <a:r>
              <a:rPr lang="en-US" altLang="en-US" i="1" dirty="0">
                <a:ea typeface="ＭＳ Ｐゴシック" panose="020B0600070205080204" pitchFamily="34" charset="-128"/>
              </a:rPr>
              <a:t>key</a:t>
            </a:r>
            <a:r>
              <a:rPr lang="en-US" altLang="en-US" dirty="0">
                <a:ea typeface="ＭＳ Ｐゴシック" panose="020B0600070205080204" pitchFamily="34" charset="-128"/>
              </a:rPr>
              <a:t>) = a binary number with 32/64/128/256 bits.</a:t>
            </a:r>
          </a:p>
          <a:p>
            <a:pPr lvl="1">
              <a:buSzPct val="75000"/>
            </a:pPr>
            <a:r>
              <a:rPr lang="en-US" altLang="en-US" b="1" dirty="0">
                <a:solidFill>
                  <a:schemeClr val="accent2"/>
                </a:solidFill>
              </a:rPr>
              <a:t>h</a:t>
            </a:r>
            <a:r>
              <a:rPr lang="en-US" altLang="en-US" dirty="0">
                <a:solidFill>
                  <a:schemeClr val="accent2"/>
                </a:solidFill>
              </a:rPr>
              <a:t>(</a:t>
            </a:r>
            <a:r>
              <a:rPr lang="en-US" altLang="en-US" i="1" dirty="0">
                <a:solidFill>
                  <a:schemeClr val="accent2"/>
                </a:solidFill>
              </a:rPr>
              <a:t>k</a:t>
            </a:r>
            <a:r>
              <a:rPr lang="en-US" altLang="en-US" dirty="0">
                <a:solidFill>
                  <a:schemeClr val="accent2"/>
                </a:solidFill>
              </a:rPr>
              <a:t>) mod N </a:t>
            </a:r>
            <a:r>
              <a:rPr lang="en-US" altLang="en-US" dirty="0">
                <a:ea typeface="ＭＳ Ｐゴシック" panose="020B0600070205080204" pitchFamily="34" charset="-128"/>
              </a:rPr>
              <a:t>is a way to distribute values</a:t>
            </a:r>
          </a:p>
          <a:p>
            <a:pPr lvl="1">
              <a:buSzPct val="75000"/>
            </a:pPr>
            <a:endParaRPr lang="en-US" altLang="en-US" dirty="0">
              <a:ea typeface="ＭＳ Ｐゴシック" panose="020B0600070205080204" pitchFamily="34" charset="-128"/>
            </a:endParaRPr>
          </a:p>
          <a:p>
            <a:r>
              <a:rPr lang="en-US" altLang="en-US" dirty="0">
                <a:solidFill>
                  <a:schemeClr val="accent2"/>
                </a:solidFill>
              </a:rPr>
              <a:t>Long overflow chains </a:t>
            </a:r>
            <a:r>
              <a:rPr lang="en-US" altLang="en-US" dirty="0"/>
              <a:t>can develop and degrade performance.  </a:t>
            </a:r>
          </a:p>
          <a:p>
            <a:pPr lvl="1">
              <a:buSzPct val="75000"/>
            </a:pPr>
            <a:r>
              <a:rPr lang="en-US" altLang="en-US" i="1" dirty="0">
                <a:solidFill>
                  <a:schemeClr val="accent2"/>
                </a:solidFill>
                <a:ea typeface="ＭＳ Ｐゴシック" panose="020B0600070205080204" pitchFamily="34" charset="-128"/>
              </a:rPr>
              <a:t>Extendible</a:t>
            </a:r>
            <a:r>
              <a:rPr lang="en-US" altLang="en-US" dirty="0">
                <a:ea typeface="ＭＳ Ｐゴシック" panose="020B0600070205080204" pitchFamily="34" charset="-128"/>
              </a:rPr>
              <a:t> and </a:t>
            </a:r>
            <a:r>
              <a:rPr lang="en-US" altLang="en-US" i="1" dirty="0">
                <a:solidFill>
                  <a:schemeClr val="accent2"/>
                </a:solidFill>
                <a:ea typeface="ＭＳ Ｐゴシック" panose="020B0600070205080204" pitchFamily="34" charset="-128"/>
              </a:rPr>
              <a:t>Linear</a:t>
            </a:r>
            <a:r>
              <a:rPr lang="en-US" altLang="en-US" dirty="0">
                <a:solidFill>
                  <a:schemeClr val="accent2"/>
                </a:solidFill>
                <a:ea typeface="ＭＳ Ｐゴシック" panose="020B0600070205080204" pitchFamily="34" charset="-128"/>
              </a:rPr>
              <a:t> </a:t>
            </a:r>
            <a:r>
              <a:rPr lang="en-US" altLang="en-US" i="1" dirty="0">
                <a:solidFill>
                  <a:schemeClr val="accent2"/>
                </a:solidFill>
                <a:ea typeface="ＭＳ Ｐゴシック" panose="020B0600070205080204" pitchFamily="34" charset="-128"/>
              </a:rPr>
              <a:t>Hashing</a:t>
            </a:r>
            <a:r>
              <a:rPr lang="en-US" altLang="en-US" dirty="0">
                <a:ea typeface="ＭＳ Ｐゴシック" panose="020B0600070205080204" pitchFamily="34" charset="-128"/>
              </a:rPr>
              <a:t>: Dynamic techniques to fix this problem.</a:t>
            </a:r>
          </a:p>
          <a:p>
            <a:endParaRPr lang="en-US" altLang="en-US" dirty="0">
              <a:latin typeface="Book Antiqua" panose="02040602050305030304" pitchFamily="18" charset="0"/>
            </a:endParaRPr>
          </a:p>
        </p:txBody>
      </p:sp>
    </p:spTree>
    <p:extLst>
      <p:ext uri="{BB962C8B-B14F-4D97-AF65-F5344CB8AC3E}">
        <p14:creationId xmlns:p14="http://schemas.microsoft.com/office/powerpoint/2010/main" val="42242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482B093-A412-4996-81D2-88FF418DF06D}" type="slidenum">
              <a:rPr lang="en-CA" smtClean="0"/>
              <a:t>31</a:t>
            </a:fld>
            <a:endParaRPr lang="en-CA"/>
          </a:p>
        </p:txBody>
      </p:sp>
    </p:spTree>
    <p:extLst>
      <p:ext uri="{BB962C8B-B14F-4D97-AF65-F5344CB8AC3E}">
        <p14:creationId xmlns:p14="http://schemas.microsoft.com/office/powerpoint/2010/main" val="412498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32</a:t>
            </a:fld>
            <a:endParaRPr lang="en-CA"/>
          </a:p>
        </p:txBody>
      </p:sp>
    </p:spTree>
    <p:extLst>
      <p:ext uri="{BB962C8B-B14F-4D97-AF65-F5344CB8AC3E}">
        <p14:creationId xmlns:p14="http://schemas.microsoft.com/office/powerpoint/2010/main" val="2207091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33</a:t>
            </a:fld>
            <a:endParaRPr lang="en-CA"/>
          </a:p>
        </p:txBody>
      </p:sp>
    </p:spTree>
    <p:extLst>
      <p:ext uri="{BB962C8B-B14F-4D97-AF65-F5344CB8AC3E}">
        <p14:creationId xmlns:p14="http://schemas.microsoft.com/office/powerpoint/2010/main" val="3122115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34</a:t>
            </a:fld>
            <a:endParaRPr lang="en-CA"/>
          </a:p>
        </p:txBody>
      </p:sp>
    </p:spTree>
    <p:extLst>
      <p:ext uri="{BB962C8B-B14F-4D97-AF65-F5344CB8AC3E}">
        <p14:creationId xmlns:p14="http://schemas.microsoft.com/office/powerpoint/2010/main" val="24382096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35</a:t>
            </a:fld>
            <a:endParaRPr lang="en-CA"/>
          </a:p>
        </p:txBody>
      </p:sp>
    </p:spTree>
    <p:extLst>
      <p:ext uri="{BB962C8B-B14F-4D97-AF65-F5344CB8AC3E}">
        <p14:creationId xmlns:p14="http://schemas.microsoft.com/office/powerpoint/2010/main" val="4113208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36</a:t>
            </a:fld>
            <a:endParaRPr lang="en-CA"/>
          </a:p>
        </p:txBody>
      </p:sp>
    </p:spTree>
    <p:extLst>
      <p:ext uri="{BB962C8B-B14F-4D97-AF65-F5344CB8AC3E}">
        <p14:creationId xmlns:p14="http://schemas.microsoft.com/office/powerpoint/2010/main" val="2992635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37</a:t>
            </a:fld>
            <a:endParaRPr lang="en-CA"/>
          </a:p>
        </p:txBody>
      </p:sp>
    </p:spTree>
    <p:extLst>
      <p:ext uri="{BB962C8B-B14F-4D97-AF65-F5344CB8AC3E}">
        <p14:creationId xmlns:p14="http://schemas.microsoft.com/office/powerpoint/2010/main" val="864666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482B093-A412-4996-81D2-88FF418DF06D}" type="slidenum">
              <a:rPr lang="en-CA" smtClean="0"/>
              <a:t>38</a:t>
            </a:fld>
            <a:endParaRPr lang="en-CA"/>
          </a:p>
        </p:txBody>
      </p:sp>
    </p:spTree>
    <p:extLst>
      <p:ext uri="{BB962C8B-B14F-4D97-AF65-F5344CB8AC3E}">
        <p14:creationId xmlns:p14="http://schemas.microsoft.com/office/powerpoint/2010/main" val="671126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39</a:t>
            </a:fld>
            <a:endParaRPr lang="en-CA"/>
          </a:p>
        </p:txBody>
      </p:sp>
    </p:spTree>
    <p:extLst>
      <p:ext uri="{BB962C8B-B14F-4D97-AF65-F5344CB8AC3E}">
        <p14:creationId xmlns:p14="http://schemas.microsoft.com/office/powerpoint/2010/main" val="476413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41</a:t>
            </a:fld>
            <a:endParaRPr lang="en-CA"/>
          </a:p>
        </p:txBody>
      </p:sp>
    </p:spTree>
    <p:extLst>
      <p:ext uri="{BB962C8B-B14F-4D97-AF65-F5344CB8AC3E}">
        <p14:creationId xmlns:p14="http://schemas.microsoft.com/office/powerpoint/2010/main" val="184478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180013" y="-1588"/>
            <a:ext cx="3963987" cy="34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651" name="Rectangle 3"/>
          <p:cNvSpPr>
            <a:spLocks noChangeArrowheads="1"/>
          </p:cNvSpPr>
          <p:nvPr/>
        </p:nvSpPr>
        <p:spPr bwMode="auto">
          <a:xfrm>
            <a:off x="5180013" y="6513513"/>
            <a:ext cx="39639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08050">
              <a:defRPr sz="1200">
                <a:solidFill>
                  <a:srgbClr val="000000"/>
                </a:solidFill>
                <a:latin typeface="Arial" panose="020B0604020202020204" pitchFamily="34" charset="0"/>
              </a:defRPr>
            </a:lvl1pPr>
            <a:lvl2pPr marL="37931725" indent="-37474525" defTabSz="908050">
              <a:defRPr sz="1200">
                <a:solidFill>
                  <a:srgbClr val="000000"/>
                </a:solidFill>
                <a:latin typeface="Arial" panose="020B0604020202020204" pitchFamily="34" charset="0"/>
              </a:defRPr>
            </a:lvl2pPr>
            <a:lvl3pPr marL="1143000" indent="-228600" defTabSz="908050">
              <a:defRPr sz="1200">
                <a:solidFill>
                  <a:srgbClr val="000000"/>
                </a:solidFill>
                <a:latin typeface="Arial" panose="020B0604020202020204" pitchFamily="34" charset="0"/>
              </a:defRPr>
            </a:lvl3pPr>
            <a:lvl4pPr marL="1600200" indent="-228600" defTabSz="908050">
              <a:defRPr sz="1200">
                <a:solidFill>
                  <a:srgbClr val="000000"/>
                </a:solidFill>
                <a:latin typeface="Arial" panose="020B0604020202020204" pitchFamily="34" charset="0"/>
              </a:defRPr>
            </a:lvl4pPr>
            <a:lvl5pPr marL="2057400" indent="-228600" defTabSz="908050">
              <a:defRPr sz="1200">
                <a:solidFill>
                  <a:srgbClr val="000000"/>
                </a:solidFill>
                <a:latin typeface="Arial" panose="020B0604020202020204" pitchFamily="34" charset="0"/>
              </a:defRPr>
            </a:lvl5pPr>
            <a:lvl6pPr marL="2514600" indent="-228600" defTabSz="908050" eaLnBrk="0" fontAlgn="base" hangingPunct="0">
              <a:spcBef>
                <a:spcPct val="0"/>
              </a:spcBef>
              <a:spcAft>
                <a:spcPct val="0"/>
              </a:spcAft>
              <a:defRPr sz="1200">
                <a:solidFill>
                  <a:srgbClr val="000000"/>
                </a:solidFill>
                <a:latin typeface="Arial" panose="020B0604020202020204" pitchFamily="34" charset="0"/>
              </a:defRPr>
            </a:lvl6pPr>
            <a:lvl7pPr marL="2971800" indent="-228600" defTabSz="908050" eaLnBrk="0" fontAlgn="base" hangingPunct="0">
              <a:spcBef>
                <a:spcPct val="0"/>
              </a:spcBef>
              <a:spcAft>
                <a:spcPct val="0"/>
              </a:spcAft>
              <a:defRPr sz="1200">
                <a:solidFill>
                  <a:srgbClr val="000000"/>
                </a:solidFill>
                <a:latin typeface="Arial" panose="020B0604020202020204" pitchFamily="34" charset="0"/>
              </a:defRPr>
            </a:lvl7pPr>
            <a:lvl8pPr marL="3429000" indent="-228600" defTabSz="908050" eaLnBrk="0" fontAlgn="base" hangingPunct="0">
              <a:spcBef>
                <a:spcPct val="0"/>
              </a:spcBef>
              <a:spcAft>
                <a:spcPct val="0"/>
              </a:spcAft>
              <a:defRPr sz="1200">
                <a:solidFill>
                  <a:srgbClr val="000000"/>
                </a:solidFill>
                <a:latin typeface="Arial" panose="020B0604020202020204" pitchFamily="34" charset="0"/>
              </a:defRPr>
            </a:lvl8pPr>
            <a:lvl9pPr marL="3886200" indent="-228600" defTabSz="90805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r" defTabSz="908050" rtl="0" eaLnBrk="0" fontAlgn="base" latinLnBrk="0" hangingPunct="0">
              <a:lnSpc>
                <a:spcPct val="100000"/>
              </a:lnSpc>
              <a:spcBef>
                <a:spcPct val="0"/>
              </a:spcBef>
              <a:spcAft>
                <a:spcPct val="0"/>
              </a:spcAft>
              <a:buClrTx/>
              <a:buSzTx/>
              <a:buFontTx/>
              <a:buNone/>
              <a:tabLst/>
              <a:defRPr/>
            </a:pPr>
            <a:r>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4</a:t>
            </a:r>
          </a:p>
        </p:txBody>
      </p:sp>
      <p:sp>
        <p:nvSpPr>
          <p:cNvPr id="27652" name="Rectangle 4"/>
          <p:cNvSpPr>
            <a:spLocks noChangeArrowheads="1"/>
          </p:cNvSpPr>
          <p:nvPr/>
        </p:nvSpPr>
        <p:spPr bwMode="auto">
          <a:xfrm>
            <a:off x="-1588" y="6513513"/>
            <a:ext cx="3962401"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653" name="Rectangle 5"/>
          <p:cNvSpPr>
            <a:spLocks noChangeArrowheads="1"/>
          </p:cNvSpPr>
          <p:nvPr/>
        </p:nvSpPr>
        <p:spPr bwMode="auto">
          <a:xfrm>
            <a:off x="-1588" y="-1588"/>
            <a:ext cx="3962401" cy="34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654" name="Rectangle 6"/>
          <p:cNvSpPr>
            <a:spLocks noGrp="1" noRot="1" noChangeAspect="1" noChangeArrowheads="1" noTextEdit="1"/>
          </p:cNvSpPr>
          <p:nvPr>
            <p:ph type="sldImg"/>
          </p:nvPr>
        </p:nvSpPr>
        <p:spPr>
          <a:ln cap="flat"/>
        </p:spPr>
      </p:sp>
      <p:sp>
        <p:nvSpPr>
          <p:cNvPr id="2765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Book Antiqua" panose="02040602050305030304" pitchFamily="18" charset="0"/>
            </a:endParaRPr>
          </a:p>
        </p:txBody>
      </p:sp>
    </p:spTree>
    <p:extLst>
      <p:ext uri="{BB962C8B-B14F-4D97-AF65-F5344CB8AC3E}">
        <p14:creationId xmlns:p14="http://schemas.microsoft.com/office/powerpoint/2010/main" val="4523943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42</a:t>
            </a:fld>
            <a:endParaRPr lang="en-CA"/>
          </a:p>
        </p:txBody>
      </p:sp>
    </p:spTree>
    <p:extLst>
      <p:ext uri="{BB962C8B-B14F-4D97-AF65-F5344CB8AC3E}">
        <p14:creationId xmlns:p14="http://schemas.microsoft.com/office/powerpoint/2010/main" val="3023268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comes an important variation of Cuckoo hashing. </a:t>
            </a:r>
            <a:r>
              <a:rPr lang="en-US" baseline="0" dirty="0"/>
              <a:t>A new data structure called Cuckoo filter which works like a Bloom filter but with deletion support, high performance and less space overhead in many practical </a:t>
            </a:r>
            <a:r>
              <a:rPr lang="en-US" baseline="0"/>
              <a:t>problems.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1155634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 major limitation of using Bloom filters is that one could only insert new items but not able to delete these existing items. Thus for many years, people have been proposing different variances in order to improve Bloom filters so we could delete existing items. But they either lead to substantial increase of space cost like in counting Bloom filter, or become to expensive to operate like Quotient filter. </a:t>
            </a:r>
            <a:br>
              <a:rPr lang="en-US" baseline="0" dirty="0"/>
            </a:br>
            <a:br>
              <a:rPr lang="en-US" baseline="0" dirty="0"/>
            </a:br>
            <a:r>
              <a:rPr lang="en-US" baseline="0" dirty="0"/>
              <a:t>It looks like a tradeoff here according to this table. However, in this talk, we want to investigate that, is it possible that, for problems at practical scale, we really achieve three goals---enabling delete, with high performance and further reducing space cost---at the same time, rather than sacrificing one for another?</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3685865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the algorithms.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1439589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present</a:t>
            </a:r>
            <a:r>
              <a:rPr lang="en-US" baseline="0" dirty="0"/>
              <a:t> the design of </a:t>
            </a:r>
            <a:r>
              <a:rPr lang="en-US" dirty="0"/>
              <a:t>cuckoo filter, I will first propose a simple approach to build a Bloom filter replacement with deletion support based on a hash table. Then I will explain </a:t>
            </a:r>
            <a:r>
              <a:rPr lang="en-US" baseline="0" dirty="0"/>
              <a:t>the challenges for this hash table approach in achieving high performance and low space overhead at the same time, and finally I will present our solutions.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basic</a:t>
            </a:r>
            <a:r>
              <a:rPr lang="en-US" baseline="0" dirty="0"/>
              <a:t> idea of the hash table approach is very simple.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compute a fingerprint for each item in the set of interest. The fingerprint is a summary of this item based on hash. Longer fingerprint helps to lower the chance of two different items colliding on the same fingerprint value.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13975920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store each fingerprint of the set we are interested in to a hash table. As shown here. Fingerprint of X is stored in a bucket of the table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4110627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lookup item x, we simply calculate this item’s fingerprint and check the hash table. If we find this fingerprint has been inserted in the </a:t>
            </a:r>
            <a:r>
              <a:rPr lang="en-US" baseline="0" dirty="0" err="1"/>
              <a:t>hashtable</a:t>
            </a:r>
            <a:r>
              <a:rPr lang="en-US" baseline="0" dirty="0"/>
              <a:t> return true. Note that, the same value of fingerprint can come from a different item,  and in this case, we return false positive answers. Thus, to reduce the probability for this to happen we should use longer fingerprint.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3631270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On deletion, which is not supported by Bloom filter, we again calculate the fingerprint of item to delete, and remove it from the hash table. Note that, this x must be inserted before, otherwise, we may get false deletion.</a:t>
            </a:r>
            <a:br>
              <a:rPr lang="en-US" baseline="0" dirty="0"/>
            </a:br>
            <a:br>
              <a:rPr lang="en-US" baseline="0" dirty="0"/>
            </a:br>
            <a:r>
              <a:rPr lang="en-US" baseline="0" dirty="0"/>
              <a:t>I believe the process looks pretty simple so far. But here comes the real and hard part of the question is, how do we build such a hash table and operate such a hash table, so that we to achieve high performance and also make the filter effectively even smaller than Bloom filter? Before we introduce our solutions, let’s go over a few </a:t>
            </a:r>
            <a:r>
              <a:rPr lang="en-US" baseline="0" dirty="0" err="1"/>
              <a:t>strawman</a:t>
            </a:r>
            <a:r>
              <a:rPr lang="en-US" baseline="0" dirty="0"/>
              <a:t> solutions first.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7780161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one is called </a:t>
            </a:r>
            <a:r>
              <a:rPr lang="en-US" baseline="0" dirty="0"/>
              <a:t>perfect hashing. Assume we somehow find a hash function f(x) that maps each item in the set, in this example, 6 item  a b, c, d, to f into a hash table with 6 entries, without making hash collision. If there is also no empty slot left, this is called minimal perfect hashing and it achieves the information theoretical lower bound in terms of table space.</a:t>
            </a:r>
          </a:p>
          <a:p>
            <a:endParaRPr lang="en-US" baseline="0" dirty="0"/>
          </a:p>
          <a:p>
            <a:r>
              <a:rPr lang="en-US" baseline="0" dirty="0"/>
              <a:t>However, one problem of this approach is that when we want to change the set, say we replace item f with item g</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33942314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understand how standard cuckoo hash works</a:t>
            </a:r>
            <a:r>
              <a:rPr lang="en-US" baseline="0" dirty="0"/>
              <a:t>. </a:t>
            </a:r>
            <a:r>
              <a:rPr lang="en-US" dirty="0"/>
              <a:t>Now let’s go back to our question</a:t>
            </a:r>
            <a:r>
              <a:rPr lang="en-US" baseline="0" dirty="0"/>
              <a:t> and see the problem why this process is not compatible with fingerprints..</a:t>
            </a:r>
            <a:br>
              <a:rPr lang="en-US" baseline="0" dirty="0"/>
            </a:br>
            <a:r>
              <a:rPr lang="en-US" baseline="0" dirty="0"/>
              <a:t>Standard cuckoo hash </a:t>
            </a:r>
            <a:r>
              <a:rPr lang="en-US" dirty="0"/>
              <a:t>works by rehashing existing items</a:t>
            </a:r>
            <a:r>
              <a:rPr lang="en-US" baseline="0" dirty="0"/>
              <a:t> on insert new items. But that in our case, only fingerprints are stored. Thus there is no way for us to rehash the original item and move it.</a:t>
            </a:r>
            <a:br>
              <a:rPr lang="en-US" baseline="0" dirty="0"/>
            </a:br>
            <a:r>
              <a:rPr lang="en-US" baseline="0" dirty="0"/>
              <a:t>The </a:t>
            </a:r>
            <a:r>
              <a:rPr lang="en-US" baseline="0" dirty="0" err="1"/>
              <a:t>takeway</a:t>
            </a:r>
            <a:r>
              <a:rPr lang="en-US" baseline="0" dirty="0"/>
              <a:t> here, is with only the fingerprint stored, how do we perform cuckoo hashing, or essentially, how do we calculate the item’s alternate bucket.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35062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r>
              <a:rPr lang="zh-CN" altLang="en-US" dirty="0"/>
              <a:t>和</a:t>
            </a:r>
            <a:r>
              <a:rPr lang="en-US" altLang="zh-CN" dirty="0"/>
              <a:t>h</a:t>
            </a:r>
            <a:r>
              <a:rPr lang="zh-CN" altLang="en-US" dirty="0"/>
              <a:t>统一名字</a:t>
            </a:r>
            <a:endParaRPr lang="en-US" altLang="zh-CN" dirty="0"/>
          </a:p>
          <a:p>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5</a:t>
            </a:fld>
            <a:endParaRPr lang="en-US" altLang="zh-CN"/>
          </a:p>
        </p:txBody>
      </p:sp>
    </p:spTree>
    <p:extLst>
      <p:ext uri="{BB962C8B-B14F-4D97-AF65-F5344CB8AC3E}">
        <p14:creationId xmlns:p14="http://schemas.microsoft.com/office/powerpoint/2010/main" val="120250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our solution.</a:t>
            </a:r>
          </a:p>
          <a:p>
            <a:r>
              <a:rPr lang="en-US" dirty="0"/>
              <a:t>First bucket …</a:t>
            </a:r>
          </a:p>
          <a:p>
            <a:r>
              <a:rPr lang="en-US" dirty="0"/>
              <a:t>Second bucket …</a:t>
            </a:r>
          </a:p>
          <a:p>
            <a:r>
              <a:rPr lang="en-US" dirty="0"/>
              <a:t>Note</a:t>
            </a:r>
            <a:r>
              <a:rPr lang="en-US" baseline="0" dirty="0"/>
              <a:t> that, the </a:t>
            </a:r>
            <a:r>
              <a:rPr lang="en-US" baseline="0" dirty="0" err="1"/>
              <a:t>xor</a:t>
            </a:r>
            <a:r>
              <a:rPr lang="en-US" baseline="0" dirty="0"/>
              <a:t> operation helps ensure that: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36089753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the previous example again. To kicking out Fingerprint of a, we first</a:t>
            </a:r>
            <a:r>
              <a:rPr lang="en-US" baseline="0" dirty="0"/>
              <a:t> read its current bucket index which is 6, and use its stored fingerprint and calculate the alternate location, assuming it is 4.</a:t>
            </a:r>
          </a:p>
          <a:p>
            <a:r>
              <a:rPr lang="en-US" baseline="0" dirty="0"/>
              <a:t>Then the same happens to the fingerprint of c. </a:t>
            </a:r>
            <a:br>
              <a:rPr lang="en-US" baseline="0" dirty="0"/>
            </a:br>
            <a:br>
              <a:rPr lang="en-US" baseline="0" dirty="0"/>
            </a:br>
            <a:r>
              <a:rPr lang="en-US" baseline="0" dirty="0"/>
              <a:t>Now we solved the problem to perform cuckoo hash on fingerprints and can build a hash table with fingerprints only by modifying the standard way of cuckoo hash. So, we are still able to achieve the high space efficiency?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2025394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answer is,</a:t>
            </a:r>
            <a:r>
              <a:rPr lang="en-US" baseline="0" dirty="0"/>
              <a:t> it depends.  We analyzed partial-key cuckoo hashing and found that, if the fingerprints are too small, the table space could not be effectively utilized. In fact, the fingerprints must be Omega(</a:t>
            </a:r>
            <a:r>
              <a:rPr lang="en-US" baseline="0" dirty="0" err="1"/>
              <a:t>logn</a:t>
            </a:r>
            <a:r>
              <a:rPr lang="en-US" baseline="0" dirty="0"/>
              <a:t>/b) bits in order to ensure high space efficiency. Where n is table size, and b is bucket size.</a:t>
            </a:r>
            <a:br>
              <a:rPr lang="en-US" baseline="0" dirty="0"/>
            </a:br>
            <a:r>
              <a:rPr lang="en-US" baseline="0" dirty="0"/>
              <a:t>Fortunately, for the scale of many practical problems, due to the constant factor and log n is divided by b, the </a:t>
            </a:r>
            <a:r>
              <a:rPr lang="en-US" baseline="0" dirty="0" err="1"/>
              <a:t>threshhold</a:t>
            </a:r>
            <a:r>
              <a:rPr lang="en-US" baseline="0" dirty="0"/>
              <a:t> to ensure high space occupancy is quite small. For example, we have a figure here that shows how much table space can be utilized in a table of 128 million entries, using different fingerprint size.  X axis is the fingerprint size, Y axis is the utilization. As shown in this figure, the table is almost fully filled as long as the fingerprint is 5 bits or longer.</a:t>
            </a:r>
            <a:br>
              <a:rPr lang="en-US" baseline="0" dirty="0"/>
            </a:br>
            <a:br>
              <a:rPr lang="en-US" baseline="0" dirty="0"/>
            </a:br>
            <a:r>
              <a:rPr lang="en-US" baseline="0" dirty="0"/>
              <a:t>If you are interested, please refer to our paper for more details in the analysis and discussion.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12376359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a:t>
            </a:r>
            <a:r>
              <a:rPr lang="en-US" baseline="0" dirty="0"/>
              <a:t> using cuckoo hashing to store fingerprints, we can already achieve high space efficiency. In the paper, we proposed and implemented an additional space optimization to further save 1 bit per item and I want to very briefly talk about it.</a:t>
            </a:r>
          </a:p>
          <a:p>
            <a:br>
              <a:rPr lang="en-US" baseline="0" dirty="0"/>
            </a:br>
            <a:r>
              <a:rPr lang="en-US" baseline="0" dirty="0"/>
              <a:t>This optimization is built on an observation that a list of </a:t>
            </a:r>
            <a:r>
              <a:rPr lang="en-US" dirty="0">
                <a:latin typeface="Helvetica Light"/>
                <a:cs typeface="Helvetica Light"/>
              </a:rPr>
              <a:t>increasing integers</a:t>
            </a:r>
            <a:r>
              <a:rPr lang="en-US" baseline="0" dirty="0">
                <a:latin typeface="Helvetica Light"/>
                <a:cs typeface="Helvetica Light"/>
              </a:rPr>
              <a:t> is easier to compress than storing the same integers in a random order. In each of our bucket, we have 4 fingerprints and their order doesn’t affect the correctness of the algorithm. So we can sort these 4 fingerprints and compress them to gain 1 bit more. The downside of this approach is reading and updating the bucket requires compression and decompression, hence the performance is slower.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9391736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the</a:t>
            </a:r>
            <a:r>
              <a:rPr lang="en-US" baseline="0" dirty="0"/>
              <a:t> space efficiency of different schemes:</a:t>
            </a:r>
          </a:p>
          <a:p>
            <a:r>
              <a:rPr lang="en-US" baseline="0" dirty="0"/>
              <a:t>X axis is the target false positive rate.</a:t>
            </a:r>
          </a:p>
          <a:p>
            <a:r>
              <a:rPr lang="en-US" baseline="0" dirty="0"/>
              <a:t>Y axis is the required bits/item</a:t>
            </a:r>
            <a:br>
              <a:rPr lang="en-US" baseline="0" dirty="0"/>
            </a:br>
            <a:r>
              <a:rPr lang="en-US" baseline="0" dirty="0"/>
              <a:t>pink curve here shows the lower bound required by information theory, this could be achieved by using minimal perfect hashing for a static set, but not able to mutate.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38936723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a:t>
            </a:r>
            <a:r>
              <a:rPr lang="en-US" baseline="0" dirty="0"/>
              <a:t> is the required bits per item achieved by a space-optimized Bloom filter. It is constantly larger than the lower bound.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6647423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a:t>
            </a:r>
            <a:r>
              <a:rPr lang="en-US" baseline="0" dirty="0"/>
              <a:t> and dotted line represents Cuckoo filter for the scale of practical problems. When we aim at lower false positive rate or want to filter to be more accurate, cuckoo filter is more compact compared to Bloom filter.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22023889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and blue line</a:t>
            </a:r>
            <a:r>
              <a:rPr lang="en-US" baseline="0" dirty="0"/>
              <a:t> here represents cuckoo filter with semi-sorting. As we mentioned before, this optimization further saves 1 bit per item from standard cuckoo filter, at the cost of performance which we will show later. </a:t>
            </a:r>
            <a:br>
              <a:rPr lang="en-US" baseline="0" dirty="0"/>
            </a:br>
            <a:r>
              <a:rPr lang="en-US" baseline="0" dirty="0"/>
              <a:t>This variance of cuckoo filter is more compact than Bloom filter when e is smaller than 3%, which fits the need of maybe a large fraction of applications.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16353134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14472059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493951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482B093-A412-4996-81D2-88FF418DF06D}" type="slidenum">
              <a:rPr lang="en-CA" smtClean="0"/>
              <a:t>7</a:t>
            </a:fld>
            <a:endParaRPr lang="en-CA"/>
          </a:p>
        </p:txBody>
      </p:sp>
    </p:spTree>
    <p:extLst>
      <p:ext uri="{BB962C8B-B14F-4D97-AF65-F5344CB8AC3E}">
        <p14:creationId xmlns:p14="http://schemas.microsoft.com/office/powerpoint/2010/main" val="1948133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compare the lookup performance for different filters</a:t>
            </a:r>
            <a:r>
              <a:rPr lang="en-US" baseline="0" dirty="0"/>
              <a:t> for lookup hit and lookup miss. Cuckoo filter delivers nearly 12 MOPS, no matter hit or miss.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33265978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semi-sorting</a:t>
            </a:r>
            <a:r>
              <a:rPr lang="en-US" baseline="0" dirty="0"/>
              <a:t> which saves 1 bit per item, the performance is lower.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17203068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D-left counting performs</a:t>
            </a:r>
            <a:r>
              <a:rPr lang="en-US" baseline="0" dirty="0"/>
              <a:t> in between cuckoo and cuckoo with </a:t>
            </a:r>
            <a:r>
              <a:rPr lang="en-US" baseline="0" dirty="0" err="1"/>
              <a:t>semisorting</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26609766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base line</a:t>
            </a:r>
            <a:r>
              <a:rPr lang="en-US" baseline="0" dirty="0"/>
              <a:t> blocked Bloom and standard Bloom cannot support delete. They perform about equal or less than standard cuckoo.</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33967486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a:t>
            </a:r>
            <a:r>
              <a:rPr lang="en-US" baseline="0" dirty="0"/>
              <a:t> insertion rate as shown in y axis, </a:t>
            </a:r>
            <a:r>
              <a:rPr lang="en-US" baseline="0" dirty="0" err="1"/>
              <a:t>w.r.t</a:t>
            </a:r>
            <a:r>
              <a:rPr lang="en-US" baseline="0" dirty="0"/>
              <a:t> the different level of table utilized as shown in x axis. </a:t>
            </a:r>
            <a:endParaRPr lang="en-US" dirty="0"/>
          </a:p>
          <a:p>
            <a:r>
              <a:rPr lang="en-US" dirty="0"/>
              <a:t>Bloom, blocked Bloom and d</a:t>
            </a:r>
            <a:r>
              <a:rPr lang="en-US" baseline="0" dirty="0"/>
              <a:t> left Bloom all provide stable insertion rate, as they simply set a fixed number of bits or buckets on each insert. And among these three, blocked Bloom is the fastest with 8 million items inserted per second.  For cuckoo, w</a:t>
            </a:r>
            <a:r>
              <a:rPr lang="en-US" dirty="0"/>
              <a:t>hen the table is less</a:t>
            </a:r>
            <a:r>
              <a:rPr lang="en-US" baseline="0" dirty="0"/>
              <a:t> filled, cuckoo provides the fastest insertion speed. When the table is more loaded, the insertion speed drops.</a:t>
            </a:r>
          </a:p>
          <a:p>
            <a:r>
              <a:rPr lang="en-US" baseline="0" dirty="0"/>
              <a:t>But overall speed, cuckoo is only slower to blocked Bloom</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31210543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289A92-F263-7B4A-80A9-A3C57B20BA74}" type="slidenum">
              <a:rPr kumimoji="0" lang="en-US" sz="1200" b="0" i="0" u="none" strike="noStrike" kern="1200" cap="none" spc="0" normalizeH="0" baseline="0" noProof="0" smtClean="0">
                <a:ln>
                  <a:noFill/>
                </a:ln>
                <a:solidFill>
                  <a:prstClr val="black"/>
                </a:solidFill>
                <a:effectLst/>
                <a:uLnTx/>
                <a:uFillTx/>
                <a:latin typeface="Calibri"/>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3273668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9482B093-A412-4996-81D2-88FF418DF06D}" type="slidenum">
              <a:rPr lang="en-CA" smtClean="0"/>
              <a:t>8</a:t>
            </a:fld>
            <a:endParaRPr lang="en-CA"/>
          </a:p>
        </p:txBody>
      </p:sp>
    </p:spTree>
    <p:extLst>
      <p:ext uri="{BB962C8B-B14F-4D97-AF65-F5344CB8AC3E}">
        <p14:creationId xmlns:p14="http://schemas.microsoft.com/office/powerpoint/2010/main" val="108582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482B093-A412-4996-81D2-88FF418DF06D}" type="slidenum">
              <a:rPr lang="en-CA" smtClean="0"/>
              <a:t>9</a:t>
            </a:fld>
            <a:endParaRPr lang="en-CA"/>
          </a:p>
        </p:txBody>
      </p:sp>
    </p:spTree>
    <p:extLst>
      <p:ext uri="{BB962C8B-B14F-4D97-AF65-F5344CB8AC3E}">
        <p14:creationId xmlns:p14="http://schemas.microsoft.com/office/powerpoint/2010/main" val="25985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82B093-A412-4996-81D2-88FF418DF06D}" type="slidenum">
              <a:rPr lang="en-CA" smtClean="0"/>
              <a:t>10</a:t>
            </a:fld>
            <a:endParaRPr lang="en-CA"/>
          </a:p>
        </p:txBody>
      </p:sp>
    </p:spTree>
    <p:extLst>
      <p:ext uri="{BB962C8B-B14F-4D97-AF65-F5344CB8AC3E}">
        <p14:creationId xmlns:p14="http://schemas.microsoft.com/office/powerpoint/2010/main" val="56172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7"/>
          <p:cNvGrpSpPr>
            <a:grpSpLocks/>
          </p:cNvGrpSpPr>
          <p:nvPr/>
        </p:nvGrpSpPr>
        <p:grpSpPr bwMode="auto">
          <a:xfrm>
            <a:off x="0" y="0"/>
            <a:ext cx="9144000" cy="6858000"/>
            <a:chOff x="0" y="0"/>
            <a:chExt cx="5760" cy="4320"/>
          </a:xfrm>
        </p:grpSpPr>
        <p:grpSp>
          <p:nvGrpSpPr>
            <p:cNvPr id="5" name="Group 7"/>
            <p:cNvGrpSpPr>
              <a:grpSpLocks/>
            </p:cNvGrpSpPr>
            <p:nvPr/>
          </p:nvGrpSpPr>
          <p:grpSpPr bwMode="auto">
            <a:xfrm>
              <a:off x="0" y="0"/>
              <a:ext cx="5760" cy="4320"/>
              <a:chOff x="0" y="0"/>
              <a:chExt cx="5760" cy="4320"/>
            </a:xfrm>
          </p:grpSpPr>
          <p:sp>
            <p:nvSpPr>
              <p:cNvPr id="15" name="Rectangle 3"/>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zh-CN" altLang="zh-CN"/>
              </a:p>
            </p:txBody>
          </p:sp>
          <p:grpSp>
            <p:nvGrpSpPr>
              <p:cNvPr id="16" name="Group 4"/>
              <p:cNvGrpSpPr>
                <a:grpSpLocks/>
              </p:cNvGrpSpPr>
              <p:nvPr userDrawn="1"/>
            </p:nvGrpSpPr>
            <p:grpSpPr bwMode="auto">
              <a:xfrm>
                <a:off x="0" y="0"/>
                <a:ext cx="5760" cy="4320"/>
                <a:chOff x="0" y="0"/>
                <a:chExt cx="5760" cy="4320"/>
              </a:xfrm>
            </p:grpSpPr>
            <p:sp>
              <p:nvSpPr>
                <p:cNvPr id="18"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19"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0"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1"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2"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3"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4"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5"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6"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7"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8"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9"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0"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1"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2"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3"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4"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5"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6"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7"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8"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9"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0"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1"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2"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3"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4"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5"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6"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7"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8"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9"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0"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1"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2"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3"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4"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5"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6"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7"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8"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9"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0"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1"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2"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3"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4"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5"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6"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7"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8"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grpSp>
          <p:sp>
            <p:nvSpPr>
              <p:cNvPr id="17" name="Line 56"/>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ea typeface="+mn-ea"/>
                </a:endParaRPr>
              </a:p>
            </p:txBody>
          </p:sp>
        </p:grpSp>
        <p:grpSp>
          <p:nvGrpSpPr>
            <p:cNvPr id="6" name="Group 76"/>
            <p:cNvGrpSpPr>
              <a:grpSpLocks/>
            </p:cNvGrpSpPr>
            <p:nvPr userDrawn="1"/>
          </p:nvGrpSpPr>
          <p:grpSpPr bwMode="auto">
            <a:xfrm>
              <a:off x="3" y="559"/>
              <a:ext cx="4192" cy="1796"/>
              <a:chOff x="3" y="559"/>
              <a:chExt cx="4192" cy="1796"/>
            </a:xfrm>
          </p:grpSpPr>
          <p:sp>
            <p:nvSpPr>
              <p:cNvPr id="11" name="Line 65"/>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ea typeface="+mn-ea"/>
                </a:endParaRPr>
              </a:p>
            </p:txBody>
          </p:sp>
          <p:sp>
            <p:nvSpPr>
              <p:cNvPr id="12" name="Line 63"/>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ea typeface="+mn-ea"/>
                </a:endParaRPr>
              </a:p>
            </p:txBody>
          </p:sp>
          <p:sp>
            <p:nvSpPr>
              <p:cNvPr id="13" name="Line 64"/>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ea typeface="+mn-ea"/>
                </a:endParaRPr>
              </a:p>
            </p:txBody>
          </p:sp>
          <p:sp>
            <p:nvSpPr>
              <p:cNvPr id="14" name="Arc 6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ea typeface="+mn-ea"/>
                </a:endParaRPr>
              </a:p>
            </p:txBody>
          </p:sp>
        </p:grpSp>
        <p:grpSp>
          <p:nvGrpSpPr>
            <p:cNvPr id="7" name="Group 75"/>
            <p:cNvGrpSpPr>
              <a:grpSpLocks/>
            </p:cNvGrpSpPr>
            <p:nvPr userDrawn="1"/>
          </p:nvGrpSpPr>
          <p:grpSpPr bwMode="auto">
            <a:xfrm>
              <a:off x="1480" y="1952"/>
              <a:ext cx="3808" cy="1812"/>
              <a:chOff x="1480" y="1952"/>
              <a:chExt cx="3808" cy="1812"/>
            </a:xfrm>
          </p:grpSpPr>
          <p:sp>
            <p:nvSpPr>
              <p:cNvPr id="8" name="Line 67"/>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ea typeface="+mn-ea"/>
                </a:endParaRPr>
              </a:p>
            </p:txBody>
          </p:sp>
          <p:sp>
            <p:nvSpPr>
              <p:cNvPr id="9" name="Line 68"/>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ea typeface="+mn-ea"/>
                </a:endParaRPr>
              </a:p>
            </p:txBody>
          </p:sp>
          <p:sp>
            <p:nvSpPr>
              <p:cNvPr id="10" name="Arc 69"/>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ea typeface="+mn-ea"/>
                </a:endParaRPr>
              </a:p>
            </p:txBody>
          </p:sp>
        </p:grpSp>
      </p:grpSp>
      <p:sp>
        <p:nvSpPr>
          <p:cNvPr id="6201" name="Rectangle 57"/>
          <p:cNvSpPr>
            <a:spLocks noGrp="1" noChangeArrowheads="1"/>
          </p:cNvSpPr>
          <p:nvPr>
            <p:ph type="ctrTitle"/>
          </p:nvPr>
        </p:nvSpPr>
        <p:spPr>
          <a:xfrm>
            <a:off x="990600" y="1752600"/>
            <a:ext cx="7772400" cy="1143000"/>
          </a:xfrm>
        </p:spPr>
        <p:txBody>
          <a:bodyPr/>
          <a:lstStyle>
            <a:lvl1pPr>
              <a:defRPr/>
            </a:lvl1pPr>
          </a:lstStyle>
          <a:p>
            <a:r>
              <a:rPr lang="en-US" dirty="0"/>
              <a:t>Click to edit Master title style</a:t>
            </a:r>
          </a:p>
        </p:txBody>
      </p:sp>
      <p:sp>
        <p:nvSpPr>
          <p:cNvPr id="6202" name="Rectangle 5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69" name="Rectangle 71"/>
          <p:cNvSpPr>
            <a:spLocks noGrp="1" noChangeArrowheads="1"/>
          </p:cNvSpPr>
          <p:nvPr>
            <p:ph type="dt" sz="quarter" idx="10"/>
          </p:nvPr>
        </p:nvSpPr>
        <p:spPr>
          <a:xfrm>
            <a:off x="685800" y="6248400"/>
            <a:ext cx="1905000" cy="457200"/>
          </a:xfrm>
        </p:spPr>
        <p:txBody>
          <a:bodyPr/>
          <a:lstStyle>
            <a:lvl1pPr>
              <a:defRPr/>
            </a:lvl1pPr>
          </a:lstStyle>
          <a:p>
            <a:pPr>
              <a:defRPr/>
            </a:pPr>
            <a:r>
              <a:rPr lang="en-US" altLang="zh-CN"/>
              <a:t>46</a:t>
            </a:r>
            <a:endParaRPr lang="zh-CN" altLang="zh-CN"/>
          </a:p>
        </p:txBody>
      </p:sp>
      <p:sp>
        <p:nvSpPr>
          <p:cNvPr id="70" name="Rectangle 72"/>
          <p:cNvSpPr>
            <a:spLocks noGrp="1" noChangeArrowheads="1"/>
          </p:cNvSpPr>
          <p:nvPr>
            <p:ph type="ftr" sz="quarter" idx="11"/>
          </p:nvPr>
        </p:nvSpPr>
        <p:spPr>
          <a:xfrm>
            <a:off x="3124200" y="6248400"/>
            <a:ext cx="2895600" cy="457200"/>
          </a:xfrm>
          <a:prstGeom prst="rect">
            <a:avLst/>
          </a:prstGeom>
        </p:spPr>
        <p:txBody>
          <a:bodyPr/>
          <a:lstStyle>
            <a:lvl1pPr>
              <a:defRPr>
                <a:ea typeface="宋体" pitchFamily="2" charset="-122"/>
              </a:defRPr>
            </a:lvl1pPr>
          </a:lstStyle>
          <a:p>
            <a:pPr>
              <a:defRPr/>
            </a:pPr>
            <a:endParaRPr lang="zh-CN" altLang="zh-CN"/>
          </a:p>
        </p:txBody>
      </p:sp>
      <p:sp>
        <p:nvSpPr>
          <p:cNvPr id="71" name="Rectangle 73"/>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baseline="0">
                <a:ea typeface="宋体" pitchFamily="2" charset="-122"/>
              </a:defRPr>
            </a:lvl1pPr>
          </a:lstStyle>
          <a:p>
            <a:pPr>
              <a:defRPr/>
            </a:pPr>
            <a:fld id="{DA731D13-F4BE-4D8C-BB04-6E91E0338CBD}" type="slidenum">
              <a:rPr lang="en-US" altLang="zh-CN"/>
              <a:pPr>
                <a:defRPr/>
              </a:pPr>
              <a:t>‹#›</a:t>
            </a:fld>
            <a:endParaRPr lang="en-US" altLang="zh-CN"/>
          </a:p>
        </p:txBody>
      </p:sp>
    </p:spTree>
    <p:extLst>
      <p:ext uri="{BB962C8B-B14F-4D97-AF65-F5344CB8AC3E}">
        <p14:creationId xmlns:p14="http://schemas.microsoft.com/office/powerpoint/2010/main" val="32812236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97D0D3D3-C5C8-43C4-8E7B-B2E4C320ACB6}" type="datetime1">
              <a:rPr lang="en-US" altLang="en-US"/>
              <a:pPr>
                <a:defRPr/>
              </a:pPr>
              <a:t>10/30/2018</a:t>
            </a:fld>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a:t>Chen Qian @ University of Kentucky</a:t>
            </a:r>
          </a:p>
        </p:txBody>
      </p:sp>
      <p:sp>
        <p:nvSpPr>
          <p:cNvPr id="9" name="Rectangle 7"/>
          <p:cNvSpPr>
            <a:spLocks noGrp="1" noChangeArrowheads="1"/>
          </p:cNvSpPr>
          <p:nvPr>
            <p:ph type="sldNum" sz="quarter" idx="12"/>
          </p:nvPr>
        </p:nvSpPr>
        <p:spPr>
          <a:ln/>
        </p:spPr>
        <p:txBody>
          <a:bodyPr/>
          <a:lstStyle>
            <a:lvl1pPr>
              <a:defRPr/>
            </a:lvl1pPr>
          </a:lstStyle>
          <a:p>
            <a:pPr>
              <a:defRPr/>
            </a:pPr>
            <a:fld id="{DC5FD43E-46B0-4CB8-8EE2-AFDB6818F310}" type="slidenum">
              <a:rPr lang="en-US" altLang="en-US"/>
              <a:pPr>
                <a:defRPr/>
              </a:pPr>
              <a:t>‹#›</a:t>
            </a:fld>
            <a:endParaRPr lang="en-US" altLang="en-US"/>
          </a:p>
        </p:txBody>
      </p:sp>
    </p:spTree>
    <p:extLst>
      <p:ext uri="{BB962C8B-B14F-4D97-AF65-F5344CB8AC3E}">
        <p14:creationId xmlns:p14="http://schemas.microsoft.com/office/powerpoint/2010/main" val="3004792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4ED56B28-AAAE-4D34-8EBD-1EF04457E5CE}" type="datetime1">
              <a:rPr lang="en-US" altLang="en-US"/>
              <a:pPr>
                <a:defRPr/>
              </a:pPr>
              <a:t>10/30/2018</a:t>
            </a:fld>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a:t>Chen Qian @ University of Kentucky</a:t>
            </a:r>
          </a:p>
        </p:txBody>
      </p:sp>
      <p:sp>
        <p:nvSpPr>
          <p:cNvPr id="5" name="Rectangle 7"/>
          <p:cNvSpPr>
            <a:spLocks noGrp="1" noChangeArrowheads="1"/>
          </p:cNvSpPr>
          <p:nvPr>
            <p:ph type="sldNum" sz="quarter" idx="12"/>
          </p:nvPr>
        </p:nvSpPr>
        <p:spPr>
          <a:ln/>
        </p:spPr>
        <p:txBody>
          <a:bodyPr/>
          <a:lstStyle>
            <a:lvl1pPr>
              <a:defRPr/>
            </a:lvl1pPr>
          </a:lstStyle>
          <a:p>
            <a:pPr>
              <a:defRPr/>
            </a:pPr>
            <a:fld id="{598EB815-FD0F-4164-BF69-6F19D12C8D85}" type="slidenum">
              <a:rPr lang="en-US" altLang="en-US"/>
              <a:pPr>
                <a:defRPr/>
              </a:pPr>
              <a:t>‹#›</a:t>
            </a:fld>
            <a:endParaRPr lang="en-US" altLang="en-US"/>
          </a:p>
        </p:txBody>
      </p:sp>
    </p:spTree>
    <p:extLst>
      <p:ext uri="{BB962C8B-B14F-4D97-AF65-F5344CB8AC3E}">
        <p14:creationId xmlns:p14="http://schemas.microsoft.com/office/powerpoint/2010/main" val="1183668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6BA6034-B72E-4872-AAA5-64A01505BB66}" type="datetime1">
              <a:rPr lang="en-US" altLang="en-US"/>
              <a:pPr>
                <a:defRPr/>
              </a:pPr>
              <a:t>10/30/2018</a:t>
            </a:fld>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a:t>Chen Qian @ University of Kentucky</a:t>
            </a:r>
          </a:p>
        </p:txBody>
      </p:sp>
      <p:sp>
        <p:nvSpPr>
          <p:cNvPr id="4" name="Rectangle 7"/>
          <p:cNvSpPr>
            <a:spLocks noGrp="1" noChangeArrowheads="1"/>
          </p:cNvSpPr>
          <p:nvPr>
            <p:ph type="sldNum" sz="quarter" idx="12"/>
          </p:nvPr>
        </p:nvSpPr>
        <p:spPr>
          <a:ln/>
        </p:spPr>
        <p:txBody>
          <a:bodyPr/>
          <a:lstStyle>
            <a:lvl1pPr>
              <a:defRPr/>
            </a:lvl1pPr>
          </a:lstStyle>
          <a:p>
            <a:pPr>
              <a:defRPr/>
            </a:pPr>
            <a:fld id="{8543B389-151B-4EBF-86E9-55E5D6379E23}" type="slidenum">
              <a:rPr lang="en-US" altLang="en-US"/>
              <a:pPr>
                <a:defRPr/>
              </a:pPr>
              <a:t>‹#›</a:t>
            </a:fld>
            <a:endParaRPr lang="en-US" altLang="en-US"/>
          </a:p>
        </p:txBody>
      </p:sp>
    </p:spTree>
    <p:extLst>
      <p:ext uri="{BB962C8B-B14F-4D97-AF65-F5344CB8AC3E}">
        <p14:creationId xmlns:p14="http://schemas.microsoft.com/office/powerpoint/2010/main" val="3113065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846ACF73-E1BE-40C9-88AD-87D63FD21521}" type="datetime1">
              <a:rPr lang="en-US" altLang="en-US"/>
              <a:pPr>
                <a:defRPr/>
              </a:pPr>
              <a:t>10/30/2018</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Chen Qian @ University of Kentucky</a:t>
            </a:r>
          </a:p>
        </p:txBody>
      </p:sp>
      <p:sp>
        <p:nvSpPr>
          <p:cNvPr id="7" name="Rectangle 7"/>
          <p:cNvSpPr>
            <a:spLocks noGrp="1" noChangeArrowheads="1"/>
          </p:cNvSpPr>
          <p:nvPr>
            <p:ph type="sldNum" sz="quarter" idx="12"/>
          </p:nvPr>
        </p:nvSpPr>
        <p:spPr>
          <a:ln/>
        </p:spPr>
        <p:txBody>
          <a:bodyPr/>
          <a:lstStyle>
            <a:lvl1pPr>
              <a:defRPr/>
            </a:lvl1pPr>
          </a:lstStyle>
          <a:p>
            <a:pPr>
              <a:defRPr/>
            </a:pPr>
            <a:fld id="{646B80FA-B249-4BE9-ACB3-6BE4C84A06F4}" type="slidenum">
              <a:rPr lang="en-US" altLang="en-US"/>
              <a:pPr>
                <a:defRPr/>
              </a:pPr>
              <a:t>‹#›</a:t>
            </a:fld>
            <a:endParaRPr lang="en-US" altLang="en-US"/>
          </a:p>
        </p:txBody>
      </p:sp>
    </p:spTree>
    <p:extLst>
      <p:ext uri="{BB962C8B-B14F-4D97-AF65-F5344CB8AC3E}">
        <p14:creationId xmlns:p14="http://schemas.microsoft.com/office/powerpoint/2010/main" val="1361896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43CF3C9-05B1-4481-80E4-CC5C7EA2FCB8}" type="datetime1">
              <a:rPr lang="en-US" altLang="en-US"/>
              <a:pPr>
                <a:defRPr/>
              </a:pPr>
              <a:t>10/30/2018</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Chen Qian @ University of Kentucky</a:t>
            </a:r>
          </a:p>
        </p:txBody>
      </p:sp>
      <p:sp>
        <p:nvSpPr>
          <p:cNvPr id="7" name="Rectangle 7"/>
          <p:cNvSpPr>
            <a:spLocks noGrp="1" noChangeArrowheads="1"/>
          </p:cNvSpPr>
          <p:nvPr>
            <p:ph type="sldNum" sz="quarter" idx="12"/>
          </p:nvPr>
        </p:nvSpPr>
        <p:spPr>
          <a:ln/>
        </p:spPr>
        <p:txBody>
          <a:bodyPr/>
          <a:lstStyle>
            <a:lvl1pPr>
              <a:defRPr/>
            </a:lvl1pPr>
          </a:lstStyle>
          <a:p>
            <a:pPr>
              <a:defRPr/>
            </a:pPr>
            <a:fld id="{FB714339-6AF5-4850-92E7-F3557E8A2A7D}" type="slidenum">
              <a:rPr lang="en-US" altLang="en-US"/>
              <a:pPr>
                <a:defRPr/>
              </a:pPr>
              <a:t>‹#›</a:t>
            </a:fld>
            <a:endParaRPr lang="en-US" altLang="en-US"/>
          </a:p>
        </p:txBody>
      </p:sp>
    </p:spTree>
    <p:extLst>
      <p:ext uri="{BB962C8B-B14F-4D97-AF65-F5344CB8AC3E}">
        <p14:creationId xmlns:p14="http://schemas.microsoft.com/office/powerpoint/2010/main" val="3345299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79E091C6-41D0-41D6-B3E0-EA0D23A677E3}" type="datetime1">
              <a:rPr lang="en-US" altLang="en-US"/>
              <a:pPr>
                <a:defRPr/>
              </a:pPr>
              <a:t>10/30/2018</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Chen Qian @ University of Kentucky</a:t>
            </a:r>
          </a:p>
        </p:txBody>
      </p:sp>
      <p:sp>
        <p:nvSpPr>
          <p:cNvPr id="6" name="Rectangle 7"/>
          <p:cNvSpPr>
            <a:spLocks noGrp="1" noChangeArrowheads="1"/>
          </p:cNvSpPr>
          <p:nvPr>
            <p:ph type="sldNum" sz="quarter" idx="12"/>
          </p:nvPr>
        </p:nvSpPr>
        <p:spPr>
          <a:ln/>
        </p:spPr>
        <p:txBody>
          <a:bodyPr/>
          <a:lstStyle>
            <a:lvl1pPr>
              <a:defRPr/>
            </a:lvl1pPr>
          </a:lstStyle>
          <a:p>
            <a:pPr>
              <a:defRPr/>
            </a:pPr>
            <a:fld id="{97C0E003-4536-494C-9C83-91ADA04EC175}" type="slidenum">
              <a:rPr lang="en-US" altLang="en-US"/>
              <a:pPr>
                <a:defRPr/>
              </a:pPr>
              <a:t>‹#›</a:t>
            </a:fld>
            <a:endParaRPr lang="en-US" altLang="en-US"/>
          </a:p>
        </p:txBody>
      </p:sp>
    </p:spTree>
    <p:extLst>
      <p:ext uri="{BB962C8B-B14F-4D97-AF65-F5344CB8AC3E}">
        <p14:creationId xmlns:p14="http://schemas.microsoft.com/office/powerpoint/2010/main" val="3226794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286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58DDB1E1-F103-40CF-AECD-7832399296CD}" type="datetime1">
              <a:rPr lang="en-US" altLang="en-US"/>
              <a:pPr>
                <a:defRPr/>
              </a:pPr>
              <a:t>10/30/2018</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Chen Qian @ University of Kentucky</a:t>
            </a:r>
          </a:p>
        </p:txBody>
      </p:sp>
      <p:sp>
        <p:nvSpPr>
          <p:cNvPr id="6" name="Rectangle 7"/>
          <p:cNvSpPr>
            <a:spLocks noGrp="1" noChangeArrowheads="1"/>
          </p:cNvSpPr>
          <p:nvPr>
            <p:ph type="sldNum" sz="quarter" idx="12"/>
          </p:nvPr>
        </p:nvSpPr>
        <p:spPr>
          <a:ln/>
        </p:spPr>
        <p:txBody>
          <a:bodyPr/>
          <a:lstStyle>
            <a:lvl1pPr>
              <a:defRPr/>
            </a:lvl1pPr>
          </a:lstStyle>
          <a:p>
            <a:pPr>
              <a:defRPr/>
            </a:pPr>
            <a:fld id="{8858B593-CDE8-445A-A9D9-E7C08E8F686B}" type="slidenum">
              <a:rPr lang="en-US" altLang="en-US"/>
              <a:pPr>
                <a:defRPr/>
              </a:pPr>
              <a:t>‹#›</a:t>
            </a:fld>
            <a:endParaRPr lang="en-US" altLang="en-US"/>
          </a:p>
        </p:txBody>
      </p:sp>
    </p:spTree>
    <p:extLst>
      <p:ext uri="{BB962C8B-B14F-4D97-AF65-F5344CB8AC3E}">
        <p14:creationId xmlns:p14="http://schemas.microsoft.com/office/powerpoint/2010/main" val="4280697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457200" y="938213"/>
            <a:ext cx="8229600" cy="0"/>
          </a:xfrm>
          <a:prstGeom prst="line">
            <a:avLst/>
          </a:prstGeom>
          <a:noFill/>
          <a:ln w="25400">
            <a:solidFill>
              <a:srgbClr val="336699"/>
            </a:solidFill>
            <a:round/>
            <a:headEnd/>
            <a:tailEnd/>
          </a:ln>
          <a:effectLst/>
        </p:spPr>
        <p:txBody>
          <a:bodyPr/>
          <a:lstStyle/>
          <a:p>
            <a:pPr>
              <a:defRPr/>
            </a:pPr>
            <a:endParaRPr lang="en-US">
              <a:ea typeface="+mn-ea"/>
            </a:endParaRPr>
          </a:p>
        </p:txBody>
      </p:sp>
      <p:sp>
        <p:nvSpPr>
          <p:cNvPr id="5" name="Line 6"/>
          <p:cNvSpPr>
            <a:spLocks noChangeShapeType="1"/>
          </p:cNvSpPr>
          <p:nvPr/>
        </p:nvSpPr>
        <p:spPr bwMode="auto">
          <a:xfrm>
            <a:off x="465138" y="6330950"/>
            <a:ext cx="8229600" cy="0"/>
          </a:xfrm>
          <a:prstGeom prst="line">
            <a:avLst/>
          </a:prstGeom>
          <a:noFill/>
          <a:ln w="44450" cmpd="thickThin">
            <a:solidFill>
              <a:srgbClr val="336699"/>
            </a:solidFill>
            <a:round/>
            <a:headEnd/>
            <a:tailEnd/>
          </a:ln>
          <a:effectLst/>
        </p:spPr>
        <p:txBody>
          <a:bodyPr/>
          <a:lstStyle/>
          <a:p>
            <a:pPr>
              <a:defRPr/>
            </a:pPr>
            <a:endParaRPr lang="en-US">
              <a:ea typeface="+mn-ea"/>
            </a:endParaRPr>
          </a:p>
        </p:txBody>
      </p:sp>
      <p:pic>
        <p:nvPicPr>
          <p:cNvPr id="6" name="Picture 13" descr="mark_pdl_l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5905500"/>
            <a:ext cx="1614488" cy="39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55613" y="2286000"/>
            <a:ext cx="8226425" cy="1143000"/>
          </a:xfrm>
        </p:spPr>
        <p:txBody>
          <a:bodyPr/>
          <a:lstStyle>
            <a:lvl1pPr>
              <a:defRPr sz="4800"/>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393700"/>
          </a:xfrm>
        </p:spPr>
        <p:txBody>
          <a:bodyPr/>
          <a:lstStyle>
            <a:lvl1pPr marL="0" indent="0" algn="ctr">
              <a:defRPr sz="3200"/>
            </a:lvl1pPr>
          </a:lstStyle>
          <a:p>
            <a:r>
              <a:rPr lang="en-US"/>
              <a:t>Click to edit Master subtitle style</a:t>
            </a:r>
          </a:p>
        </p:txBody>
      </p:sp>
      <p:sp>
        <p:nvSpPr>
          <p:cNvPr id="7" name="Rectangle 10"/>
          <p:cNvSpPr>
            <a:spLocks noGrp="1" noChangeArrowheads="1"/>
          </p:cNvSpPr>
          <p:nvPr>
            <p:ph type="dt" sz="half" idx="2"/>
          </p:nvPr>
        </p:nvSpPr>
        <p:spPr bwMode="auto">
          <a:xfrm>
            <a:off x="6462713" y="6392863"/>
            <a:ext cx="2320925" cy="38100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marL="0" marR="0" indent="0" algn="r" defTabSz="457200" rtl="0" eaLnBrk="0" fontAlgn="auto" latinLnBrk="0" hangingPunct="0">
              <a:lnSpc>
                <a:spcPct val="100000"/>
              </a:lnSpc>
              <a:spcBef>
                <a:spcPts val="0"/>
              </a:spcBef>
              <a:spcAft>
                <a:spcPts val="0"/>
              </a:spcAft>
              <a:buClrTx/>
              <a:buSzTx/>
              <a:buFontTx/>
              <a:buNone/>
              <a:tabLst/>
              <a:defRPr sz="900" b="0">
                <a:latin typeface="Helvetica" charset="0"/>
              </a:defRPr>
            </a:lvl1pPr>
          </a:lstStyle>
          <a:p>
            <a:r>
              <a:rPr lang="en-US"/>
              <a:t>Bin Fan @ CoNEXT 2014</a:t>
            </a:r>
            <a:endParaRPr lang="en-US" dirty="0"/>
          </a:p>
        </p:txBody>
      </p:sp>
      <p:sp>
        <p:nvSpPr>
          <p:cNvPr id="8" name="Rectangle 11"/>
          <p:cNvSpPr>
            <a:spLocks noGrp="1" noChangeArrowheads="1"/>
          </p:cNvSpPr>
          <p:nvPr>
            <p:ph type="ftr" sz="quarter" idx="3"/>
          </p:nvPr>
        </p:nvSpPr>
        <p:spPr bwMode="auto">
          <a:xfrm>
            <a:off x="369888" y="6392863"/>
            <a:ext cx="2286000" cy="38100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eaLnBrk="0" hangingPunct="0">
              <a:defRPr sz="900" b="0" smtClean="0">
                <a:latin typeface="Helvetica" pitchFamily="34" charset="0"/>
                <a:ea typeface="+mn-ea"/>
              </a:defRPr>
            </a:lvl1pPr>
          </a:lstStyle>
          <a:p>
            <a:endParaRPr lang="en-US"/>
          </a:p>
        </p:txBody>
      </p:sp>
      <p:sp>
        <p:nvSpPr>
          <p:cNvPr id="9" name="Rectangle 12"/>
          <p:cNvSpPr>
            <a:spLocks noGrp="1" noChangeArrowheads="1"/>
          </p:cNvSpPr>
          <p:nvPr>
            <p:ph type="sldNum" sz="quarter" idx="4"/>
          </p:nvPr>
        </p:nvSpPr>
        <p:spPr bwMode="auto">
          <a:xfrm>
            <a:off x="3681413" y="6392863"/>
            <a:ext cx="1782762" cy="211137"/>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ctr" eaLnBrk="0" hangingPunct="0">
              <a:defRPr sz="900" b="0"/>
            </a:lvl1pPr>
          </a:lstStyle>
          <a:p>
            <a:fld id="{1E467C78-9076-9245-AAD5-B368E015503D}" type="slidenum">
              <a:rPr lang="en-US" smtClean="0"/>
              <a:t>‹#›</a:t>
            </a:fld>
            <a:endParaRPr lang="en-US"/>
          </a:p>
        </p:txBody>
      </p:sp>
    </p:spTree>
    <p:extLst>
      <p:ext uri="{BB962C8B-B14F-4D97-AF65-F5344CB8AC3E}">
        <p14:creationId xmlns:p14="http://schemas.microsoft.com/office/powerpoint/2010/main" val="1310058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
          <p:cNvSpPr>
            <a:spLocks noGrp="1" noChangeArrowheads="1"/>
          </p:cNvSpPr>
          <p:nvPr>
            <p:ph type="dt" sz="half" idx="2"/>
          </p:nvPr>
        </p:nvSpPr>
        <p:spPr bwMode="auto">
          <a:xfrm>
            <a:off x="6462713" y="6392863"/>
            <a:ext cx="2320925" cy="38100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marL="0" marR="0" indent="0" algn="r" defTabSz="457200" rtl="0" eaLnBrk="0" fontAlgn="auto" latinLnBrk="0" hangingPunct="0">
              <a:lnSpc>
                <a:spcPct val="100000"/>
              </a:lnSpc>
              <a:spcBef>
                <a:spcPts val="0"/>
              </a:spcBef>
              <a:spcAft>
                <a:spcPts val="0"/>
              </a:spcAft>
              <a:buClrTx/>
              <a:buSzTx/>
              <a:buFontTx/>
              <a:buNone/>
              <a:tabLst/>
              <a:defRPr sz="900" b="0">
                <a:latin typeface="Helvetica" charset="0"/>
              </a:defRPr>
            </a:lvl1pPr>
          </a:lstStyle>
          <a:p>
            <a:r>
              <a:rPr lang="en-US"/>
              <a:t>Bin Fan @ CoNEXT 2014</a:t>
            </a:r>
            <a:endParaRPr lang="en-US" dirty="0"/>
          </a:p>
        </p:txBody>
      </p:sp>
      <p:sp>
        <p:nvSpPr>
          <p:cNvPr id="11" name="Rectangle 11"/>
          <p:cNvSpPr>
            <a:spLocks noGrp="1" noChangeArrowheads="1"/>
          </p:cNvSpPr>
          <p:nvPr>
            <p:ph type="ftr" sz="quarter" idx="3"/>
          </p:nvPr>
        </p:nvSpPr>
        <p:spPr bwMode="auto">
          <a:xfrm>
            <a:off x="369888" y="6392863"/>
            <a:ext cx="2286000" cy="38100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eaLnBrk="0" hangingPunct="0">
              <a:defRPr sz="900" b="0" smtClean="0">
                <a:latin typeface="Helvetica" pitchFamily="34" charset="0"/>
                <a:ea typeface="+mn-ea"/>
              </a:defRPr>
            </a:lvl1pPr>
          </a:lstStyle>
          <a:p>
            <a:endParaRPr lang="en-US"/>
          </a:p>
        </p:txBody>
      </p:sp>
      <p:sp>
        <p:nvSpPr>
          <p:cNvPr id="12" name="Rectangle 12"/>
          <p:cNvSpPr>
            <a:spLocks noGrp="1" noChangeArrowheads="1"/>
          </p:cNvSpPr>
          <p:nvPr>
            <p:ph type="sldNum" sz="quarter" idx="4"/>
          </p:nvPr>
        </p:nvSpPr>
        <p:spPr bwMode="auto">
          <a:xfrm>
            <a:off x="3681413" y="6392863"/>
            <a:ext cx="1782762" cy="211137"/>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ctr" eaLnBrk="0" hangingPunct="0">
              <a:defRPr sz="900" b="0"/>
            </a:lvl1pPr>
          </a:lstStyle>
          <a:p>
            <a:fld id="{1E467C78-9076-9245-AAD5-B368E015503D}" type="slidenum">
              <a:rPr lang="en-US" smtClean="0"/>
              <a:t>‹#›</a:t>
            </a:fld>
            <a:endParaRPr lang="en-US"/>
          </a:p>
        </p:txBody>
      </p:sp>
    </p:spTree>
    <p:extLst>
      <p:ext uri="{BB962C8B-B14F-4D97-AF65-F5344CB8AC3E}">
        <p14:creationId xmlns:p14="http://schemas.microsoft.com/office/powerpoint/2010/main" val="2977006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Rectangle 10"/>
          <p:cNvSpPr>
            <a:spLocks noGrp="1" noChangeArrowheads="1"/>
          </p:cNvSpPr>
          <p:nvPr>
            <p:ph type="dt" sz="half" idx="2"/>
          </p:nvPr>
        </p:nvSpPr>
        <p:spPr bwMode="auto">
          <a:xfrm>
            <a:off x="6462713" y="6392863"/>
            <a:ext cx="2320925" cy="38100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marL="0" marR="0" indent="0" algn="r" defTabSz="457200" rtl="0" eaLnBrk="0" fontAlgn="auto" latinLnBrk="0" hangingPunct="0">
              <a:lnSpc>
                <a:spcPct val="100000"/>
              </a:lnSpc>
              <a:spcBef>
                <a:spcPts val="0"/>
              </a:spcBef>
              <a:spcAft>
                <a:spcPts val="0"/>
              </a:spcAft>
              <a:buClrTx/>
              <a:buSzTx/>
              <a:buFontTx/>
              <a:buNone/>
              <a:tabLst/>
              <a:defRPr sz="900" b="0">
                <a:latin typeface="Helvetica" charset="0"/>
              </a:defRPr>
            </a:lvl1pPr>
          </a:lstStyle>
          <a:p>
            <a:r>
              <a:rPr lang="en-US"/>
              <a:t>Bin Fan @ CoNEXT 2014</a:t>
            </a:r>
          </a:p>
        </p:txBody>
      </p:sp>
      <p:sp>
        <p:nvSpPr>
          <p:cNvPr id="8" name="Rectangle 11"/>
          <p:cNvSpPr>
            <a:spLocks noGrp="1" noChangeArrowheads="1"/>
          </p:cNvSpPr>
          <p:nvPr>
            <p:ph type="ftr" sz="quarter" idx="3"/>
          </p:nvPr>
        </p:nvSpPr>
        <p:spPr bwMode="auto">
          <a:xfrm>
            <a:off x="369888" y="6392863"/>
            <a:ext cx="2286000" cy="38100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eaLnBrk="0" hangingPunct="0">
              <a:defRPr sz="900" b="0" smtClean="0">
                <a:latin typeface="Helvetica" pitchFamily="34" charset="0"/>
                <a:ea typeface="+mn-ea"/>
              </a:defRPr>
            </a:lvl1pPr>
          </a:lstStyle>
          <a:p>
            <a:endParaRPr lang="en-US"/>
          </a:p>
        </p:txBody>
      </p:sp>
      <p:sp>
        <p:nvSpPr>
          <p:cNvPr id="9" name="Rectangle 12"/>
          <p:cNvSpPr>
            <a:spLocks noGrp="1" noChangeArrowheads="1"/>
          </p:cNvSpPr>
          <p:nvPr>
            <p:ph type="sldNum" sz="quarter" idx="4"/>
          </p:nvPr>
        </p:nvSpPr>
        <p:spPr bwMode="auto">
          <a:xfrm>
            <a:off x="3681413" y="6392863"/>
            <a:ext cx="1782762" cy="211137"/>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ctr" eaLnBrk="0" hangingPunct="0">
              <a:defRPr sz="900" b="0"/>
            </a:lvl1pPr>
          </a:lstStyle>
          <a:p>
            <a:fld id="{1E467C78-9076-9245-AAD5-B368E015503D}" type="slidenum">
              <a:rPr lang="en-US" smtClean="0"/>
              <a:t>‹#›</a:t>
            </a:fld>
            <a:endParaRPr lang="en-US"/>
          </a:p>
        </p:txBody>
      </p:sp>
    </p:spTree>
    <p:extLst>
      <p:ext uri="{BB962C8B-B14F-4D97-AF65-F5344CB8AC3E}">
        <p14:creationId xmlns:p14="http://schemas.microsoft.com/office/powerpoint/2010/main" val="1335279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92394" y="1450258"/>
            <a:ext cx="8001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r>
              <a:rPr lang="en-US" altLang="zh-CN"/>
              <a:t>46</a:t>
            </a:r>
          </a:p>
        </p:txBody>
      </p:sp>
    </p:spTree>
    <p:extLst>
      <p:ext uri="{BB962C8B-B14F-4D97-AF65-F5344CB8AC3E}">
        <p14:creationId xmlns:p14="http://schemas.microsoft.com/office/powerpoint/2010/main" val="2843355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049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049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10"/>
          <p:cNvSpPr>
            <a:spLocks noGrp="1" noChangeArrowheads="1"/>
          </p:cNvSpPr>
          <p:nvPr>
            <p:ph type="dt" sz="half" idx="10"/>
          </p:nvPr>
        </p:nvSpPr>
        <p:spPr bwMode="auto">
          <a:xfrm>
            <a:off x="6462713" y="6392863"/>
            <a:ext cx="2320925" cy="38100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marL="0" marR="0" indent="0" algn="r" defTabSz="457200" rtl="0" eaLnBrk="0" fontAlgn="auto" latinLnBrk="0" hangingPunct="0">
              <a:lnSpc>
                <a:spcPct val="100000"/>
              </a:lnSpc>
              <a:spcBef>
                <a:spcPts val="0"/>
              </a:spcBef>
              <a:spcAft>
                <a:spcPts val="0"/>
              </a:spcAft>
              <a:buClrTx/>
              <a:buSzTx/>
              <a:buFontTx/>
              <a:buNone/>
              <a:tabLst/>
              <a:defRPr sz="900" b="0">
                <a:latin typeface="Helvetica" charset="0"/>
              </a:defRPr>
            </a:lvl1pPr>
          </a:lstStyle>
          <a:p>
            <a:r>
              <a:rPr lang="en-US"/>
              <a:t>Bin Fan @ CoNEXT 2014</a:t>
            </a:r>
          </a:p>
        </p:txBody>
      </p:sp>
      <p:sp>
        <p:nvSpPr>
          <p:cNvPr id="9" name="Rectangle 11"/>
          <p:cNvSpPr>
            <a:spLocks noGrp="1" noChangeArrowheads="1"/>
          </p:cNvSpPr>
          <p:nvPr>
            <p:ph type="ftr" sz="quarter" idx="3"/>
          </p:nvPr>
        </p:nvSpPr>
        <p:spPr bwMode="auto">
          <a:xfrm>
            <a:off x="369888" y="6392863"/>
            <a:ext cx="2286000" cy="38100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eaLnBrk="0" hangingPunct="0">
              <a:defRPr sz="900" b="0" smtClean="0">
                <a:latin typeface="Helvetica" pitchFamily="34" charset="0"/>
                <a:ea typeface="+mn-ea"/>
              </a:defRPr>
            </a:lvl1pPr>
          </a:lstStyle>
          <a:p>
            <a:endParaRPr lang="en-US"/>
          </a:p>
        </p:txBody>
      </p:sp>
      <p:sp>
        <p:nvSpPr>
          <p:cNvPr id="10" name="Rectangle 12"/>
          <p:cNvSpPr>
            <a:spLocks noGrp="1" noChangeArrowheads="1"/>
          </p:cNvSpPr>
          <p:nvPr>
            <p:ph type="sldNum" sz="quarter" idx="4"/>
          </p:nvPr>
        </p:nvSpPr>
        <p:spPr bwMode="auto">
          <a:xfrm>
            <a:off x="3681413" y="6392863"/>
            <a:ext cx="1782762" cy="211137"/>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ctr" eaLnBrk="0" hangingPunct="0">
              <a:defRPr sz="900" b="0"/>
            </a:lvl1pPr>
          </a:lstStyle>
          <a:p>
            <a:fld id="{1E467C78-9076-9245-AAD5-B368E015503D}" type="slidenum">
              <a:rPr lang="en-US" smtClean="0"/>
              <a:t>‹#›</a:t>
            </a:fld>
            <a:endParaRPr lang="en-US"/>
          </a:p>
        </p:txBody>
      </p:sp>
    </p:spTree>
    <p:extLst>
      <p:ext uri="{BB962C8B-B14F-4D97-AF65-F5344CB8AC3E}">
        <p14:creationId xmlns:p14="http://schemas.microsoft.com/office/powerpoint/2010/main" val="3610005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
          <p:cNvSpPr>
            <a:spLocks noGrp="1" noChangeArrowheads="1"/>
          </p:cNvSpPr>
          <p:nvPr>
            <p:ph type="dt" sz="half" idx="10"/>
          </p:nvPr>
        </p:nvSpPr>
        <p:spPr bwMode="auto">
          <a:xfrm>
            <a:off x="6462713" y="6392863"/>
            <a:ext cx="2320925" cy="38100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marL="0" marR="0" indent="0" algn="r" defTabSz="457200" rtl="0" eaLnBrk="0" fontAlgn="auto" latinLnBrk="0" hangingPunct="0">
              <a:lnSpc>
                <a:spcPct val="100000"/>
              </a:lnSpc>
              <a:spcBef>
                <a:spcPts val="0"/>
              </a:spcBef>
              <a:spcAft>
                <a:spcPts val="0"/>
              </a:spcAft>
              <a:buClrTx/>
              <a:buSzTx/>
              <a:buFontTx/>
              <a:buNone/>
              <a:tabLst/>
              <a:defRPr sz="900" b="0">
                <a:latin typeface="Helvetica" charset="0"/>
              </a:defRPr>
            </a:lvl1pPr>
          </a:lstStyle>
          <a:p>
            <a:r>
              <a:rPr lang="en-US"/>
              <a:t>Bin Fan @ CoNEXT 2014</a:t>
            </a:r>
          </a:p>
        </p:txBody>
      </p:sp>
      <p:sp>
        <p:nvSpPr>
          <p:cNvPr id="11" name="Rectangle 11"/>
          <p:cNvSpPr>
            <a:spLocks noGrp="1" noChangeArrowheads="1"/>
          </p:cNvSpPr>
          <p:nvPr>
            <p:ph type="ftr" sz="quarter" idx="11"/>
          </p:nvPr>
        </p:nvSpPr>
        <p:spPr bwMode="auto">
          <a:xfrm>
            <a:off x="369888" y="6392863"/>
            <a:ext cx="2286000" cy="38100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eaLnBrk="0" hangingPunct="0">
              <a:defRPr sz="900" b="0" smtClean="0">
                <a:latin typeface="Helvetica" pitchFamily="34" charset="0"/>
                <a:ea typeface="+mn-ea"/>
              </a:defRPr>
            </a:lvl1pPr>
          </a:lstStyle>
          <a:p>
            <a:endParaRPr lang="en-US"/>
          </a:p>
        </p:txBody>
      </p:sp>
      <p:sp>
        <p:nvSpPr>
          <p:cNvPr id="12" name="Rectangle 12"/>
          <p:cNvSpPr>
            <a:spLocks noGrp="1" noChangeArrowheads="1"/>
          </p:cNvSpPr>
          <p:nvPr>
            <p:ph type="sldNum" sz="quarter" idx="12"/>
          </p:nvPr>
        </p:nvSpPr>
        <p:spPr bwMode="auto">
          <a:xfrm>
            <a:off x="3681413" y="6392863"/>
            <a:ext cx="1782762" cy="211137"/>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ctr" eaLnBrk="0" hangingPunct="0">
              <a:defRPr sz="900" b="0"/>
            </a:lvl1pPr>
          </a:lstStyle>
          <a:p>
            <a:fld id="{1E467C78-9076-9245-AAD5-B368E015503D}" type="slidenum">
              <a:rPr lang="en-US" smtClean="0"/>
              <a:t>‹#›</a:t>
            </a:fld>
            <a:endParaRPr lang="en-US"/>
          </a:p>
        </p:txBody>
      </p:sp>
    </p:spTree>
    <p:extLst>
      <p:ext uri="{BB962C8B-B14F-4D97-AF65-F5344CB8AC3E}">
        <p14:creationId xmlns:p14="http://schemas.microsoft.com/office/powerpoint/2010/main" val="2637857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r>
              <a:rPr lang="en-US"/>
              <a:t>Bin Fan @ CoNEXT 2014</a:t>
            </a:r>
            <a:endParaRPr lang="en-US" dirty="0"/>
          </a:p>
        </p:txBody>
      </p:sp>
      <p:sp>
        <p:nvSpPr>
          <p:cNvPr id="4" name="Rectangle 11"/>
          <p:cNvSpPr>
            <a:spLocks noGrp="1" noChangeArrowheads="1"/>
          </p:cNvSpPr>
          <p:nvPr>
            <p:ph type="ftr" sz="quarter" idx="11"/>
          </p:nvPr>
        </p:nvSpPr>
        <p:spPr>
          <a:ln/>
        </p:spPr>
        <p:txBody>
          <a:bodyPr/>
          <a:lstStyle>
            <a:lvl1pPr>
              <a:defRPr/>
            </a:lvl1pPr>
          </a:lstStyle>
          <a:p>
            <a:endParaRPr lang="en-US"/>
          </a:p>
        </p:txBody>
      </p:sp>
      <p:sp>
        <p:nvSpPr>
          <p:cNvPr id="5" name="Rectangle 12"/>
          <p:cNvSpPr>
            <a:spLocks noGrp="1" noChangeArrowheads="1"/>
          </p:cNvSpPr>
          <p:nvPr>
            <p:ph type="sldNum" sz="quarter" idx="12"/>
          </p:nvPr>
        </p:nvSpPr>
        <p:spPr>
          <a:ln/>
        </p:spPr>
        <p:txBody>
          <a:bodyPr/>
          <a:lstStyle>
            <a:lvl1pPr>
              <a:defRPr/>
            </a:lvl1pPr>
          </a:lstStyle>
          <a:p>
            <a:fld id="{1E467C78-9076-9245-AAD5-B368E015503D}" type="slidenum">
              <a:rPr lang="en-US" smtClean="0"/>
              <a:t>‹#›</a:t>
            </a:fld>
            <a:endParaRPr lang="en-US"/>
          </a:p>
        </p:txBody>
      </p:sp>
    </p:spTree>
    <p:extLst>
      <p:ext uri="{BB962C8B-B14F-4D97-AF65-F5344CB8AC3E}">
        <p14:creationId xmlns:p14="http://schemas.microsoft.com/office/powerpoint/2010/main" val="1592920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r>
              <a:rPr lang="en-US"/>
              <a:t>Bin Fan @ CoNEXT 2014</a:t>
            </a:r>
            <a:endParaRPr lang="en-US" dirty="0"/>
          </a:p>
        </p:txBody>
      </p:sp>
      <p:sp>
        <p:nvSpPr>
          <p:cNvPr id="3" name="Rectangle 11"/>
          <p:cNvSpPr>
            <a:spLocks noGrp="1" noChangeArrowheads="1"/>
          </p:cNvSpPr>
          <p:nvPr>
            <p:ph type="ftr" sz="quarter" idx="11"/>
          </p:nvPr>
        </p:nvSpPr>
        <p:spPr>
          <a:ln/>
        </p:spPr>
        <p:txBody>
          <a:bodyPr/>
          <a:lstStyle>
            <a:lvl1pPr>
              <a:defRPr/>
            </a:lvl1pPr>
          </a:lstStyle>
          <a:p>
            <a:endParaRPr lang="en-US"/>
          </a:p>
        </p:txBody>
      </p:sp>
      <p:sp>
        <p:nvSpPr>
          <p:cNvPr id="4" name="Rectangle 12"/>
          <p:cNvSpPr>
            <a:spLocks noGrp="1" noChangeArrowheads="1"/>
          </p:cNvSpPr>
          <p:nvPr>
            <p:ph type="sldNum" sz="quarter" idx="12"/>
          </p:nvPr>
        </p:nvSpPr>
        <p:spPr>
          <a:ln/>
        </p:spPr>
        <p:txBody>
          <a:bodyPr/>
          <a:lstStyle>
            <a:lvl1pPr>
              <a:defRPr/>
            </a:lvl1pPr>
          </a:lstStyle>
          <a:p>
            <a:fld id="{1E467C78-9076-9245-AAD5-B368E015503D}" type="slidenum">
              <a:rPr lang="en-US" smtClean="0"/>
              <a:t>‹#›</a:t>
            </a:fld>
            <a:endParaRPr lang="en-US"/>
          </a:p>
        </p:txBody>
      </p:sp>
    </p:spTree>
    <p:extLst>
      <p:ext uri="{BB962C8B-B14F-4D97-AF65-F5344CB8AC3E}">
        <p14:creationId xmlns:p14="http://schemas.microsoft.com/office/powerpoint/2010/main" val="3469873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r>
              <a:rPr lang="en-US"/>
              <a:t>Bin Fan @ CoNEXT 2014</a:t>
            </a:r>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1E467C78-9076-9245-AAD5-B368E015503D}" type="slidenum">
              <a:rPr lang="en-US" smtClean="0"/>
              <a:t>‹#›</a:t>
            </a:fld>
            <a:endParaRPr lang="en-US"/>
          </a:p>
        </p:txBody>
      </p:sp>
    </p:spTree>
    <p:extLst>
      <p:ext uri="{BB962C8B-B14F-4D97-AF65-F5344CB8AC3E}">
        <p14:creationId xmlns:p14="http://schemas.microsoft.com/office/powerpoint/2010/main" val="1570249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r>
              <a:rPr lang="en-US"/>
              <a:t>Bin Fan @ CoNEXT 2014</a:t>
            </a:r>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1E467C78-9076-9245-AAD5-B368E015503D}" type="slidenum">
              <a:rPr lang="en-US" smtClean="0"/>
              <a:t>‹#›</a:t>
            </a:fld>
            <a:endParaRPr lang="en-US"/>
          </a:p>
        </p:txBody>
      </p:sp>
    </p:spTree>
    <p:extLst>
      <p:ext uri="{BB962C8B-B14F-4D97-AF65-F5344CB8AC3E}">
        <p14:creationId xmlns:p14="http://schemas.microsoft.com/office/powerpoint/2010/main" val="1787260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r>
              <a:rPr lang="en-US"/>
              <a:t>Bin Fan @ CoNEXT 2014</a:t>
            </a:r>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1E467C78-9076-9245-AAD5-B368E015503D}" type="slidenum">
              <a:rPr lang="en-US" smtClean="0"/>
              <a:t>‹#›</a:t>
            </a:fld>
            <a:endParaRPr lang="en-US"/>
          </a:p>
        </p:txBody>
      </p:sp>
    </p:spTree>
    <p:extLst>
      <p:ext uri="{BB962C8B-B14F-4D97-AF65-F5344CB8AC3E}">
        <p14:creationId xmlns:p14="http://schemas.microsoft.com/office/powerpoint/2010/main" val="1141375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09550"/>
            <a:ext cx="2286000" cy="5543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209550"/>
            <a:ext cx="6705600"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r>
              <a:rPr lang="en-US"/>
              <a:t>Bin Fan @ CoNEXT 2014</a:t>
            </a:r>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1E467C78-9076-9245-AAD5-B368E015503D}" type="slidenum">
              <a:rPr lang="en-US" smtClean="0"/>
              <a:t>‹#›</a:t>
            </a:fld>
            <a:endParaRPr lang="en-US"/>
          </a:p>
        </p:txBody>
      </p:sp>
    </p:spTree>
    <p:extLst>
      <p:ext uri="{BB962C8B-B14F-4D97-AF65-F5344CB8AC3E}">
        <p14:creationId xmlns:p14="http://schemas.microsoft.com/office/powerpoint/2010/main" val="343761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r>
              <a:rPr lang="en-US" altLang="zh-CN"/>
              <a:t>46</a:t>
            </a:r>
          </a:p>
        </p:txBody>
      </p:sp>
    </p:spTree>
    <p:extLst>
      <p:ext uri="{BB962C8B-B14F-4D97-AF65-F5344CB8AC3E}">
        <p14:creationId xmlns:p14="http://schemas.microsoft.com/office/powerpoint/2010/main" val="4061341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r>
              <a:rPr lang="en-US" altLang="zh-CN"/>
              <a:t>46</a:t>
            </a:r>
          </a:p>
        </p:txBody>
      </p:sp>
    </p:spTree>
    <p:extLst>
      <p:ext uri="{BB962C8B-B14F-4D97-AF65-F5344CB8AC3E}">
        <p14:creationId xmlns:p14="http://schemas.microsoft.com/office/powerpoint/2010/main" val="256666670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rot="16200000">
            <a:off x="2552700" y="-419100"/>
            <a:ext cx="4114800" cy="81534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8"/>
          <p:cNvSpPr>
            <a:spLocks noGrp="1" noChangeArrowheads="1"/>
          </p:cNvSpPr>
          <p:nvPr>
            <p:ph type="dt" sz="half" idx="10"/>
          </p:nvPr>
        </p:nvSpPr>
        <p:spPr>
          <a:ln/>
        </p:spPr>
        <p:txBody>
          <a:bodyPr/>
          <a:lstStyle>
            <a:lvl1pPr>
              <a:defRPr/>
            </a:lvl1pPr>
          </a:lstStyle>
          <a:p>
            <a:pPr>
              <a:defRPr/>
            </a:pPr>
            <a:r>
              <a:rPr lang="en-US" altLang="zh-CN"/>
              <a:t>46</a:t>
            </a:r>
          </a:p>
        </p:txBody>
      </p:sp>
    </p:spTree>
    <p:extLst>
      <p:ext uri="{BB962C8B-B14F-4D97-AF65-F5344CB8AC3E}">
        <p14:creationId xmlns:p14="http://schemas.microsoft.com/office/powerpoint/2010/main" val="17411107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06988" y="3810000"/>
            <a:ext cx="3427412" cy="2552700"/>
          </a:xfrm>
          <a:prstGeom prst="rect">
            <a:avLst/>
          </a:prstGeom>
          <a:noFill/>
          <a:ln>
            <a:noFill/>
          </a:ln>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4563" name="Rectangle 3"/>
          <p:cNvSpPr>
            <a:spLocks noGrp="1" noChangeArrowheads="1"/>
          </p:cNvSpPr>
          <p:nvPr>
            <p:ph type="ctrTitle"/>
          </p:nvPr>
        </p:nvSpPr>
        <p:spPr>
          <a:xfrm>
            <a:off x="315913" y="466725"/>
            <a:ext cx="8218487" cy="2133600"/>
          </a:xfrm>
        </p:spPr>
        <p:txBody>
          <a:bodyPr/>
          <a:lstStyle>
            <a:lvl1pPr>
              <a:defRPr sz="4100">
                <a:solidFill>
                  <a:srgbClr val="0000FF"/>
                </a:solidFill>
              </a:defRPr>
            </a:lvl1pPr>
          </a:lstStyle>
          <a:p>
            <a:r>
              <a:rPr lang="en-US" altLang="en-US"/>
              <a:t>Click to edit Master title style</a:t>
            </a:r>
          </a:p>
        </p:txBody>
      </p:sp>
      <p:sp>
        <p:nvSpPr>
          <p:cNvPr id="194564" name="Rectangle 4"/>
          <p:cNvSpPr>
            <a:spLocks noGrp="1" noChangeArrowheads="1"/>
          </p:cNvSpPr>
          <p:nvPr>
            <p:ph type="subTitle" idx="1"/>
          </p:nvPr>
        </p:nvSpPr>
        <p:spPr>
          <a:xfrm>
            <a:off x="849313" y="3049588"/>
            <a:ext cx="7456487" cy="2362200"/>
          </a:xfrm>
        </p:spPr>
        <p:txBody>
          <a:bodyPr/>
          <a:lstStyle>
            <a:lvl1pPr marL="0" indent="0" algn="ctr">
              <a:buFont typeface="Wingdings" pitchFamily="2" charset="2"/>
              <a:buNone/>
              <a:defRPr sz="3000"/>
            </a:lvl1pPr>
          </a:lstStyle>
          <a:p>
            <a:r>
              <a:rPr lang="en-US" altLang="en-US"/>
              <a:t>Click to edit Master subtitle style</a:t>
            </a:r>
          </a:p>
        </p:txBody>
      </p:sp>
    </p:spTree>
    <p:extLst>
      <p:ext uri="{BB962C8B-B14F-4D97-AF65-F5344CB8AC3E}">
        <p14:creationId xmlns:p14="http://schemas.microsoft.com/office/powerpoint/2010/main" val="67722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93729BD-AFC0-4C0E-B3F4-DB6654947A0D}" type="datetime1">
              <a:rPr lang="en-US" altLang="en-US"/>
              <a:pPr>
                <a:defRPr/>
              </a:pPr>
              <a:t>10/30/2018</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Chen Qian @ University of Kentucky</a:t>
            </a:r>
          </a:p>
        </p:txBody>
      </p:sp>
      <p:sp>
        <p:nvSpPr>
          <p:cNvPr id="6" name="Rectangle 7"/>
          <p:cNvSpPr>
            <a:spLocks noGrp="1" noChangeArrowheads="1"/>
          </p:cNvSpPr>
          <p:nvPr>
            <p:ph type="sldNum" sz="quarter" idx="12"/>
          </p:nvPr>
        </p:nvSpPr>
        <p:spPr>
          <a:ln/>
        </p:spPr>
        <p:txBody>
          <a:bodyPr/>
          <a:lstStyle>
            <a:lvl1pPr>
              <a:defRPr/>
            </a:lvl1pPr>
          </a:lstStyle>
          <a:p>
            <a:pPr>
              <a:defRPr/>
            </a:pPr>
            <a:fld id="{A0CF9215-5D70-42A2-9391-56E4DADF5E5A}" type="slidenum">
              <a:rPr lang="en-US" altLang="en-US"/>
              <a:pPr>
                <a:defRPr/>
              </a:pPr>
              <a:t>‹#›</a:t>
            </a:fld>
            <a:endParaRPr lang="en-US" altLang="en-US"/>
          </a:p>
        </p:txBody>
      </p:sp>
    </p:spTree>
    <p:extLst>
      <p:ext uri="{BB962C8B-B14F-4D97-AF65-F5344CB8AC3E}">
        <p14:creationId xmlns:p14="http://schemas.microsoft.com/office/powerpoint/2010/main" val="913443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06D0C9D2-E062-440C-AFDA-E34494A64029}" type="datetime1">
              <a:rPr lang="en-US" altLang="en-US"/>
              <a:pPr>
                <a:defRPr/>
              </a:pPr>
              <a:t>10/30/2018</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Chen Qian @ University of Kentucky</a:t>
            </a:r>
          </a:p>
        </p:txBody>
      </p:sp>
      <p:sp>
        <p:nvSpPr>
          <p:cNvPr id="6" name="Rectangle 7"/>
          <p:cNvSpPr>
            <a:spLocks noGrp="1" noChangeArrowheads="1"/>
          </p:cNvSpPr>
          <p:nvPr>
            <p:ph type="sldNum" sz="quarter" idx="12"/>
          </p:nvPr>
        </p:nvSpPr>
        <p:spPr>
          <a:ln/>
        </p:spPr>
        <p:txBody>
          <a:bodyPr/>
          <a:lstStyle>
            <a:lvl1pPr>
              <a:defRPr/>
            </a:lvl1pPr>
          </a:lstStyle>
          <a:p>
            <a:pPr>
              <a:defRPr/>
            </a:pPr>
            <a:fld id="{79CD2E72-1FFE-47FD-A73C-B15B6CE75FCD}" type="slidenum">
              <a:rPr lang="en-US" altLang="en-US"/>
              <a:pPr>
                <a:defRPr/>
              </a:pPr>
              <a:t>‹#›</a:t>
            </a:fld>
            <a:endParaRPr lang="en-US" altLang="en-US"/>
          </a:p>
        </p:txBody>
      </p:sp>
    </p:spTree>
    <p:extLst>
      <p:ext uri="{BB962C8B-B14F-4D97-AF65-F5344CB8AC3E}">
        <p14:creationId xmlns:p14="http://schemas.microsoft.com/office/powerpoint/2010/main" val="227420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4229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066800"/>
            <a:ext cx="4229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58D3E278-6DEA-4737-9807-27FB8CCFF8E9}" type="datetime1">
              <a:rPr lang="en-US" altLang="en-US"/>
              <a:pPr>
                <a:defRPr/>
              </a:pPr>
              <a:t>10/30/2018</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Chen Qian @ University of Kentucky</a:t>
            </a:r>
          </a:p>
        </p:txBody>
      </p:sp>
      <p:sp>
        <p:nvSpPr>
          <p:cNvPr id="7" name="Rectangle 7"/>
          <p:cNvSpPr>
            <a:spLocks noGrp="1" noChangeArrowheads="1"/>
          </p:cNvSpPr>
          <p:nvPr>
            <p:ph type="sldNum" sz="quarter" idx="12"/>
          </p:nvPr>
        </p:nvSpPr>
        <p:spPr>
          <a:ln/>
        </p:spPr>
        <p:txBody>
          <a:bodyPr/>
          <a:lstStyle>
            <a:lvl1pPr>
              <a:defRPr/>
            </a:lvl1pPr>
          </a:lstStyle>
          <a:p>
            <a:pPr>
              <a:defRPr/>
            </a:pPr>
            <a:fld id="{569B1851-CAAE-4E23-82C5-56CD6119A929}" type="slidenum">
              <a:rPr lang="en-US" altLang="en-US"/>
              <a:pPr>
                <a:defRPr/>
              </a:pPr>
              <a:t>‹#›</a:t>
            </a:fld>
            <a:endParaRPr lang="en-US" altLang="en-US"/>
          </a:p>
        </p:txBody>
      </p:sp>
    </p:spTree>
    <p:extLst>
      <p:ext uri="{BB962C8B-B14F-4D97-AF65-F5344CB8AC3E}">
        <p14:creationId xmlns:p14="http://schemas.microsoft.com/office/powerpoint/2010/main" val="726320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3048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609600" y="16002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92" name="Rectangle 68"/>
          <p:cNvSpPr>
            <a:spLocks noGrp="1" noChangeArrowheads="1"/>
          </p:cNvSpPr>
          <p:nvPr>
            <p:ph type="dt" sz="half" idx="2"/>
          </p:nvPr>
        </p:nvSpPr>
        <p:spPr bwMode="auto">
          <a:xfrm>
            <a:off x="609600" y="6096000"/>
            <a:ext cx="609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aseline="0">
                <a:ea typeface="宋体" pitchFamily="2" charset="-122"/>
              </a:defRPr>
            </a:lvl1pPr>
          </a:lstStyle>
          <a:p>
            <a:pPr>
              <a:defRPr/>
            </a:pPr>
            <a:r>
              <a:rPr lang="en-US" altLang="zh-CN"/>
              <a:t>46</a:t>
            </a:r>
          </a:p>
        </p:txBody>
      </p:sp>
    </p:spTree>
  </p:cSld>
  <p:clrMap bg1="lt1" tx1="dk1" bg2="lt2" tx2="dk2" accent1="accent1" accent2="accent2" accent3="accent3" accent4="accent4" accent5="accent5" accent6="accent6" hlink="hlink" folHlink="folHlink"/>
  <p:sldLayoutIdLst>
    <p:sldLayoutId id="2147484269" r:id="rId1"/>
    <p:sldLayoutId id="2147484254" r:id="rId2"/>
    <p:sldLayoutId id="2147484255" r:id="rId3"/>
    <p:sldLayoutId id="2147484256" r:id="rId4"/>
    <p:sldLayoutId id="2147484257" r:id="rId5"/>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cs typeface="Times New Roman" pitchFamily="18" charset="0"/>
        </a:defRPr>
      </a:lvl2pPr>
      <a:lvl3pPr algn="l" rtl="0" eaLnBrk="0" fontAlgn="base" hangingPunct="0">
        <a:spcBef>
          <a:spcPct val="0"/>
        </a:spcBef>
        <a:spcAft>
          <a:spcPct val="0"/>
        </a:spcAft>
        <a:defRPr sz="4000">
          <a:solidFill>
            <a:schemeClr val="tx2"/>
          </a:solidFill>
          <a:latin typeface="Calibri" pitchFamily="34" charset="0"/>
          <a:cs typeface="Times New Roman" pitchFamily="18" charset="0"/>
        </a:defRPr>
      </a:lvl3pPr>
      <a:lvl4pPr algn="l" rtl="0" eaLnBrk="0" fontAlgn="base" hangingPunct="0">
        <a:spcBef>
          <a:spcPct val="0"/>
        </a:spcBef>
        <a:spcAft>
          <a:spcPct val="0"/>
        </a:spcAft>
        <a:defRPr sz="4000">
          <a:solidFill>
            <a:schemeClr val="tx2"/>
          </a:solidFill>
          <a:latin typeface="Calibri" pitchFamily="34" charset="0"/>
          <a:cs typeface="Times New Roman" pitchFamily="18" charset="0"/>
        </a:defRPr>
      </a:lvl4pPr>
      <a:lvl5pPr algn="l" rtl="0" eaLnBrk="0" fontAlgn="base" hangingPunct="0">
        <a:spcBef>
          <a:spcPct val="0"/>
        </a:spcBef>
        <a:spcAft>
          <a:spcPct val="0"/>
        </a:spcAft>
        <a:defRPr sz="4000">
          <a:solidFill>
            <a:schemeClr val="tx2"/>
          </a:solidFill>
          <a:latin typeface="Calibri"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7"/>
        </a:buBlip>
        <a:defRPr sz="3200">
          <a:solidFill>
            <a:schemeClr val="tx1"/>
          </a:solidFill>
          <a:latin typeface="+mj-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j-lt"/>
          <a:cs typeface="+mn-cs"/>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j-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j-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990600" y="228600"/>
            <a:ext cx="7543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4"/>
          <p:cNvSpPr>
            <a:spLocks noGrp="1" noChangeArrowheads="1"/>
          </p:cNvSpPr>
          <p:nvPr>
            <p:ph type="body" idx="1"/>
          </p:nvPr>
        </p:nvSpPr>
        <p:spPr bwMode="auto">
          <a:xfrm>
            <a:off x="228600" y="10668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1" name="Rectangle 5"/>
          <p:cNvSpPr>
            <a:spLocks noGrp="1" noChangeArrowheads="1"/>
          </p:cNvSpPr>
          <p:nvPr>
            <p:ph type="dt" sz="half" idx="2"/>
          </p:nvPr>
        </p:nvSpPr>
        <p:spPr bwMode="auto">
          <a:xfrm>
            <a:off x="457200" y="64770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chemeClr val="tx1"/>
                </a:solidFill>
                <a:latin typeface="Arial" charset="0"/>
              </a:defRPr>
            </a:lvl1pPr>
          </a:lstStyle>
          <a:p>
            <a:pPr>
              <a:defRPr/>
            </a:pPr>
            <a:fld id="{C959FE7F-283E-48DE-B14D-A989C3F27A82}" type="datetime1">
              <a:rPr lang="en-US" altLang="en-US"/>
              <a:pPr>
                <a:defRPr/>
              </a:pPr>
              <a:t>10/30/2018</a:t>
            </a:fld>
            <a:endParaRPr lang="en-US" altLang="en-US"/>
          </a:p>
        </p:txBody>
      </p:sp>
      <p:sp>
        <p:nvSpPr>
          <p:cNvPr id="193542" name="Rectangle 6"/>
          <p:cNvSpPr>
            <a:spLocks noGrp="1" noChangeArrowheads="1"/>
          </p:cNvSpPr>
          <p:nvPr>
            <p:ph type="ftr" sz="quarter" idx="3"/>
          </p:nvPr>
        </p:nvSpPr>
        <p:spPr bwMode="auto">
          <a:xfrm>
            <a:off x="3124200"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latin typeface="Arial" charset="0"/>
              </a:defRPr>
            </a:lvl1pPr>
          </a:lstStyle>
          <a:p>
            <a:pPr>
              <a:defRPr/>
            </a:pPr>
            <a:r>
              <a:rPr lang="en-US" altLang="en-US"/>
              <a:t>Chen Qian @ University of Kentucky</a:t>
            </a:r>
          </a:p>
        </p:txBody>
      </p:sp>
      <p:sp>
        <p:nvSpPr>
          <p:cNvPr id="193543" name="Rectangle 7"/>
          <p:cNvSpPr>
            <a:spLocks noGrp="1" noChangeArrowheads="1"/>
          </p:cNvSpPr>
          <p:nvPr>
            <p:ph type="sldNum" sz="quarter" idx="4"/>
          </p:nvPr>
        </p:nvSpPr>
        <p:spPr bwMode="auto">
          <a:xfrm>
            <a:off x="6553200" y="64770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chemeClr val="tx1"/>
                </a:solidFill>
              </a:defRPr>
            </a:lvl1pPr>
          </a:lstStyle>
          <a:p>
            <a:pPr>
              <a:defRPr/>
            </a:pPr>
            <a:fld id="{2C2DB9E0-27EC-4427-A7C9-C04DABB0A7EB}" type="slidenum">
              <a:rPr lang="en-US" altLang="en-US"/>
              <a:pPr>
                <a:defRPr/>
              </a:pPr>
              <a:t>‹#›</a:t>
            </a:fld>
            <a:endParaRPr lang="en-US" altLang="en-US"/>
          </a:p>
        </p:txBody>
      </p:sp>
      <p:sp>
        <p:nvSpPr>
          <p:cNvPr id="1031" name="Freeform 40"/>
          <p:cNvSpPr>
            <a:spLocks noChangeArrowheads="1"/>
          </p:cNvSpPr>
          <p:nvPr userDrawn="1"/>
        </p:nvSpPr>
        <p:spPr bwMode="auto">
          <a:xfrm flipV="1">
            <a:off x="0" y="838200"/>
            <a:ext cx="9017000" cy="77788"/>
          </a:xfrm>
          <a:custGeom>
            <a:avLst/>
            <a:gdLst>
              <a:gd name="T0" fmla="*/ 0 w 6344"/>
              <a:gd name="T1" fmla="*/ 0 h 1"/>
              <a:gd name="T2" fmla="*/ 2147483646 w 6344"/>
              <a:gd name="T3" fmla="*/ 0 h 1"/>
              <a:gd name="T4" fmla="*/ 0 60000 65536"/>
              <a:gd name="T5" fmla="*/ 0 60000 65536"/>
            </a:gdLst>
            <a:ahLst/>
            <a:cxnLst>
              <a:cxn ang="T4">
                <a:pos x="T0" y="T1"/>
              </a:cxn>
              <a:cxn ang="T5">
                <a:pos x="T2" y="T3"/>
              </a:cxn>
            </a:cxnLst>
            <a:rect l="0" t="0" r="r" b="b"/>
            <a:pathLst>
              <a:path w="6344" h="1">
                <a:moveTo>
                  <a:pt x="0" y="0"/>
                </a:moveTo>
                <a:lnTo>
                  <a:pt x="6344" y="0"/>
                </a:lnTo>
              </a:path>
            </a:pathLst>
          </a:custGeom>
          <a:solidFill>
            <a:srgbClr val="AF8A01"/>
          </a:solidFill>
          <a:ln w="38100" cmpd="sng">
            <a:solidFill>
              <a:srgbClr val="EF9100"/>
            </a:solidFill>
            <a:round/>
            <a:headEnd/>
            <a:tailEnd/>
          </a:ln>
        </p:spPr>
        <p:txBody>
          <a:bodyPr wrap="none" anchor="ctr"/>
          <a:lstStyle/>
          <a:p>
            <a:endParaRPr lang="en-US"/>
          </a:p>
        </p:txBody>
      </p:sp>
    </p:spTree>
    <p:extLst>
      <p:ext uri="{BB962C8B-B14F-4D97-AF65-F5344CB8AC3E}">
        <p14:creationId xmlns:p14="http://schemas.microsoft.com/office/powerpoint/2010/main" val="1564724830"/>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Lst>
  <p:hf hd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28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4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0955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2" name="Line 8"/>
          <p:cNvSpPr>
            <a:spLocks noChangeShapeType="1"/>
          </p:cNvSpPr>
          <p:nvPr/>
        </p:nvSpPr>
        <p:spPr bwMode="auto">
          <a:xfrm>
            <a:off x="457200" y="938213"/>
            <a:ext cx="8229600" cy="0"/>
          </a:xfrm>
          <a:prstGeom prst="line">
            <a:avLst/>
          </a:prstGeom>
          <a:noFill/>
          <a:ln w="25400">
            <a:solidFill>
              <a:srgbClr val="336699"/>
            </a:solidFill>
            <a:round/>
            <a:headEnd/>
            <a:tailEnd/>
          </a:ln>
          <a:effectLst/>
        </p:spPr>
        <p:txBody>
          <a:bodyPr/>
          <a:lstStyle/>
          <a:p>
            <a:pPr>
              <a:defRPr/>
            </a:pPr>
            <a:endParaRPr lang="en-US">
              <a:ea typeface="+mn-ea"/>
            </a:endParaRPr>
          </a:p>
        </p:txBody>
      </p:sp>
      <p:sp>
        <p:nvSpPr>
          <p:cNvPr id="1034" name="Rectangle 10"/>
          <p:cNvSpPr>
            <a:spLocks noGrp="1" noChangeArrowheads="1"/>
          </p:cNvSpPr>
          <p:nvPr>
            <p:ph type="dt" sz="half" idx="2"/>
          </p:nvPr>
        </p:nvSpPr>
        <p:spPr bwMode="auto">
          <a:xfrm>
            <a:off x="6462713" y="6392863"/>
            <a:ext cx="2320925" cy="38100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marL="0" marR="0" indent="0" algn="r" defTabSz="457200" rtl="0" eaLnBrk="0" fontAlgn="auto" latinLnBrk="0" hangingPunct="0">
              <a:lnSpc>
                <a:spcPct val="100000"/>
              </a:lnSpc>
              <a:spcBef>
                <a:spcPts val="0"/>
              </a:spcBef>
              <a:spcAft>
                <a:spcPts val="0"/>
              </a:spcAft>
              <a:buClrTx/>
              <a:buSzTx/>
              <a:buFontTx/>
              <a:buNone/>
              <a:tabLst/>
              <a:defRPr sz="900" b="0">
                <a:latin typeface="Helvetica" charset="0"/>
              </a:defRPr>
            </a:lvl1pPr>
          </a:lstStyle>
          <a:p>
            <a:r>
              <a:rPr lang="en-US"/>
              <a:t>Bin Fan @ CoNEXT 2014</a:t>
            </a:r>
            <a:endParaRPr lang="en-US" dirty="0"/>
          </a:p>
        </p:txBody>
      </p:sp>
      <p:sp>
        <p:nvSpPr>
          <p:cNvPr id="1035" name="Rectangle 11"/>
          <p:cNvSpPr>
            <a:spLocks noGrp="1" noChangeArrowheads="1"/>
          </p:cNvSpPr>
          <p:nvPr>
            <p:ph type="ftr" sz="quarter" idx="3"/>
          </p:nvPr>
        </p:nvSpPr>
        <p:spPr bwMode="auto">
          <a:xfrm>
            <a:off x="369888" y="6392863"/>
            <a:ext cx="2286000" cy="38100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eaLnBrk="0" hangingPunct="0">
              <a:defRPr sz="900" b="0" smtClean="0">
                <a:latin typeface="Helvetica" pitchFamily="34" charset="0"/>
                <a:ea typeface="+mn-ea"/>
              </a:defRPr>
            </a:lvl1pPr>
          </a:lstStyle>
          <a:p>
            <a:endParaRPr lang="en-US"/>
          </a:p>
        </p:txBody>
      </p:sp>
      <p:sp>
        <p:nvSpPr>
          <p:cNvPr id="1036" name="Rectangle 12"/>
          <p:cNvSpPr>
            <a:spLocks noGrp="1" noChangeArrowheads="1"/>
          </p:cNvSpPr>
          <p:nvPr>
            <p:ph type="sldNum" sz="quarter" idx="4"/>
          </p:nvPr>
        </p:nvSpPr>
        <p:spPr bwMode="auto">
          <a:xfrm>
            <a:off x="3681413" y="6392863"/>
            <a:ext cx="1782762" cy="211137"/>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ctr" eaLnBrk="0" hangingPunct="0">
              <a:defRPr sz="900" b="0"/>
            </a:lvl1pPr>
          </a:lstStyle>
          <a:p>
            <a:fld id="{1E467C78-9076-9245-AAD5-B368E015503D}" type="slidenum">
              <a:rPr lang="en-US" smtClean="0"/>
              <a:t>‹#›</a:t>
            </a:fld>
            <a:endParaRPr lang="en-US"/>
          </a:p>
        </p:txBody>
      </p:sp>
      <p:sp>
        <p:nvSpPr>
          <p:cNvPr id="3" name="Rectangle 18"/>
          <p:cNvSpPr>
            <a:spLocks noGrp="1" noChangeArrowheads="1"/>
          </p:cNvSpPr>
          <p:nvPr>
            <p:ph type="body" idx="1"/>
          </p:nvPr>
        </p:nvSpPr>
        <p:spPr bwMode="auto">
          <a:xfrm>
            <a:off x="685800" y="1104900"/>
            <a:ext cx="77724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3824366"/>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Lst>
  <p:hf hdr="0" ftr="0" dt="0"/>
  <p:txStyles>
    <p:titleStyle>
      <a:lvl1pPr algn="ctr" rtl="0" eaLnBrk="1" fontAlgn="base" hangingPunct="1">
        <a:spcBef>
          <a:spcPct val="0"/>
        </a:spcBef>
        <a:spcAft>
          <a:spcPct val="0"/>
        </a:spcAft>
        <a:defRPr sz="4400">
          <a:solidFill>
            <a:srgbClr val="336699"/>
          </a:solidFill>
          <a:latin typeface="+mj-lt"/>
          <a:ea typeface="ＭＳ Ｐゴシック" charset="0"/>
          <a:cs typeface="+mj-cs"/>
        </a:defRPr>
      </a:lvl1pPr>
      <a:lvl2pPr algn="ctr" rtl="0" eaLnBrk="1" fontAlgn="base" hangingPunct="1">
        <a:spcBef>
          <a:spcPct val="0"/>
        </a:spcBef>
        <a:spcAft>
          <a:spcPct val="0"/>
        </a:spcAft>
        <a:defRPr sz="4400">
          <a:solidFill>
            <a:srgbClr val="336699"/>
          </a:solidFill>
          <a:latin typeface="Arial" charset="0"/>
          <a:ea typeface="ＭＳ Ｐゴシック" charset="0"/>
        </a:defRPr>
      </a:lvl2pPr>
      <a:lvl3pPr algn="ctr" rtl="0" eaLnBrk="1" fontAlgn="base" hangingPunct="1">
        <a:spcBef>
          <a:spcPct val="0"/>
        </a:spcBef>
        <a:spcAft>
          <a:spcPct val="0"/>
        </a:spcAft>
        <a:defRPr sz="4400">
          <a:solidFill>
            <a:srgbClr val="336699"/>
          </a:solidFill>
          <a:latin typeface="Arial" charset="0"/>
          <a:ea typeface="ＭＳ Ｐゴシック" charset="0"/>
        </a:defRPr>
      </a:lvl3pPr>
      <a:lvl4pPr algn="ctr" rtl="0" eaLnBrk="1" fontAlgn="base" hangingPunct="1">
        <a:spcBef>
          <a:spcPct val="0"/>
        </a:spcBef>
        <a:spcAft>
          <a:spcPct val="0"/>
        </a:spcAft>
        <a:defRPr sz="4400">
          <a:solidFill>
            <a:srgbClr val="336699"/>
          </a:solidFill>
          <a:latin typeface="Arial" charset="0"/>
          <a:ea typeface="ＭＳ Ｐゴシック" charset="0"/>
        </a:defRPr>
      </a:lvl4pPr>
      <a:lvl5pPr algn="ctr" rtl="0" eaLnBrk="1" fontAlgn="base" hangingPunct="1">
        <a:spcBef>
          <a:spcPct val="0"/>
        </a:spcBef>
        <a:spcAft>
          <a:spcPct val="0"/>
        </a:spcAft>
        <a:defRPr sz="4400">
          <a:solidFill>
            <a:srgbClr val="336699"/>
          </a:solidFill>
          <a:latin typeface="Arial" charset="0"/>
          <a:ea typeface="ＭＳ Ｐゴシック" charset="0"/>
        </a:defRPr>
      </a:lvl5pPr>
      <a:lvl6pPr marL="457200" algn="ctr" rtl="0" eaLnBrk="1" fontAlgn="base" hangingPunct="1">
        <a:spcBef>
          <a:spcPct val="0"/>
        </a:spcBef>
        <a:spcAft>
          <a:spcPct val="0"/>
        </a:spcAft>
        <a:defRPr sz="4400">
          <a:solidFill>
            <a:srgbClr val="336699"/>
          </a:solidFill>
          <a:latin typeface="Arial" charset="0"/>
        </a:defRPr>
      </a:lvl6pPr>
      <a:lvl7pPr marL="914400" algn="ctr" rtl="0" eaLnBrk="1" fontAlgn="base" hangingPunct="1">
        <a:spcBef>
          <a:spcPct val="0"/>
        </a:spcBef>
        <a:spcAft>
          <a:spcPct val="0"/>
        </a:spcAft>
        <a:defRPr sz="4400">
          <a:solidFill>
            <a:srgbClr val="336699"/>
          </a:solidFill>
          <a:latin typeface="Arial" charset="0"/>
        </a:defRPr>
      </a:lvl7pPr>
      <a:lvl8pPr marL="1371600" algn="ctr" rtl="0" eaLnBrk="1" fontAlgn="base" hangingPunct="1">
        <a:spcBef>
          <a:spcPct val="0"/>
        </a:spcBef>
        <a:spcAft>
          <a:spcPct val="0"/>
        </a:spcAft>
        <a:defRPr sz="4400">
          <a:solidFill>
            <a:srgbClr val="336699"/>
          </a:solidFill>
          <a:latin typeface="Arial" charset="0"/>
        </a:defRPr>
      </a:lvl8pPr>
      <a:lvl9pPr marL="1828800" algn="ctr" rtl="0" eaLnBrk="1" fontAlgn="base" hangingPunct="1">
        <a:spcBef>
          <a:spcPct val="0"/>
        </a:spcBef>
        <a:spcAft>
          <a:spcPct val="0"/>
        </a:spcAft>
        <a:defRPr sz="4400">
          <a:solidFill>
            <a:srgbClr val="336699"/>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users.soe.ucsc.edu/~qian/" TargetMode="External"/><Relationship Id="rId4" Type="http://schemas.openxmlformats.org/officeDocument/2006/relationships/hyperlink" Target="mailto:qian@ucsc.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8.xml"/><Relationship Id="rId1" Type="http://schemas.openxmlformats.org/officeDocument/2006/relationships/tags" Target="../tags/tag6.xml"/><Relationship Id="rId4" Type="http://schemas.openxmlformats.org/officeDocument/2006/relationships/image" Target="../media/image42.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5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45.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chart" Target="../charts/chart4.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8.xml"/><Relationship Id="rId1" Type="http://schemas.openxmlformats.org/officeDocument/2006/relationships/tags" Target="../tags/tag10.xml"/><Relationship Id="rId4" Type="http://schemas.openxmlformats.org/officeDocument/2006/relationships/image" Target="../media/image46.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533400" y="2046296"/>
            <a:ext cx="82296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ctr" eaLnBrk="1" hangingPunct="1"/>
            <a:r>
              <a:rPr lang="en-CA" altLang="zh-CN" b="1"/>
              <a:t>Cuckoo Hashing</a:t>
            </a:r>
            <a:endParaRPr lang="en-US" altLang="zh-CN" b="1" dirty="0"/>
          </a:p>
        </p:txBody>
      </p:sp>
      <p:pic>
        <p:nvPicPr>
          <p:cNvPr id="3074" name="Picture 2" descr="https://webcast.ucsc.edu/images/ucsc-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586202"/>
            <a:ext cx="3810000" cy="10841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7800" y="3276600"/>
            <a:ext cx="6096000" cy="2000548"/>
          </a:xfrm>
          <a:prstGeom prst="rect">
            <a:avLst/>
          </a:prstGeom>
          <a:noFill/>
        </p:spPr>
        <p:txBody>
          <a:bodyPr wrap="square" rtlCol="0">
            <a:spAutoFit/>
          </a:bodyPr>
          <a:lstStyle/>
          <a:p>
            <a:r>
              <a:rPr lang="en-US" baseline="0" dirty="0">
                <a:solidFill>
                  <a:srgbClr val="7030A0"/>
                </a:solidFill>
              </a:rPr>
              <a:t>                   </a:t>
            </a:r>
            <a:r>
              <a:rPr lang="en-US" sz="2800" b="1" baseline="0" dirty="0">
                <a:solidFill>
                  <a:srgbClr val="7030A0"/>
                </a:solidFill>
              </a:rPr>
              <a:t>Chen Qian</a:t>
            </a:r>
          </a:p>
          <a:p>
            <a:endParaRPr lang="en-US" b="1" baseline="0" dirty="0">
              <a:solidFill>
                <a:srgbClr val="7030A0"/>
              </a:solidFill>
            </a:endParaRPr>
          </a:p>
          <a:p>
            <a:r>
              <a:rPr lang="en-US" b="1" baseline="0" dirty="0"/>
              <a:t>Department of Computer Engineering</a:t>
            </a:r>
          </a:p>
          <a:p>
            <a:r>
              <a:rPr lang="en-US" baseline="0" dirty="0"/>
              <a:t>                  </a:t>
            </a:r>
            <a:r>
              <a:rPr lang="en-US" baseline="0" dirty="0">
                <a:hlinkClick r:id="rId4"/>
              </a:rPr>
              <a:t>qian@ucsc.edu</a:t>
            </a:r>
            <a:r>
              <a:rPr lang="en-US" baseline="0" dirty="0"/>
              <a:t> </a:t>
            </a:r>
          </a:p>
          <a:p>
            <a:r>
              <a:rPr lang="en-US" baseline="0" dirty="0"/>
              <a:t>      </a:t>
            </a:r>
            <a:r>
              <a:rPr lang="en-US" baseline="0" dirty="0">
                <a:hlinkClick r:id="rId5"/>
              </a:rPr>
              <a:t>https://users.soe.ucsc.edu/~qian/</a:t>
            </a:r>
            <a:r>
              <a:rPr lang="en-US" baseline="0" dirty="0"/>
              <a:t> </a:t>
            </a:r>
          </a:p>
        </p:txBody>
      </p:sp>
      <p:sp>
        <p:nvSpPr>
          <p:cNvPr id="2" name="灯片编号占位符 1">
            <a:extLst>
              <a:ext uri="{FF2B5EF4-FFF2-40B4-BE49-F238E27FC236}">
                <a16:creationId xmlns:a16="http://schemas.microsoft.com/office/drawing/2014/main" id="{B0161C69-BD6A-46D1-B080-19A0D2162FB2}"/>
              </a:ext>
            </a:extLst>
          </p:cNvPr>
          <p:cNvSpPr>
            <a:spLocks noGrp="1"/>
          </p:cNvSpPr>
          <p:nvPr>
            <p:ph type="sldNum" sz="quarter" idx="12"/>
          </p:nvPr>
        </p:nvSpPr>
        <p:spPr/>
        <p:txBody>
          <a:bodyPr/>
          <a:lstStyle/>
          <a:p>
            <a:pPr>
              <a:defRPr/>
            </a:pPr>
            <a:fld id="{DA731D13-F4BE-4D8C-BB04-6E91E0338CBD}" type="slidenum">
              <a:rPr lang="en-US" altLang="zh-CN" smtClean="0"/>
              <a:pPr>
                <a:defRPr/>
              </a:pPr>
              <a:t>1</a:t>
            </a:fld>
            <a:endParaRPr lang="en-US" altLang="zh-CN"/>
          </a:p>
        </p:txBody>
      </p:sp>
      <p:sp>
        <p:nvSpPr>
          <p:cNvPr id="7" name="Rectangle 68">
            <a:extLst>
              <a:ext uri="{FF2B5EF4-FFF2-40B4-BE49-F238E27FC236}">
                <a16:creationId xmlns:a16="http://schemas.microsoft.com/office/drawing/2014/main" id="{4907DB2B-D149-4F28-9B20-2CFF049F9659}"/>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1</a:t>
            </a:fld>
            <a:endParaRPr lang="en-US" altLang="zh-CN"/>
          </a:p>
        </p:txBody>
      </p:sp>
    </p:spTree>
    <p:extLst>
      <p:ext uri="{BB962C8B-B14F-4D97-AF65-F5344CB8AC3E}">
        <p14:creationId xmlns:p14="http://schemas.microsoft.com/office/powerpoint/2010/main" val="375253246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Cuckoo Hashing: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CA" dirty="0"/>
                  <a:t>We want to insert </a:t>
                </a:r>
                <a14:m>
                  <m:oMath xmlns:m="http://schemas.openxmlformats.org/officeDocument/2006/math">
                    <m:r>
                      <a:rPr lang="en-CA" b="0" i="1" smtClean="0">
                        <a:latin typeface="Cambria Math"/>
                      </a:rPr>
                      <m:t>𝑥</m:t>
                    </m:r>
                  </m:oMath>
                </a14:m>
                <a:endParaRPr lang="en-CA" b="0" dirty="0"/>
              </a:p>
              <a:p>
                <a:r>
                  <a:rPr lang="en-CA" dirty="0"/>
                  <a:t>No conflicts, inserted to </a:t>
                </a:r>
                <a14:m>
                  <m:oMath xmlns:m="http://schemas.openxmlformats.org/officeDocument/2006/math">
                    <m:sSub>
                      <m:sSubPr>
                        <m:ctrlPr>
                          <a:rPr lang="en-CA" altLang="zh-CN" i="1">
                            <a:solidFill>
                              <a:schemeClr val="accent1"/>
                            </a:solidFill>
                            <a:latin typeface="Cambria Math" panose="02040503050406030204" pitchFamily="18" charset="0"/>
                          </a:rPr>
                        </m:ctrlPr>
                      </m:sSubPr>
                      <m:e>
                        <m:r>
                          <a:rPr lang="en-CA" altLang="zh-CN" i="1">
                            <a:solidFill>
                              <a:schemeClr val="accent1"/>
                            </a:solidFill>
                            <a:latin typeface="Cambria Math" panose="02040503050406030204" pitchFamily="18" charset="0"/>
                          </a:rPr>
                          <m:t>𝑇</m:t>
                        </m:r>
                      </m:e>
                      <m:sub>
                        <m:r>
                          <a:rPr lang="en-CA" altLang="zh-CN" i="1">
                            <a:solidFill>
                              <a:schemeClr val="accent1"/>
                            </a:solidFill>
                            <a:latin typeface="Cambria Math" panose="02040503050406030204" pitchFamily="18" charset="0"/>
                          </a:rPr>
                          <m:t>1</m:t>
                        </m:r>
                      </m:sub>
                    </m:sSub>
                  </m:oMath>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778"/>
                </a:stretch>
              </a:blipFill>
            </p:spPr>
            <p:txBody>
              <a:bodyPr/>
              <a:lstStyle/>
              <a:p>
                <a:r>
                  <a:rPr lang="zh-CN" altLang="en-US">
                    <a:noFill/>
                  </a:rPr>
                  <a:t> </a:t>
                </a:r>
              </a:p>
            </p:txBody>
          </p:sp>
        </mc:Fallback>
      </mc:AlternateContent>
      <p:sp>
        <p:nvSpPr>
          <p:cNvPr id="15" name="TextBox 14"/>
          <p:cNvSpPr txBox="1"/>
          <p:nvPr/>
        </p:nvSpPr>
        <p:spPr>
          <a:xfrm>
            <a:off x="3995936" y="5990004"/>
            <a:ext cx="432048" cy="584775"/>
          </a:xfrm>
          <a:prstGeom prst="rect">
            <a:avLst/>
          </a:prstGeom>
          <a:noFill/>
        </p:spPr>
        <p:txBody>
          <a:bodyPr wrap="square" rtlCol="0" anchor="ctr">
            <a:spAutoFit/>
          </a:bodyPr>
          <a:lstStyle/>
          <a:p>
            <a:pPr algn="ctr"/>
            <a:r>
              <a:rPr lang="en-CA" sz="3200" dirty="0"/>
              <a:t>x</a:t>
            </a:r>
          </a:p>
        </p:txBody>
      </p:sp>
      <p:grpSp>
        <p:nvGrpSpPr>
          <p:cNvPr id="26" name="Group 25"/>
          <p:cNvGrpSpPr/>
          <p:nvPr/>
        </p:nvGrpSpPr>
        <p:grpSpPr>
          <a:xfrm>
            <a:off x="1907704" y="2852936"/>
            <a:ext cx="1305582" cy="3240360"/>
            <a:chOff x="1907704" y="2852936"/>
            <a:chExt cx="1305582" cy="3240360"/>
          </a:xfrm>
        </p:grpSpPr>
        <p:sp>
          <p:nvSpPr>
            <p:cNvPr id="4" name="Rectangle 3"/>
            <p:cNvSpPr/>
            <p:nvPr/>
          </p:nvSpPr>
          <p:spPr>
            <a:xfrm>
              <a:off x="1917142" y="2852936"/>
              <a:ext cx="1296144" cy="32403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6" name="Straight Connector 5"/>
            <p:cNvCxnSpPr>
              <a:stCxn id="4" idx="0"/>
              <a:endCxn id="4" idx="0"/>
            </p:cNvCxnSpPr>
            <p:nvPr/>
          </p:nvCxnSpPr>
          <p:spPr>
            <a:xfrm>
              <a:off x="2565214" y="2852936"/>
              <a:ext cx="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17142" y="3645024"/>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07704" y="5229200"/>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17142" y="4437112"/>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5436096" y="2852936"/>
            <a:ext cx="1305582" cy="3240360"/>
            <a:chOff x="1907704" y="2852936"/>
            <a:chExt cx="1305582" cy="3240360"/>
          </a:xfrm>
        </p:grpSpPr>
        <p:sp>
          <p:nvSpPr>
            <p:cNvPr id="28" name="Rectangle 27"/>
            <p:cNvSpPr/>
            <p:nvPr/>
          </p:nvSpPr>
          <p:spPr>
            <a:xfrm>
              <a:off x="1917142" y="2852936"/>
              <a:ext cx="1296144" cy="3240360"/>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29" name="Straight Connector 28"/>
            <p:cNvCxnSpPr>
              <a:stCxn id="28" idx="0"/>
              <a:endCxn id="28" idx="0"/>
            </p:cNvCxnSpPr>
            <p:nvPr/>
          </p:nvCxnSpPr>
          <p:spPr>
            <a:xfrm>
              <a:off x="2565214" y="2852936"/>
              <a:ext cx="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17142" y="3645024"/>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07704" y="5229200"/>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17142" y="4437112"/>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 name="Arc 41"/>
          <p:cNvSpPr/>
          <p:nvPr/>
        </p:nvSpPr>
        <p:spPr>
          <a:xfrm flipH="1">
            <a:off x="4211960" y="4117256"/>
            <a:ext cx="2376264" cy="3952080"/>
          </a:xfrm>
          <a:prstGeom prst="arc">
            <a:avLst>
              <a:gd name="adj1" fmla="val 16105755"/>
              <a:gd name="adj2" fmla="val 126625"/>
            </a:avLst>
          </a:prstGeom>
          <a:ln w="1905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3" name="Arc 42"/>
          <p:cNvSpPr/>
          <p:nvPr/>
        </p:nvSpPr>
        <p:spPr>
          <a:xfrm>
            <a:off x="2267744" y="4725143"/>
            <a:ext cx="1944216" cy="2664297"/>
          </a:xfrm>
          <a:prstGeom prst="arc">
            <a:avLst>
              <a:gd name="adj1" fmla="val 16105755"/>
              <a:gd name="adj2" fmla="val 126625"/>
            </a:avLst>
          </a:prstGeom>
          <a:ln w="1905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1D04C9EC-D625-44A7-AF55-DD029EF3B069}"/>
                  </a:ext>
                </a:extLst>
              </p:cNvPr>
              <p:cNvSpPr/>
              <p:nvPr/>
            </p:nvSpPr>
            <p:spPr>
              <a:xfrm>
                <a:off x="555698" y="4473116"/>
                <a:ext cx="984052" cy="453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altLang="zh-CN" i="1" kern="0" baseline="0" smtClean="0">
                              <a:solidFill>
                                <a:srgbClr val="000000"/>
                              </a:solidFill>
                              <a:latin typeface="Cambria Math" panose="02040503050406030204" pitchFamily="18" charset="0"/>
                              <a:ea typeface="+mn-ea"/>
                            </a:rPr>
                          </m:ctrlPr>
                        </m:sSubPr>
                        <m:e>
                          <m:r>
                            <a:rPr lang="en-CA" altLang="zh-CN" i="1" kern="0" baseline="0">
                              <a:solidFill>
                                <a:srgbClr val="000000"/>
                              </a:solidFill>
                              <a:latin typeface="Cambria Math"/>
                              <a:ea typeface="+mn-ea"/>
                            </a:rPr>
                            <m:t>h</m:t>
                          </m:r>
                        </m:e>
                        <m:sub>
                          <m:r>
                            <a:rPr lang="en-CA" altLang="zh-CN" i="1" kern="0" baseline="0">
                              <a:solidFill>
                                <a:srgbClr val="000000"/>
                              </a:solidFill>
                              <a:latin typeface="Cambria Math"/>
                              <a:ea typeface="+mn-ea"/>
                            </a:rPr>
                            <m:t>1</m:t>
                          </m:r>
                        </m:sub>
                      </m:sSub>
                      <m:d>
                        <m:dPr>
                          <m:ctrlPr>
                            <a:rPr lang="en-CA" altLang="zh-CN" i="1" kern="0" baseline="0">
                              <a:solidFill>
                                <a:srgbClr val="000000"/>
                              </a:solidFill>
                              <a:latin typeface="Cambria Math" panose="02040503050406030204" pitchFamily="18" charset="0"/>
                              <a:ea typeface="+mn-ea"/>
                            </a:rPr>
                          </m:ctrlPr>
                        </m:dPr>
                        <m:e>
                          <m:r>
                            <a:rPr lang="en-CA" altLang="zh-CN" i="1" kern="0" baseline="0">
                              <a:solidFill>
                                <a:srgbClr val="000000"/>
                              </a:solidFill>
                              <a:latin typeface="Cambria Math"/>
                              <a:ea typeface="+mn-ea"/>
                            </a:rPr>
                            <m:t>𝑥</m:t>
                          </m:r>
                        </m:e>
                      </m:d>
                    </m:oMath>
                  </m:oMathPara>
                </a14:m>
                <a:endParaRPr lang="zh-CN" altLang="en-US" sz="1800" dirty="0"/>
              </a:p>
            </p:txBody>
          </p:sp>
        </mc:Choice>
        <mc:Fallback xmlns="">
          <p:sp>
            <p:nvSpPr>
              <p:cNvPr id="11" name="矩形 10">
                <a:extLst>
                  <a:ext uri="{FF2B5EF4-FFF2-40B4-BE49-F238E27FC236}">
                    <a16:creationId xmlns:a16="http://schemas.microsoft.com/office/drawing/2014/main" id="{1D04C9EC-D625-44A7-AF55-DD029EF3B069}"/>
                  </a:ext>
                </a:extLst>
              </p:cNvPr>
              <p:cNvSpPr>
                <a:spLocks noRot="1" noChangeAspect="1" noMove="1" noResize="1" noEditPoints="1" noAdjustHandles="1" noChangeArrowheads="1" noChangeShapeType="1" noTextEdit="1"/>
              </p:cNvSpPr>
              <p:nvPr/>
            </p:nvSpPr>
            <p:spPr>
              <a:xfrm>
                <a:off x="555698" y="4473116"/>
                <a:ext cx="984052" cy="453137"/>
              </a:xfrm>
              <a:prstGeom prst="rect">
                <a:avLst/>
              </a:prstGeom>
              <a:blipFill>
                <a:blip r:embed="rId4"/>
                <a:stretch>
                  <a:fillRect b="-40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id="{8E7576AD-3D4B-4513-B798-F86E008751F5}"/>
                  </a:ext>
                </a:extLst>
              </p:cNvPr>
              <p:cNvSpPr/>
              <p:nvPr/>
            </p:nvSpPr>
            <p:spPr>
              <a:xfrm>
                <a:off x="6872546" y="3733800"/>
                <a:ext cx="984052" cy="453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altLang="zh-CN" i="1" kern="0" baseline="0" smtClean="0">
                              <a:solidFill>
                                <a:srgbClr val="000000"/>
                              </a:solidFill>
                              <a:latin typeface="Cambria Math" panose="02040503050406030204" pitchFamily="18" charset="0"/>
                              <a:ea typeface="+mn-ea"/>
                            </a:rPr>
                          </m:ctrlPr>
                        </m:sSubPr>
                        <m:e>
                          <m:r>
                            <a:rPr lang="en-CA" altLang="zh-CN" i="1" kern="0" baseline="0">
                              <a:solidFill>
                                <a:srgbClr val="000000"/>
                              </a:solidFill>
                              <a:latin typeface="Cambria Math"/>
                              <a:ea typeface="+mn-ea"/>
                            </a:rPr>
                            <m:t>h</m:t>
                          </m:r>
                        </m:e>
                        <m:sub>
                          <m:r>
                            <a:rPr lang="en-US" altLang="zh-CN" b="0" i="1" kern="0" baseline="0" smtClean="0">
                              <a:solidFill>
                                <a:srgbClr val="000000"/>
                              </a:solidFill>
                              <a:latin typeface="Cambria Math" panose="02040503050406030204" pitchFamily="18" charset="0"/>
                              <a:ea typeface="+mn-ea"/>
                            </a:rPr>
                            <m:t>2</m:t>
                          </m:r>
                        </m:sub>
                      </m:sSub>
                      <m:d>
                        <m:dPr>
                          <m:ctrlPr>
                            <a:rPr lang="en-CA" altLang="zh-CN" i="1" kern="0" baseline="0">
                              <a:solidFill>
                                <a:srgbClr val="000000"/>
                              </a:solidFill>
                              <a:latin typeface="Cambria Math" panose="02040503050406030204" pitchFamily="18" charset="0"/>
                              <a:ea typeface="+mn-ea"/>
                            </a:rPr>
                          </m:ctrlPr>
                        </m:dPr>
                        <m:e>
                          <m:r>
                            <a:rPr lang="en-CA" altLang="zh-CN" i="1" kern="0" baseline="0">
                              <a:solidFill>
                                <a:srgbClr val="000000"/>
                              </a:solidFill>
                              <a:latin typeface="Cambria Math"/>
                              <a:ea typeface="+mn-ea"/>
                            </a:rPr>
                            <m:t>𝑥</m:t>
                          </m:r>
                        </m:e>
                      </m:d>
                    </m:oMath>
                  </m:oMathPara>
                </a14:m>
                <a:endParaRPr lang="zh-CN" altLang="en-US" sz="1800" dirty="0"/>
              </a:p>
            </p:txBody>
          </p:sp>
        </mc:Choice>
        <mc:Fallback xmlns="">
          <p:sp>
            <p:nvSpPr>
              <p:cNvPr id="25" name="矩形 24">
                <a:extLst>
                  <a:ext uri="{FF2B5EF4-FFF2-40B4-BE49-F238E27FC236}">
                    <a16:creationId xmlns:a16="http://schemas.microsoft.com/office/drawing/2014/main" id="{8E7576AD-3D4B-4513-B798-F86E008751F5}"/>
                  </a:ext>
                </a:extLst>
              </p:cNvPr>
              <p:cNvSpPr>
                <a:spLocks noRot="1" noChangeAspect="1" noMove="1" noResize="1" noEditPoints="1" noAdjustHandles="1" noChangeArrowheads="1" noChangeShapeType="1" noTextEdit="1"/>
              </p:cNvSpPr>
              <p:nvPr/>
            </p:nvSpPr>
            <p:spPr>
              <a:xfrm>
                <a:off x="6872546" y="3733800"/>
                <a:ext cx="984052" cy="453137"/>
              </a:xfrm>
              <a:prstGeom prst="rect">
                <a:avLst/>
              </a:prstGeom>
              <a:blipFill>
                <a:blip r:embed="rId5"/>
                <a:stretch>
                  <a:fillRect b="-4054"/>
                </a:stretch>
              </a:blipFill>
            </p:spPr>
            <p:txBody>
              <a:bodyPr/>
              <a:lstStyle/>
              <a:p>
                <a:r>
                  <a:rPr lang="zh-CN" altLang="en-US">
                    <a:noFill/>
                  </a:rPr>
                  <a:t> </a:t>
                </a:r>
              </a:p>
            </p:txBody>
          </p:sp>
        </mc:Fallback>
      </mc:AlternateContent>
      <p:sp>
        <p:nvSpPr>
          <p:cNvPr id="21" name="Rectangle 68">
            <a:extLst>
              <a:ext uri="{FF2B5EF4-FFF2-40B4-BE49-F238E27FC236}">
                <a16:creationId xmlns:a16="http://schemas.microsoft.com/office/drawing/2014/main" id="{87F05C0C-4E91-4999-AA73-06E5DCCBFB93}"/>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10</a:t>
            </a:fld>
            <a:endParaRPr lang="en-US" altLang="zh-CN"/>
          </a:p>
        </p:txBody>
      </p:sp>
    </p:spTree>
    <p:extLst>
      <p:ext uri="{BB962C8B-B14F-4D97-AF65-F5344CB8AC3E}">
        <p14:creationId xmlns:p14="http://schemas.microsoft.com/office/powerpoint/2010/main" val="2731449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P spid="42" grpId="0" animBg="1"/>
      <p:bldP spid="43" grpId="0" animBg="1"/>
      <p:bldP spid="11"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Cuckoo Hashing :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CA" dirty="0"/>
                  <a:t>Now we want to insert </a:t>
                </a:r>
                <a14:m>
                  <m:oMath xmlns:m="http://schemas.openxmlformats.org/officeDocument/2006/math">
                    <m:r>
                      <a:rPr lang="en-CA" b="0" i="1" smtClean="0">
                        <a:latin typeface="Cambria Math"/>
                      </a:rPr>
                      <m:t>𝑦</m:t>
                    </m:r>
                  </m:oMath>
                </a14:m>
                <a:endParaRPr lang="en-CA" dirty="0"/>
              </a:p>
              <a:p>
                <a:r>
                  <a:rPr lang="en-CA" altLang="zh-CN" dirty="0"/>
                  <a:t>No conflicts, inserted to </a:t>
                </a:r>
                <a14:m>
                  <m:oMath xmlns:m="http://schemas.openxmlformats.org/officeDocument/2006/math">
                    <m:sSub>
                      <m:sSubPr>
                        <m:ctrlPr>
                          <a:rPr lang="en-CA" altLang="zh-CN" i="1">
                            <a:solidFill>
                              <a:schemeClr val="accent1"/>
                            </a:solidFill>
                            <a:latin typeface="Cambria Math" panose="02040503050406030204" pitchFamily="18" charset="0"/>
                          </a:rPr>
                        </m:ctrlPr>
                      </m:sSubPr>
                      <m:e>
                        <m:r>
                          <a:rPr lang="en-CA" altLang="zh-CN" i="1">
                            <a:solidFill>
                              <a:schemeClr val="accent1"/>
                            </a:solidFill>
                            <a:latin typeface="Cambria Math" panose="02040503050406030204" pitchFamily="18" charset="0"/>
                          </a:rPr>
                          <m:t>𝑇</m:t>
                        </m:r>
                      </m:e>
                      <m:sub>
                        <m:r>
                          <a:rPr lang="en-CA" altLang="zh-CN" i="1">
                            <a:solidFill>
                              <a:schemeClr val="accent1"/>
                            </a:solidFill>
                            <a:latin typeface="Cambria Math" panose="02040503050406030204" pitchFamily="18" charset="0"/>
                          </a:rPr>
                          <m:t>1</m:t>
                        </m:r>
                      </m:sub>
                    </m:sSub>
                  </m:oMath>
                </a14:m>
                <a:endParaRPr lang="en-CA" altLang="zh-C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778"/>
                </a:stretch>
              </a:blipFill>
            </p:spPr>
            <p:txBody>
              <a:bodyPr/>
              <a:lstStyle/>
              <a:p>
                <a:r>
                  <a:rPr lang="zh-CN" altLang="en-US">
                    <a:noFill/>
                  </a:rPr>
                  <a:t> </a:t>
                </a:r>
              </a:p>
            </p:txBody>
          </p:sp>
        </mc:Fallback>
      </mc:AlternateContent>
      <p:sp>
        <p:nvSpPr>
          <p:cNvPr id="15" name="TextBox 14"/>
          <p:cNvSpPr txBox="1"/>
          <p:nvPr/>
        </p:nvSpPr>
        <p:spPr>
          <a:xfrm>
            <a:off x="3995936" y="5990004"/>
            <a:ext cx="432048" cy="584775"/>
          </a:xfrm>
          <a:prstGeom prst="rect">
            <a:avLst/>
          </a:prstGeom>
          <a:noFill/>
        </p:spPr>
        <p:txBody>
          <a:bodyPr wrap="square" rtlCol="0" anchor="ctr">
            <a:spAutoFit/>
          </a:bodyPr>
          <a:lstStyle/>
          <a:p>
            <a:pPr algn="ctr"/>
            <a:r>
              <a:rPr lang="en-CA" sz="3200" dirty="0"/>
              <a:t>y</a:t>
            </a:r>
          </a:p>
        </p:txBody>
      </p:sp>
      <p:grpSp>
        <p:nvGrpSpPr>
          <p:cNvPr id="26" name="Group 25"/>
          <p:cNvGrpSpPr/>
          <p:nvPr/>
        </p:nvGrpSpPr>
        <p:grpSpPr>
          <a:xfrm>
            <a:off x="1907704" y="2852936"/>
            <a:ext cx="1305582" cy="3240360"/>
            <a:chOff x="1907704" y="2852936"/>
            <a:chExt cx="1305582" cy="3240360"/>
          </a:xfrm>
        </p:grpSpPr>
        <p:sp>
          <p:nvSpPr>
            <p:cNvPr id="4" name="Rectangle 3"/>
            <p:cNvSpPr/>
            <p:nvPr/>
          </p:nvSpPr>
          <p:spPr>
            <a:xfrm>
              <a:off x="1917142" y="2852936"/>
              <a:ext cx="1296144" cy="32403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6" name="Straight Connector 5"/>
            <p:cNvCxnSpPr>
              <a:stCxn id="4" idx="0"/>
              <a:endCxn id="4" idx="0"/>
            </p:cNvCxnSpPr>
            <p:nvPr/>
          </p:nvCxnSpPr>
          <p:spPr>
            <a:xfrm>
              <a:off x="2565214" y="2852936"/>
              <a:ext cx="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17142" y="3645024"/>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07704" y="5229200"/>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17142" y="4437112"/>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5436096" y="2852936"/>
            <a:ext cx="1305582" cy="3240360"/>
            <a:chOff x="1907704" y="2852936"/>
            <a:chExt cx="1305582" cy="3240360"/>
          </a:xfrm>
        </p:grpSpPr>
        <p:sp>
          <p:nvSpPr>
            <p:cNvPr id="28" name="Rectangle 27"/>
            <p:cNvSpPr/>
            <p:nvPr/>
          </p:nvSpPr>
          <p:spPr>
            <a:xfrm>
              <a:off x="1917142" y="2852936"/>
              <a:ext cx="1296144" cy="3240360"/>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29" name="Straight Connector 28"/>
            <p:cNvCxnSpPr>
              <a:stCxn id="28" idx="0"/>
              <a:endCxn id="28" idx="0"/>
            </p:cNvCxnSpPr>
            <p:nvPr/>
          </p:nvCxnSpPr>
          <p:spPr>
            <a:xfrm>
              <a:off x="2565214" y="2852936"/>
              <a:ext cx="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17142" y="3645024"/>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07704" y="5229200"/>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17142" y="4437112"/>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 name="Arc 41"/>
          <p:cNvSpPr/>
          <p:nvPr/>
        </p:nvSpPr>
        <p:spPr>
          <a:xfrm flipH="1">
            <a:off x="4211960" y="4941168"/>
            <a:ext cx="2376264" cy="2016224"/>
          </a:xfrm>
          <a:prstGeom prst="arc">
            <a:avLst>
              <a:gd name="adj1" fmla="val 16105755"/>
              <a:gd name="adj2" fmla="val 126625"/>
            </a:avLst>
          </a:prstGeom>
          <a:ln w="1905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3" name="Arc 42"/>
          <p:cNvSpPr/>
          <p:nvPr/>
        </p:nvSpPr>
        <p:spPr>
          <a:xfrm>
            <a:off x="2267744" y="3284984"/>
            <a:ext cx="1944216" cy="5472608"/>
          </a:xfrm>
          <a:prstGeom prst="arc">
            <a:avLst>
              <a:gd name="adj1" fmla="val 16105755"/>
              <a:gd name="adj2" fmla="val 126625"/>
            </a:avLst>
          </a:prstGeom>
          <a:ln w="1905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 name="TextBox 19"/>
          <p:cNvSpPr txBox="1"/>
          <p:nvPr/>
        </p:nvSpPr>
        <p:spPr>
          <a:xfrm>
            <a:off x="2349190" y="4473116"/>
            <a:ext cx="432048" cy="584775"/>
          </a:xfrm>
          <a:prstGeom prst="rect">
            <a:avLst/>
          </a:prstGeom>
          <a:noFill/>
        </p:spPr>
        <p:txBody>
          <a:bodyPr wrap="square" rtlCol="0" anchor="ctr">
            <a:spAutoFit/>
          </a:bodyPr>
          <a:lstStyle/>
          <a:p>
            <a:pPr algn="ctr"/>
            <a:r>
              <a:rPr lang="en-CA" sz="3200" dirty="0"/>
              <a:t>x</a:t>
            </a:r>
          </a:p>
        </p:txBody>
      </p:sp>
      <p:cxnSp>
        <p:nvCxnSpPr>
          <p:cNvPr id="9" name="Straight Arrow Connector 8"/>
          <p:cNvCxnSpPr/>
          <p:nvPr/>
        </p:nvCxnSpPr>
        <p:spPr>
          <a:xfrm flipV="1">
            <a:off x="3239852" y="4005064"/>
            <a:ext cx="2196244" cy="86409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Rectangle 68">
            <a:extLst>
              <a:ext uri="{FF2B5EF4-FFF2-40B4-BE49-F238E27FC236}">
                <a16:creationId xmlns:a16="http://schemas.microsoft.com/office/drawing/2014/main" id="{E2332A85-B094-4F8C-A880-4DA494A1CE4B}"/>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11</a:t>
            </a:fld>
            <a:endParaRPr lang="en-US" altLang="zh-CN"/>
          </a:p>
        </p:txBody>
      </p:sp>
      <p:sp>
        <p:nvSpPr>
          <p:cNvPr id="22" name="文本框 21">
            <a:extLst>
              <a:ext uri="{FF2B5EF4-FFF2-40B4-BE49-F238E27FC236}">
                <a16:creationId xmlns:a16="http://schemas.microsoft.com/office/drawing/2014/main" id="{16712ECF-EBAF-463B-BB9A-2CFCD5920F56}"/>
              </a:ext>
            </a:extLst>
          </p:cNvPr>
          <p:cNvSpPr txBox="1"/>
          <p:nvPr/>
        </p:nvSpPr>
        <p:spPr>
          <a:xfrm>
            <a:off x="7021597" y="3448050"/>
            <a:ext cx="1907309" cy="830997"/>
          </a:xfrm>
          <a:prstGeom prst="rect">
            <a:avLst/>
          </a:prstGeom>
          <a:noFill/>
        </p:spPr>
        <p:txBody>
          <a:bodyPr wrap="square" rtlCol="0">
            <a:spAutoFit/>
          </a:bodyPr>
          <a:lstStyle/>
          <a:p>
            <a:r>
              <a:rPr lang="en-US" altLang="zh-CN" dirty="0"/>
              <a:t>We use arrow to denote the alternate location</a:t>
            </a:r>
            <a:endParaRPr lang="zh-CN" altLang="en-US" dirty="0"/>
          </a:p>
        </p:txBody>
      </p:sp>
    </p:spTree>
    <p:extLst>
      <p:ext uri="{BB962C8B-B14F-4D97-AF65-F5344CB8AC3E}">
        <p14:creationId xmlns:p14="http://schemas.microsoft.com/office/powerpoint/2010/main" val="1856310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P spid="42" grpId="0" animBg="1"/>
      <p:bldP spid="43"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Cuckoo Hashing :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2394" y="1450258"/>
                <a:ext cx="8001000" cy="1254306"/>
              </a:xfrm>
            </p:spPr>
            <p:txBody>
              <a:bodyPr/>
              <a:lstStyle/>
              <a:p>
                <a:r>
                  <a:rPr lang="en-CA" dirty="0"/>
                  <a:t>To insert </a:t>
                </a:r>
                <a14:m>
                  <m:oMath xmlns:m="http://schemas.openxmlformats.org/officeDocument/2006/math">
                    <m:r>
                      <a:rPr lang="en-CA" b="0" i="1" smtClean="0">
                        <a:latin typeface="Cambria Math"/>
                      </a:rPr>
                      <m:t>𝑧</m:t>
                    </m:r>
                  </m:oMath>
                </a14:m>
                <a:r>
                  <a:rPr lang="en-CA" dirty="0"/>
                  <a:t>, with conflict: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a:rPr>
                          <m:t>h</m:t>
                        </m:r>
                      </m:e>
                      <m:sub>
                        <m:r>
                          <a:rPr lang="en-CA" b="0" i="1" smtClean="0">
                            <a:latin typeface="Cambria Math"/>
                          </a:rPr>
                          <m:t>1</m:t>
                        </m:r>
                      </m:sub>
                    </m:sSub>
                    <m:d>
                      <m:dPr>
                        <m:ctrlPr>
                          <a:rPr lang="en-CA" b="0" i="1" smtClean="0">
                            <a:latin typeface="Cambria Math" panose="02040503050406030204" pitchFamily="18" charset="0"/>
                          </a:rPr>
                        </m:ctrlPr>
                      </m:dPr>
                      <m:e>
                        <m:r>
                          <a:rPr lang="en-CA" b="0" i="1" smtClean="0">
                            <a:latin typeface="Cambria Math"/>
                          </a:rPr>
                          <m:t>𝑧</m:t>
                        </m:r>
                      </m:e>
                    </m:d>
                    <m:r>
                      <a:rPr lang="en-CA" b="0" i="1" smtClean="0">
                        <a:latin typeface="Cambria Math"/>
                      </a:rPr>
                      <m:t>=</m:t>
                    </m:r>
                    <m:sSub>
                      <m:sSubPr>
                        <m:ctrlPr>
                          <a:rPr lang="en-CA" b="0" i="1" smtClean="0">
                            <a:latin typeface="Cambria Math" panose="02040503050406030204" pitchFamily="18" charset="0"/>
                          </a:rPr>
                        </m:ctrlPr>
                      </m:sSubPr>
                      <m:e>
                        <m:r>
                          <a:rPr lang="en-CA" b="0" i="1" smtClean="0">
                            <a:latin typeface="Cambria Math"/>
                          </a:rPr>
                          <m:t>h</m:t>
                        </m:r>
                      </m:e>
                      <m:sub>
                        <m:r>
                          <a:rPr lang="en-CA" b="0" i="1" smtClean="0">
                            <a:latin typeface="Cambria Math"/>
                          </a:rPr>
                          <m:t>1</m:t>
                        </m:r>
                      </m:sub>
                    </m:sSub>
                    <m:r>
                      <a:rPr lang="en-CA" b="0" i="1" smtClean="0">
                        <a:latin typeface="Cambria Math"/>
                      </a:rPr>
                      <m:t>(</m:t>
                    </m:r>
                    <m:r>
                      <a:rPr lang="en-CA" b="0" i="1" smtClean="0">
                        <a:latin typeface="Cambria Math"/>
                      </a:rPr>
                      <m:t>𝑥</m:t>
                    </m:r>
                    <m:r>
                      <a:rPr lang="en-CA" b="0" i="1" smtClean="0">
                        <a:latin typeface="Cambria Math"/>
                      </a:rPr>
                      <m:t>)</m:t>
                    </m:r>
                  </m:oMath>
                </a14:m>
                <a:endParaRPr lang="en-CA" dirty="0"/>
              </a:p>
              <a:p>
                <a:r>
                  <a:rPr lang="en-CA" dirty="0"/>
                  <a:t>Move </a:t>
                </a:r>
                <a14:m>
                  <m:oMath xmlns:m="http://schemas.openxmlformats.org/officeDocument/2006/math">
                    <m:r>
                      <a:rPr lang="en-CA" b="0" i="1" smtClean="0">
                        <a:latin typeface="Cambria Math"/>
                      </a:rPr>
                      <m:t>𝑥</m:t>
                    </m:r>
                  </m:oMath>
                </a14:m>
                <a:r>
                  <a:rPr lang="en-CA" dirty="0"/>
                  <a:t> to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a:rPr>
                          <m:t>h</m:t>
                        </m:r>
                      </m:e>
                      <m:sub>
                        <m:r>
                          <a:rPr lang="en-CA" b="0" i="1" smtClean="0">
                            <a:latin typeface="Cambria Math"/>
                          </a:rPr>
                          <m:t>2</m:t>
                        </m:r>
                      </m:sub>
                    </m:sSub>
                    <m:r>
                      <a:rPr lang="en-CA" b="0" i="1" smtClean="0">
                        <a:latin typeface="Cambria Math"/>
                      </a:rPr>
                      <m:t>(</m:t>
                    </m:r>
                    <m:r>
                      <a:rPr lang="en-CA" b="0" i="1" smtClean="0">
                        <a:latin typeface="Cambria Math"/>
                      </a:rPr>
                      <m:t>𝑥</m:t>
                    </m:r>
                    <m:r>
                      <a:rPr lang="en-CA" b="0" i="1" smtClean="0">
                        <a:latin typeface="Cambria Math"/>
                      </a:rPr>
                      <m:t>)</m:t>
                    </m:r>
                  </m:oMath>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2394" y="1450258"/>
                <a:ext cx="8001000" cy="1254306"/>
              </a:xfrm>
              <a:blipFill>
                <a:blip r:embed="rId3"/>
                <a:stretch>
                  <a:fillRect t="-5825" b="-9223"/>
                </a:stretch>
              </a:blipFill>
            </p:spPr>
            <p:txBody>
              <a:bodyPr/>
              <a:lstStyle/>
              <a:p>
                <a:r>
                  <a:rPr lang="zh-CN" altLang="en-US">
                    <a:noFill/>
                  </a:rPr>
                  <a:t> </a:t>
                </a:r>
              </a:p>
            </p:txBody>
          </p:sp>
        </mc:Fallback>
      </mc:AlternateContent>
      <p:sp>
        <p:nvSpPr>
          <p:cNvPr id="15" name="TextBox 14"/>
          <p:cNvSpPr txBox="1"/>
          <p:nvPr/>
        </p:nvSpPr>
        <p:spPr>
          <a:xfrm>
            <a:off x="3995936" y="5990004"/>
            <a:ext cx="432048" cy="584775"/>
          </a:xfrm>
          <a:prstGeom prst="rect">
            <a:avLst/>
          </a:prstGeom>
          <a:noFill/>
        </p:spPr>
        <p:txBody>
          <a:bodyPr wrap="square" rtlCol="0" anchor="ctr">
            <a:spAutoFit/>
          </a:bodyPr>
          <a:lstStyle/>
          <a:p>
            <a:pPr algn="ctr"/>
            <a:r>
              <a:rPr lang="en-CA" sz="3200" dirty="0"/>
              <a:t>z</a:t>
            </a:r>
          </a:p>
        </p:txBody>
      </p:sp>
      <p:grpSp>
        <p:nvGrpSpPr>
          <p:cNvPr id="26" name="Group 25"/>
          <p:cNvGrpSpPr/>
          <p:nvPr/>
        </p:nvGrpSpPr>
        <p:grpSpPr>
          <a:xfrm>
            <a:off x="1907704" y="2852936"/>
            <a:ext cx="1305582" cy="3240360"/>
            <a:chOff x="1907704" y="2852936"/>
            <a:chExt cx="1305582" cy="3240360"/>
          </a:xfrm>
        </p:grpSpPr>
        <p:sp>
          <p:nvSpPr>
            <p:cNvPr id="4" name="Rectangle 3"/>
            <p:cNvSpPr/>
            <p:nvPr/>
          </p:nvSpPr>
          <p:spPr>
            <a:xfrm>
              <a:off x="1917142" y="2852936"/>
              <a:ext cx="1296144" cy="32403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6" name="Straight Connector 5"/>
            <p:cNvCxnSpPr>
              <a:stCxn id="4" idx="0"/>
              <a:endCxn id="4" idx="0"/>
            </p:cNvCxnSpPr>
            <p:nvPr/>
          </p:nvCxnSpPr>
          <p:spPr>
            <a:xfrm>
              <a:off x="2565214" y="2852936"/>
              <a:ext cx="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17142" y="3645024"/>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07704" y="5229200"/>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17142" y="4437112"/>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5436096" y="2852936"/>
            <a:ext cx="1305582" cy="3240360"/>
            <a:chOff x="1907704" y="2852936"/>
            <a:chExt cx="1305582" cy="3240360"/>
          </a:xfrm>
        </p:grpSpPr>
        <p:sp>
          <p:nvSpPr>
            <p:cNvPr id="28" name="Rectangle 27"/>
            <p:cNvSpPr/>
            <p:nvPr/>
          </p:nvSpPr>
          <p:spPr>
            <a:xfrm>
              <a:off x="1917142" y="2852936"/>
              <a:ext cx="1296144" cy="3240360"/>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29" name="Straight Connector 28"/>
            <p:cNvCxnSpPr>
              <a:stCxn id="28" idx="0"/>
              <a:endCxn id="28" idx="0"/>
            </p:cNvCxnSpPr>
            <p:nvPr/>
          </p:nvCxnSpPr>
          <p:spPr>
            <a:xfrm>
              <a:off x="2565214" y="2852936"/>
              <a:ext cx="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17142" y="3645024"/>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07704" y="5229200"/>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17142" y="4437112"/>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 name="Arc 41"/>
          <p:cNvSpPr/>
          <p:nvPr/>
        </p:nvSpPr>
        <p:spPr>
          <a:xfrm flipH="1">
            <a:off x="4211960" y="3284983"/>
            <a:ext cx="2376264" cy="5544617"/>
          </a:xfrm>
          <a:prstGeom prst="arc">
            <a:avLst>
              <a:gd name="adj1" fmla="val 16105755"/>
              <a:gd name="adj2" fmla="val 126625"/>
            </a:avLst>
          </a:prstGeom>
          <a:ln w="1905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 name="TextBox 19"/>
          <p:cNvSpPr txBox="1"/>
          <p:nvPr/>
        </p:nvSpPr>
        <p:spPr>
          <a:xfrm>
            <a:off x="2349190" y="4473116"/>
            <a:ext cx="432048" cy="584775"/>
          </a:xfrm>
          <a:prstGeom prst="rect">
            <a:avLst/>
          </a:prstGeom>
          <a:noFill/>
        </p:spPr>
        <p:txBody>
          <a:bodyPr wrap="square" rtlCol="0" anchor="ctr">
            <a:spAutoFit/>
          </a:bodyPr>
          <a:lstStyle/>
          <a:p>
            <a:pPr algn="ctr"/>
            <a:r>
              <a:rPr lang="en-CA" sz="3200" dirty="0"/>
              <a:t>x</a:t>
            </a:r>
          </a:p>
        </p:txBody>
      </p:sp>
      <p:cxnSp>
        <p:nvCxnSpPr>
          <p:cNvPr id="9" name="Straight Arrow Connector 8"/>
          <p:cNvCxnSpPr/>
          <p:nvPr/>
        </p:nvCxnSpPr>
        <p:spPr>
          <a:xfrm flipV="1">
            <a:off x="3239852" y="4005064"/>
            <a:ext cx="2196244" cy="86409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39752" y="2992596"/>
            <a:ext cx="432048" cy="584775"/>
          </a:xfrm>
          <a:prstGeom prst="rect">
            <a:avLst/>
          </a:prstGeom>
          <a:noFill/>
        </p:spPr>
        <p:txBody>
          <a:bodyPr wrap="square" rtlCol="0" anchor="ctr">
            <a:spAutoFit/>
          </a:bodyPr>
          <a:lstStyle/>
          <a:p>
            <a:pPr algn="ctr"/>
            <a:r>
              <a:rPr lang="en-CA" sz="3200" dirty="0"/>
              <a:t>y</a:t>
            </a:r>
          </a:p>
        </p:txBody>
      </p:sp>
      <p:cxnSp>
        <p:nvCxnSpPr>
          <p:cNvPr id="22" name="Straight Arrow Connector 21"/>
          <p:cNvCxnSpPr/>
          <p:nvPr/>
        </p:nvCxnSpPr>
        <p:spPr>
          <a:xfrm>
            <a:off x="3239852" y="3140968"/>
            <a:ext cx="2196244" cy="172819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5" name="Arc 24"/>
          <p:cNvSpPr/>
          <p:nvPr/>
        </p:nvSpPr>
        <p:spPr>
          <a:xfrm>
            <a:off x="2267744" y="4725143"/>
            <a:ext cx="1944216" cy="2664297"/>
          </a:xfrm>
          <a:prstGeom prst="arc">
            <a:avLst>
              <a:gd name="adj1" fmla="val 16105755"/>
              <a:gd name="adj2" fmla="val 126625"/>
            </a:avLst>
          </a:prstGeom>
          <a:ln w="1905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TextBox 12"/>
          <p:cNvSpPr txBox="1"/>
          <p:nvPr/>
        </p:nvSpPr>
        <p:spPr>
          <a:xfrm>
            <a:off x="819820" y="4580837"/>
            <a:ext cx="1097322" cy="461665"/>
          </a:xfrm>
          <a:prstGeom prst="rect">
            <a:avLst/>
          </a:prstGeom>
          <a:noFill/>
        </p:spPr>
        <p:txBody>
          <a:bodyPr wrap="square" rtlCol="0">
            <a:spAutoFit/>
          </a:bodyPr>
          <a:lstStyle/>
          <a:p>
            <a:r>
              <a:rPr lang="en-CA" sz="2400" dirty="0">
                <a:solidFill>
                  <a:srgbClr val="FF0000"/>
                </a:solidFill>
              </a:rPr>
              <a:t>oh no!</a:t>
            </a:r>
          </a:p>
        </p:txBody>
      </p:sp>
      <p:cxnSp>
        <p:nvCxnSpPr>
          <p:cNvPr id="33" name="Straight Arrow Connector 32"/>
          <p:cNvCxnSpPr/>
          <p:nvPr/>
        </p:nvCxnSpPr>
        <p:spPr>
          <a:xfrm flipH="1">
            <a:off x="3239852" y="4005064"/>
            <a:ext cx="2196244" cy="86409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Rectangle 68">
            <a:extLst>
              <a:ext uri="{FF2B5EF4-FFF2-40B4-BE49-F238E27FC236}">
                <a16:creationId xmlns:a16="http://schemas.microsoft.com/office/drawing/2014/main" id="{7A82190F-9448-4C80-B095-8459D3E8A916}"/>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12</a:t>
            </a:fld>
            <a:endParaRPr lang="en-US" altLang="zh-CN"/>
          </a:p>
        </p:txBody>
      </p:sp>
    </p:spTree>
    <p:extLst>
      <p:ext uri="{BB962C8B-B14F-4D97-AF65-F5344CB8AC3E}">
        <p14:creationId xmlns:p14="http://schemas.microsoft.com/office/powerpoint/2010/main" val="437306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1.11111E-6 1.48148E-6 L 0.07795 0.00162 L 0.3085 -0.11713 L 0.3743 -0.11875 " pathEditMode="relative" ptsTypes="AAAA">
                                      <p:cBhvr>
                                        <p:cTn id="28" dur="2000" fill="hold"/>
                                        <p:tgtEl>
                                          <p:spTgt spid="20"/>
                                        </p:tgtEl>
                                        <p:attrNameLst>
                                          <p:attrName>ppt_x</p:attrName>
                                          <p:attrName>ppt_y</p:attrName>
                                        </p:attrNameLst>
                                      </p:cBhvr>
                                    </p:animMotion>
                                  </p:childTnLst>
                                </p:cTn>
                              </p:par>
                            </p:childTnLst>
                          </p:cTn>
                        </p:par>
                        <p:par>
                          <p:cTn id="29" fill="hold">
                            <p:stCondLst>
                              <p:cond delay="2000"/>
                            </p:stCondLst>
                            <p:childTnLst>
                              <p:par>
                                <p:cTn id="30" presetID="1" presetClass="exit" presetSubtype="0" fill="hold" nodeType="afterEffect">
                                  <p:stCondLst>
                                    <p:cond delay="0"/>
                                  </p:stCondLst>
                                  <p:childTnLst>
                                    <p:set>
                                      <p:cBhvr>
                                        <p:cTn id="31" dur="1" fill="hold">
                                          <p:stCondLst>
                                            <p:cond delay="0"/>
                                          </p:stCondLst>
                                        </p:cTn>
                                        <p:tgtEl>
                                          <p:spTgt spid="9"/>
                                        </p:tgtEl>
                                        <p:attrNameLst>
                                          <p:attrName>style.visibility</p:attrName>
                                        </p:attrNameLst>
                                      </p:cBhvr>
                                      <p:to>
                                        <p:strVal val="hidden"/>
                                      </p:to>
                                    </p:set>
                                  </p:childTnLst>
                                </p:cTn>
                              </p:par>
                            </p:childTnLst>
                          </p:cTn>
                        </p:par>
                        <p:par>
                          <p:cTn id="32" fill="hold">
                            <p:stCondLst>
                              <p:cond delay="2000"/>
                            </p:stCondLst>
                            <p:childTnLst>
                              <p:par>
                                <p:cTn id="33" presetID="1" presetClass="entr" presetSubtype="0" fill="hold" nodeType="afterEffect">
                                  <p:stCondLst>
                                    <p:cond delay="100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P spid="42" grpId="0" animBg="1"/>
      <p:bldP spid="20" grpId="0"/>
      <p:bldP spid="25"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Cuckoo Hashing :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2394" y="1450258"/>
                <a:ext cx="8001000" cy="672649"/>
              </a:xfrm>
            </p:spPr>
            <p:txBody>
              <a:bodyPr/>
              <a:lstStyle/>
              <a:p>
                <a:r>
                  <a:rPr lang="en-CA" dirty="0"/>
                  <a:t>Now we insert </a:t>
                </a:r>
                <a14:m>
                  <m:oMath xmlns:m="http://schemas.openxmlformats.org/officeDocument/2006/math">
                    <m:r>
                      <a:rPr lang="en-CA" b="0" i="1" smtClean="0">
                        <a:latin typeface="Cambria Math"/>
                      </a:rPr>
                      <m:t>𝑧</m:t>
                    </m:r>
                  </m:oMath>
                </a14:m>
                <a:r>
                  <a:rPr lang="en-CA" dirty="0"/>
                  <a:t> into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a:rPr>
                          <m:t>h</m:t>
                        </m:r>
                      </m:e>
                      <m:sub>
                        <m:r>
                          <a:rPr lang="en-CA" b="0" i="1" smtClean="0">
                            <a:latin typeface="Cambria Math"/>
                          </a:rPr>
                          <m:t>1</m:t>
                        </m:r>
                      </m:sub>
                    </m:sSub>
                    <m:r>
                      <a:rPr lang="en-CA" b="0" i="1" smtClean="0">
                        <a:latin typeface="Cambria Math"/>
                      </a:rPr>
                      <m:t>(</m:t>
                    </m:r>
                    <m:r>
                      <a:rPr lang="en-CA" b="0" i="1" smtClean="0">
                        <a:latin typeface="Cambria Math"/>
                      </a:rPr>
                      <m:t>𝑧</m:t>
                    </m:r>
                    <m:r>
                      <a:rPr lang="en-CA" b="0" i="1" smtClean="0">
                        <a:latin typeface="Cambria Math"/>
                      </a:rPr>
                      <m:t>)</m:t>
                    </m:r>
                  </m:oMath>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2394" y="1450258"/>
                <a:ext cx="8001000" cy="672649"/>
              </a:xfrm>
              <a:blipFill>
                <a:blip r:embed="rId3"/>
                <a:stretch>
                  <a:fillRect t="-10909" b="-17273"/>
                </a:stretch>
              </a:blipFill>
            </p:spPr>
            <p:txBody>
              <a:bodyPr/>
              <a:lstStyle/>
              <a:p>
                <a:r>
                  <a:rPr lang="zh-CN" altLang="en-US">
                    <a:noFill/>
                  </a:rPr>
                  <a:t> </a:t>
                </a:r>
              </a:p>
            </p:txBody>
          </p:sp>
        </mc:Fallback>
      </mc:AlternateContent>
      <p:sp>
        <p:nvSpPr>
          <p:cNvPr id="15" name="TextBox 14"/>
          <p:cNvSpPr txBox="1"/>
          <p:nvPr/>
        </p:nvSpPr>
        <p:spPr>
          <a:xfrm>
            <a:off x="3995936" y="5990004"/>
            <a:ext cx="432048" cy="584775"/>
          </a:xfrm>
          <a:prstGeom prst="rect">
            <a:avLst/>
          </a:prstGeom>
          <a:noFill/>
        </p:spPr>
        <p:txBody>
          <a:bodyPr wrap="square" rtlCol="0" anchor="ctr">
            <a:spAutoFit/>
          </a:bodyPr>
          <a:lstStyle/>
          <a:p>
            <a:pPr algn="ctr"/>
            <a:r>
              <a:rPr lang="en-CA" sz="3200" dirty="0"/>
              <a:t>z</a:t>
            </a:r>
          </a:p>
        </p:txBody>
      </p:sp>
      <p:grpSp>
        <p:nvGrpSpPr>
          <p:cNvPr id="26" name="Group 25"/>
          <p:cNvGrpSpPr/>
          <p:nvPr/>
        </p:nvGrpSpPr>
        <p:grpSpPr>
          <a:xfrm>
            <a:off x="1907704" y="2852936"/>
            <a:ext cx="1305582" cy="3240360"/>
            <a:chOff x="1907704" y="2852936"/>
            <a:chExt cx="1305582" cy="3240360"/>
          </a:xfrm>
        </p:grpSpPr>
        <p:sp>
          <p:nvSpPr>
            <p:cNvPr id="4" name="Rectangle 3"/>
            <p:cNvSpPr/>
            <p:nvPr/>
          </p:nvSpPr>
          <p:spPr>
            <a:xfrm>
              <a:off x="1917142" y="2852936"/>
              <a:ext cx="1296144" cy="32403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6" name="Straight Connector 5"/>
            <p:cNvCxnSpPr>
              <a:stCxn id="4" idx="0"/>
              <a:endCxn id="4" idx="0"/>
            </p:cNvCxnSpPr>
            <p:nvPr/>
          </p:nvCxnSpPr>
          <p:spPr>
            <a:xfrm>
              <a:off x="2565214" y="2852936"/>
              <a:ext cx="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17142" y="3645024"/>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07704" y="5229200"/>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17142" y="4437112"/>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5436096" y="2852936"/>
            <a:ext cx="1305582" cy="3240360"/>
            <a:chOff x="1907704" y="2852936"/>
            <a:chExt cx="1305582" cy="3240360"/>
          </a:xfrm>
        </p:grpSpPr>
        <p:sp>
          <p:nvSpPr>
            <p:cNvPr id="28" name="Rectangle 27"/>
            <p:cNvSpPr/>
            <p:nvPr/>
          </p:nvSpPr>
          <p:spPr>
            <a:xfrm>
              <a:off x="1917142" y="2852936"/>
              <a:ext cx="1296144" cy="3240360"/>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29" name="Straight Connector 28"/>
            <p:cNvCxnSpPr>
              <a:stCxn id="28" idx="0"/>
              <a:endCxn id="28" idx="0"/>
            </p:cNvCxnSpPr>
            <p:nvPr/>
          </p:nvCxnSpPr>
          <p:spPr>
            <a:xfrm>
              <a:off x="2565214" y="2852936"/>
              <a:ext cx="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17142" y="3645024"/>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07704" y="5229200"/>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17142" y="4437112"/>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 name="Arc 41"/>
          <p:cNvSpPr/>
          <p:nvPr/>
        </p:nvSpPr>
        <p:spPr>
          <a:xfrm flipH="1">
            <a:off x="4211960" y="3284983"/>
            <a:ext cx="2376264" cy="5544617"/>
          </a:xfrm>
          <a:prstGeom prst="arc">
            <a:avLst>
              <a:gd name="adj1" fmla="val 16105755"/>
              <a:gd name="adj2" fmla="val 126625"/>
            </a:avLst>
          </a:prstGeom>
          <a:ln w="1905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 name="TextBox 19"/>
          <p:cNvSpPr txBox="1"/>
          <p:nvPr/>
        </p:nvSpPr>
        <p:spPr>
          <a:xfrm>
            <a:off x="5796136" y="3645024"/>
            <a:ext cx="432048" cy="584775"/>
          </a:xfrm>
          <a:prstGeom prst="rect">
            <a:avLst/>
          </a:prstGeom>
          <a:noFill/>
        </p:spPr>
        <p:txBody>
          <a:bodyPr wrap="square" rtlCol="0" anchor="ctr">
            <a:spAutoFit/>
          </a:bodyPr>
          <a:lstStyle/>
          <a:p>
            <a:pPr algn="ctr"/>
            <a:r>
              <a:rPr lang="en-CA" sz="3200" dirty="0"/>
              <a:t>x</a:t>
            </a:r>
          </a:p>
        </p:txBody>
      </p:sp>
      <p:cxnSp>
        <p:nvCxnSpPr>
          <p:cNvPr id="9" name="Straight Arrow Connector 8"/>
          <p:cNvCxnSpPr/>
          <p:nvPr/>
        </p:nvCxnSpPr>
        <p:spPr>
          <a:xfrm flipV="1">
            <a:off x="3239852" y="4005064"/>
            <a:ext cx="2196244" cy="864096"/>
          </a:xfrm>
          <a:prstGeom prst="straightConnector1">
            <a:avLst/>
          </a:prstGeom>
          <a:ln>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39752" y="2992596"/>
            <a:ext cx="432048" cy="584775"/>
          </a:xfrm>
          <a:prstGeom prst="rect">
            <a:avLst/>
          </a:prstGeom>
          <a:noFill/>
        </p:spPr>
        <p:txBody>
          <a:bodyPr wrap="square" rtlCol="0" anchor="ctr">
            <a:spAutoFit/>
          </a:bodyPr>
          <a:lstStyle/>
          <a:p>
            <a:pPr algn="ctr"/>
            <a:r>
              <a:rPr lang="en-CA" sz="3200" dirty="0"/>
              <a:t>y</a:t>
            </a:r>
          </a:p>
        </p:txBody>
      </p:sp>
      <p:cxnSp>
        <p:nvCxnSpPr>
          <p:cNvPr id="22" name="Straight Arrow Connector 21"/>
          <p:cNvCxnSpPr/>
          <p:nvPr/>
        </p:nvCxnSpPr>
        <p:spPr>
          <a:xfrm>
            <a:off x="3239852" y="3140968"/>
            <a:ext cx="2196244" cy="172819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5" name="Arc 24"/>
          <p:cNvSpPr/>
          <p:nvPr/>
        </p:nvSpPr>
        <p:spPr>
          <a:xfrm>
            <a:off x="2267744" y="4725143"/>
            <a:ext cx="1944216" cy="2664297"/>
          </a:xfrm>
          <a:prstGeom prst="arc">
            <a:avLst>
              <a:gd name="adj1" fmla="val 16105755"/>
              <a:gd name="adj2" fmla="val 126625"/>
            </a:avLst>
          </a:prstGeom>
          <a:ln w="1905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TextBox 4"/>
          <p:cNvSpPr txBox="1"/>
          <p:nvPr/>
        </p:nvSpPr>
        <p:spPr>
          <a:xfrm>
            <a:off x="107504" y="4564593"/>
            <a:ext cx="1748737" cy="369332"/>
          </a:xfrm>
          <a:prstGeom prst="rect">
            <a:avLst/>
          </a:prstGeom>
          <a:noFill/>
        </p:spPr>
        <p:txBody>
          <a:bodyPr wrap="square" rtlCol="0">
            <a:spAutoFit/>
          </a:bodyPr>
          <a:lstStyle/>
          <a:p>
            <a:r>
              <a:rPr lang="en-CA" dirty="0"/>
              <a:t>NOW we’re fine!</a:t>
            </a:r>
          </a:p>
        </p:txBody>
      </p:sp>
      <p:sp>
        <p:nvSpPr>
          <p:cNvPr id="24" name="Rectangle 68">
            <a:extLst>
              <a:ext uri="{FF2B5EF4-FFF2-40B4-BE49-F238E27FC236}">
                <a16:creationId xmlns:a16="http://schemas.microsoft.com/office/drawing/2014/main" id="{B1E06E3B-E4E3-495A-B17C-87C9D7B357DC}"/>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13</a:t>
            </a:fld>
            <a:endParaRPr lang="en-US" altLang="zh-CN"/>
          </a:p>
        </p:txBody>
      </p:sp>
    </p:spTree>
    <p:extLst>
      <p:ext uri="{BB962C8B-B14F-4D97-AF65-F5344CB8AC3E}">
        <p14:creationId xmlns:p14="http://schemas.microsoft.com/office/powerpoint/2010/main" val="793716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Cuckoo Hashing :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CA" dirty="0"/>
                  <a:t>The final table after inserting </a:t>
                </a:r>
                <a14:m>
                  <m:oMath xmlns:m="http://schemas.openxmlformats.org/officeDocument/2006/math">
                    <m:r>
                      <a:rPr lang="en-CA" b="0" i="1" smtClean="0">
                        <a:latin typeface="Cambria Math"/>
                      </a:rPr>
                      <m:t>𝑥</m:t>
                    </m:r>
                    <m:r>
                      <a:rPr lang="en-CA" b="0" i="1" smtClean="0">
                        <a:latin typeface="Cambria Math"/>
                      </a:rPr>
                      <m:t>,</m:t>
                    </m:r>
                    <m:r>
                      <a:rPr lang="en-CA" b="0" i="1" smtClean="0">
                        <a:latin typeface="Cambria Math"/>
                      </a:rPr>
                      <m:t>𝑦</m:t>
                    </m:r>
                    <m:r>
                      <a:rPr lang="en-CA" b="0" i="1" smtClean="0">
                        <a:latin typeface="Cambria Math"/>
                      </a:rPr>
                      <m:t>,</m:t>
                    </m:r>
                    <m:r>
                      <a:rPr lang="en-CA" b="0" i="1" smtClean="0">
                        <a:latin typeface="Cambria Math"/>
                      </a:rPr>
                      <m:t>𝑧</m:t>
                    </m:r>
                  </m:oMath>
                </a14:m>
                <a:r>
                  <a:rPr lang="en-CA" dirty="0"/>
                  <a:t> in order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617"/>
                </a:stretch>
              </a:blipFill>
            </p:spPr>
            <p:txBody>
              <a:bodyPr/>
              <a:lstStyle/>
              <a:p>
                <a:r>
                  <a:rPr lang="en-CA">
                    <a:noFill/>
                  </a:rPr>
                  <a:t> </a:t>
                </a:r>
              </a:p>
            </p:txBody>
          </p:sp>
        </mc:Fallback>
      </mc:AlternateContent>
      <p:grpSp>
        <p:nvGrpSpPr>
          <p:cNvPr id="26" name="Group 25"/>
          <p:cNvGrpSpPr/>
          <p:nvPr/>
        </p:nvGrpSpPr>
        <p:grpSpPr>
          <a:xfrm>
            <a:off x="1907704" y="2852936"/>
            <a:ext cx="1305582" cy="3240360"/>
            <a:chOff x="1907704" y="2852936"/>
            <a:chExt cx="1305582" cy="3240360"/>
          </a:xfrm>
        </p:grpSpPr>
        <p:sp>
          <p:nvSpPr>
            <p:cNvPr id="4" name="Rectangle 3"/>
            <p:cNvSpPr/>
            <p:nvPr/>
          </p:nvSpPr>
          <p:spPr>
            <a:xfrm>
              <a:off x="1917142" y="2852936"/>
              <a:ext cx="1296144" cy="32403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6" name="Straight Connector 5"/>
            <p:cNvCxnSpPr>
              <a:stCxn id="4" idx="0"/>
              <a:endCxn id="4" idx="0"/>
            </p:cNvCxnSpPr>
            <p:nvPr/>
          </p:nvCxnSpPr>
          <p:spPr>
            <a:xfrm>
              <a:off x="2565214" y="2852936"/>
              <a:ext cx="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17142" y="3645024"/>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07704" y="5229200"/>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17142" y="4437112"/>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5436096" y="2852936"/>
            <a:ext cx="1305582" cy="3240360"/>
            <a:chOff x="1907704" y="2852936"/>
            <a:chExt cx="1305582" cy="3240360"/>
          </a:xfrm>
        </p:grpSpPr>
        <p:sp>
          <p:nvSpPr>
            <p:cNvPr id="28" name="Rectangle 27"/>
            <p:cNvSpPr/>
            <p:nvPr/>
          </p:nvSpPr>
          <p:spPr>
            <a:xfrm>
              <a:off x="1917142" y="2852936"/>
              <a:ext cx="1296144" cy="3240360"/>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29" name="Straight Connector 28"/>
            <p:cNvCxnSpPr>
              <a:stCxn id="28" idx="0"/>
              <a:endCxn id="28" idx="0"/>
            </p:cNvCxnSpPr>
            <p:nvPr/>
          </p:nvCxnSpPr>
          <p:spPr>
            <a:xfrm>
              <a:off x="2565214" y="2852936"/>
              <a:ext cx="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17142" y="3645024"/>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07704" y="5229200"/>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17142" y="4437112"/>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5796136" y="3645024"/>
            <a:ext cx="432048" cy="584775"/>
          </a:xfrm>
          <a:prstGeom prst="rect">
            <a:avLst/>
          </a:prstGeom>
          <a:noFill/>
        </p:spPr>
        <p:txBody>
          <a:bodyPr wrap="square" rtlCol="0" anchor="ctr">
            <a:spAutoFit/>
          </a:bodyPr>
          <a:lstStyle/>
          <a:p>
            <a:pPr algn="ctr"/>
            <a:r>
              <a:rPr lang="en-CA" sz="3200" dirty="0"/>
              <a:t>x</a:t>
            </a:r>
          </a:p>
        </p:txBody>
      </p:sp>
      <p:cxnSp>
        <p:nvCxnSpPr>
          <p:cNvPr id="9" name="Straight Arrow Connector 8"/>
          <p:cNvCxnSpPr/>
          <p:nvPr/>
        </p:nvCxnSpPr>
        <p:spPr>
          <a:xfrm flipH="1">
            <a:off x="3239852" y="4005064"/>
            <a:ext cx="2205682" cy="92886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39752" y="2992596"/>
            <a:ext cx="432048" cy="584775"/>
          </a:xfrm>
          <a:prstGeom prst="rect">
            <a:avLst/>
          </a:prstGeom>
          <a:noFill/>
        </p:spPr>
        <p:txBody>
          <a:bodyPr wrap="square" rtlCol="0" anchor="ctr">
            <a:spAutoFit/>
          </a:bodyPr>
          <a:lstStyle/>
          <a:p>
            <a:pPr algn="ctr"/>
            <a:r>
              <a:rPr lang="en-CA" sz="3200" dirty="0"/>
              <a:t>y</a:t>
            </a:r>
          </a:p>
        </p:txBody>
      </p:sp>
      <p:cxnSp>
        <p:nvCxnSpPr>
          <p:cNvPr id="22" name="Straight Arrow Connector 21"/>
          <p:cNvCxnSpPr/>
          <p:nvPr/>
        </p:nvCxnSpPr>
        <p:spPr>
          <a:xfrm>
            <a:off x="3239852" y="3140968"/>
            <a:ext cx="2196244" cy="172819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39752" y="4492198"/>
            <a:ext cx="432048" cy="584775"/>
          </a:xfrm>
          <a:prstGeom prst="rect">
            <a:avLst/>
          </a:prstGeom>
          <a:noFill/>
        </p:spPr>
        <p:txBody>
          <a:bodyPr wrap="square" rtlCol="0" anchor="ctr">
            <a:spAutoFit/>
          </a:bodyPr>
          <a:lstStyle/>
          <a:p>
            <a:pPr algn="ctr"/>
            <a:r>
              <a:rPr lang="en-CA" sz="3200" dirty="0"/>
              <a:t>z</a:t>
            </a:r>
          </a:p>
        </p:txBody>
      </p:sp>
      <p:cxnSp>
        <p:nvCxnSpPr>
          <p:cNvPr id="24" name="Straight Arrow Connector 23"/>
          <p:cNvCxnSpPr/>
          <p:nvPr/>
        </p:nvCxnSpPr>
        <p:spPr>
          <a:xfrm flipV="1">
            <a:off x="3203848" y="3284983"/>
            <a:ext cx="2196244" cy="146427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ectangle 68">
            <a:extLst>
              <a:ext uri="{FF2B5EF4-FFF2-40B4-BE49-F238E27FC236}">
                <a16:creationId xmlns:a16="http://schemas.microsoft.com/office/drawing/2014/main" id="{326DCA24-C044-4737-A5D2-E5113E20E5A6}"/>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14</a:t>
            </a:fld>
            <a:endParaRPr lang="en-US" altLang="zh-CN"/>
          </a:p>
        </p:txBody>
      </p:sp>
    </p:spTree>
    <p:extLst>
      <p:ext uri="{BB962C8B-B14F-4D97-AF65-F5344CB8AC3E}">
        <p14:creationId xmlns:p14="http://schemas.microsoft.com/office/powerpoint/2010/main" val="20351750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two tables?</a:t>
            </a:r>
          </a:p>
        </p:txBody>
      </p:sp>
      <p:sp>
        <p:nvSpPr>
          <p:cNvPr id="3" name="Content Placeholder 2"/>
          <p:cNvSpPr>
            <a:spLocks noGrp="1"/>
          </p:cNvSpPr>
          <p:nvPr>
            <p:ph idx="1"/>
          </p:nvPr>
        </p:nvSpPr>
        <p:spPr>
          <a:xfrm>
            <a:off x="592394" y="1450258"/>
            <a:ext cx="8001000" cy="4721942"/>
          </a:xfrm>
        </p:spPr>
        <p:txBody>
          <a:bodyPr/>
          <a:lstStyle/>
          <a:p>
            <a:r>
              <a:rPr lang="en-CA" dirty="0"/>
              <a:t>Two tables, one for each hash function</a:t>
            </a:r>
          </a:p>
          <a:p>
            <a:endParaRPr lang="en-CA" dirty="0"/>
          </a:p>
          <a:p>
            <a:r>
              <a:rPr lang="en-CA" dirty="0"/>
              <a:t>But, why two?</a:t>
            </a:r>
          </a:p>
          <a:p>
            <a:r>
              <a:rPr lang="en-CA" dirty="0"/>
              <a:t>Just two alternative locations in one table</a:t>
            </a:r>
          </a:p>
        </p:txBody>
      </p:sp>
      <p:sp>
        <p:nvSpPr>
          <p:cNvPr id="4" name="Rectangle 68">
            <a:extLst>
              <a:ext uri="{FF2B5EF4-FFF2-40B4-BE49-F238E27FC236}">
                <a16:creationId xmlns:a16="http://schemas.microsoft.com/office/drawing/2014/main" id="{1ED1CC66-BAF7-4A97-9AFD-A7A0E7E78D3D}"/>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15</a:t>
            </a:fld>
            <a:endParaRPr lang="en-US" altLang="zh-CN"/>
          </a:p>
        </p:txBody>
      </p:sp>
    </p:spTree>
    <p:extLst>
      <p:ext uri="{BB962C8B-B14F-4D97-AF65-F5344CB8AC3E}">
        <p14:creationId xmlns:p14="http://schemas.microsoft.com/office/powerpoint/2010/main" val="3986857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zh-CN" dirty="0"/>
              <a:t>Ver 2.0 - </a:t>
            </a:r>
            <a:r>
              <a:rPr lang="en-CA" dirty="0"/>
              <a:t>One Table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CA" dirty="0"/>
                  <a:t>Let’s insert </a:t>
                </a:r>
                <a14:m>
                  <m:oMath xmlns:m="http://schemas.openxmlformats.org/officeDocument/2006/math">
                    <m:r>
                      <a:rPr lang="en-CA" b="0" i="1" smtClean="0">
                        <a:latin typeface="Cambria Math"/>
                      </a:rPr>
                      <m:t>𝑥</m:t>
                    </m:r>
                    <m:r>
                      <a:rPr lang="en-CA" b="0" i="1" smtClean="0">
                        <a:latin typeface="Cambria Math"/>
                      </a:rPr>
                      <m:t>,</m:t>
                    </m:r>
                    <m:r>
                      <a:rPr lang="en-CA" b="0" i="1" smtClean="0">
                        <a:latin typeface="Cambria Math"/>
                      </a:rPr>
                      <m:t>𝑦</m:t>
                    </m:r>
                    <m:r>
                      <a:rPr lang="en-CA" b="0" i="1" smtClean="0">
                        <a:latin typeface="Cambria Math"/>
                      </a:rPr>
                      <m:t>,</m:t>
                    </m:r>
                    <m:r>
                      <a:rPr lang="en-CA" b="0" i="1" smtClean="0">
                        <a:latin typeface="Cambria Math"/>
                      </a:rPr>
                      <m:t>𝑧</m:t>
                    </m:r>
                  </m:oMath>
                </a14:m>
                <a:r>
                  <a:rPr lang="en-CA" dirty="0"/>
                  <a:t> again, with </a:t>
                </a:r>
                <a14:m>
                  <m:oMath xmlns:m="http://schemas.openxmlformats.org/officeDocument/2006/math">
                    <m:sSub>
                      <m:sSubPr>
                        <m:ctrlPr>
                          <a:rPr lang="en-CA" b="0" i="1" smtClean="0">
                            <a:solidFill>
                              <a:schemeClr val="accent1">
                                <a:lumMod val="75000"/>
                              </a:schemeClr>
                            </a:solidFill>
                            <a:latin typeface="Cambria Math" panose="02040503050406030204" pitchFamily="18" charset="0"/>
                          </a:rPr>
                        </m:ctrlPr>
                      </m:sSubPr>
                      <m:e>
                        <m:r>
                          <a:rPr lang="en-CA" b="0" i="1" smtClean="0">
                            <a:solidFill>
                              <a:schemeClr val="accent1">
                                <a:lumMod val="75000"/>
                              </a:schemeClr>
                            </a:solidFill>
                            <a:latin typeface="Cambria Math"/>
                          </a:rPr>
                          <m:t>h</m:t>
                        </m:r>
                      </m:e>
                      <m:sub>
                        <m:r>
                          <a:rPr lang="en-CA" b="0" i="1" smtClean="0">
                            <a:solidFill>
                              <a:schemeClr val="accent1">
                                <a:lumMod val="75000"/>
                              </a:schemeClr>
                            </a:solidFill>
                            <a:latin typeface="Cambria Math"/>
                          </a:rPr>
                          <m:t>1</m:t>
                        </m:r>
                      </m:sub>
                    </m:sSub>
                    <m:d>
                      <m:dPr>
                        <m:ctrlPr>
                          <a:rPr lang="en-CA" b="0" i="1" smtClean="0">
                            <a:solidFill>
                              <a:schemeClr val="accent1">
                                <a:lumMod val="75000"/>
                              </a:schemeClr>
                            </a:solidFill>
                            <a:latin typeface="Cambria Math" panose="02040503050406030204" pitchFamily="18" charset="0"/>
                          </a:rPr>
                        </m:ctrlPr>
                      </m:dPr>
                      <m:e>
                        <m:r>
                          <a:rPr lang="en-CA" b="0" i="1" smtClean="0">
                            <a:solidFill>
                              <a:schemeClr val="accent1">
                                <a:lumMod val="75000"/>
                              </a:schemeClr>
                            </a:solidFill>
                            <a:latin typeface="Cambria Math"/>
                          </a:rPr>
                          <m:t>𝑥</m:t>
                        </m:r>
                      </m:e>
                    </m:d>
                    <m:r>
                      <a:rPr lang="en-CA" b="0" i="1" smtClean="0">
                        <a:latin typeface="Cambria Math"/>
                      </a:rPr>
                      <m:t>,</m:t>
                    </m:r>
                    <m:sSub>
                      <m:sSubPr>
                        <m:ctrlPr>
                          <a:rPr lang="en-CA" b="0" i="1" smtClean="0">
                            <a:solidFill>
                              <a:schemeClr val="accent6">
                                <a:lumMod val="75000"/>
                              </a:schemeClr>
                            </a:solidFill>
                            <a:latin typeface="Cambria Math" panose="02040503050406030204" pitchFamily="18" charset="0"/>
                          </a:rPr>
                        </m:ctrlPr>
                      </m:sSubPr>
                      <m:e>
                        <m:r>
                          <a:rPr lang="en-CA" b="0" i="1" smtClean="0">
                            <a:solidFill>
                              <a:schemeClr val="accent6">
                                <a:lumMod val="75000"/>
                              </a:schemeClr>
                            </a:solidFill>
                            <a:latin typeface="Cambria Math"/>
                          </a:rPr>
                          <m:t>h</m:t>
                        </m:r>
                      </m:e>
                      <m:sub>
                        <m:r>
                          <a:rPr lang="en-CA" b="0" i="1" smtClean="0">
                            <a:solidFill>
                              <a:schemeClr val="accent6">
                                <a:lumMod val="75000"/>
                              </a:schemeClr>
                            </a:solidFill>
                            <a:latin typeface="Cambria Math"/>
                          </a:rPr>
                          <m:t>2</m:t>
                        </m:r>
                      </m:sub>
                    </m:sSub>
                    <m:r>
                      <a:rPr lang="en-CA" b="0" i="1" smtClean="0">
                        <a:solidFill>
                          <a:schemeClr val="accent6">
                            <a:lumMod val="75000"/>
                          </a:schemeClr>
                        </a:solidFill>
                        <a:latin typeface="Cambria Math"/>
                      </a:rPr>
                      <m:t>(</m:t>
                    </m:r>
                    <m:r>
                      <a:rPr lang="en-CA" b="0" i="1" smtClean="0">
                        <a:solidFill>
                          <a:schemeClr val="accent6">
                            <a:lumMod val="75000"/>
                          </a:schemeClr>
                        </a:solidFill>
                        <a:latin typeface="Cambria Math"/>
                      </a:rPr>
                      <m:t>𝑥</m:t>
                    </m:r>
                    <m:r>
                      <a:rPr lang="en-CA" b="0" i="1" smtClean="0">
                        <a:solidFill>
                          <a:schemeClr val="accent6">
                            <a:lumMod val="75000"/>
                          </a:schemeClr>
                        </a:solidFill>
                        <a:latin typeface="Cambria Math"/>
                      </a:rPr>
                      <m:t>)</m:t>
                    </m:r>
                  </m:oMath>
                </a14:m>
                <a:endParaRPr lang="en-CA" dirty="0">
                  <a:solidFill>
                    <a:schemeClr val="accent6">
                      <a:lumMod val="75000"/>
                    </a:schemeClr>
                  </a:solidFill>
                </a:endParaRPr>
              </a:p>
              <a:p>
                <a:r>
                  <a:rPr lang="en-CA" dirty="0"/>
                  <a:t>Again,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a:rPr>
                          <m:t>h</m:t>
                        </m:r>
                      </m:e>
                      <m:sub>
                        <m:r>
                          <a:rPr lang="en-CA" b="0" i="1" smtClean="0">
                            <a:latin typeface="Cambria Math"/>
                          </a:rPr>
                          <m:t>1</m:t>
                        </m:r>
                      </m:sub>
                    </m:sSub>
                    <m:d>
                      <m:dPr>
                        <m:ctrlPr>
                          <a:rPr lang="en-CA" b="0" i="1" smtClean="0">
                            <a:latin typeface="Cambria Math" panose="02040503050406030204" pitchFamily="18" charset="0"/>
                          </a:rPr>
                        </m:ctrlPr>
                      </m:dPr>
                      <m:e>
                        <m:r>
                          <a:rPr lang="en-CA" b="0" i="1" smtClean="0">
                            <a:latin typeface="Cambria Math"/>
                          </a:rPr>
                          <m:t>𝑥</m:t>
                        </m:r>
                      </m:e>
                    </m:d>
                  </m:oMath>
                </a14:m>
                <a:r>
                  <a:rPr lang="en-CA" dirty="0"/>
                  <a:t> preferred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617"/>
                </a:stretch>
              </a:blipFill>
            </p:spPr>
            <p:txBody>
              <a:bodyPr/>
              <a:lstStyle/>
              <a:p>
                <a:r>
                  <a:rPr lang="en-CA">
                    <a:noFill/>
                  </a:rPr>
                  <a:t> </a:t>
                </a:r>
              </a:p>
            </p:txBody>
          </p:sp>
        </mc:Fallback>
      </mc:AlternateContent>
      <p:grpSp>
        <p:nvGrpSpPr>
          <p:cNvPr id="4" name="Group 3"/>
          <p:cNvGrpSpPr/>
          <p:nvPr/>
        </p:nvGrpSpPr>
        <p:grpSpPr>
          <a:xfrm>
            <a:off x="3122402" y="2853118"/>
            <a:ext cx="1305582" cy="3240360"/>
            <a:chOff x="1907704" y="2852936"/>
            <a:chExt cx="1305582" cy="3240360"/>
          </a:xfrm>
        </p:grpSpPr>
        <p:sp>
          <p:nvSpPr>
            <p:cNvPr id="5" name="Rectangle 4"/>
            <p:cNvSpPr/>
            <p:nvPr/>
          </p:nvSpPr>
          <p:spPr>
            <a:xfrm>
              <a:off x="1917142" y="2852936"/>
              <a:ext cx="1296144" cy="324036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6" name="Straight Connector 5"/>
            <p:cNvCxnSpPr>
              <a:stCxn id="5" idx="0"/>
              <a:endCxn id="5" idx="0"/>
            </p:cNvCxnSpPr>
            <p:nvPr/>
          </p:nvCxnSpPr>
          <p:spPr>
            <a:xfrm>
              <a:off x="2565214" y="2852936"/>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17142" y="3645024"/>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07704" y="522920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17142" y="4437112"/>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5292080" y="5382116"/>
            <a:ext cx="432048" cy="584775"/>
          </a:xfrm>
          <a:prstGeom prst="rect">
            <a:avLst/>
          </a:prstGeom>
          <a:noFill/>
        </p:spPr>
        <p:txBody>
          <a:bodyPr wrap="square" rtlCol="0" anchor="ctr">
            <a:spAutoFit/>
          </a:bodyPr>
          <a:lstStyle/>
          <a:p>
            <a:pPr algn="ctr"/>
            <a:r>
              <a:rPr lang="en-CA" sz="3200" dirty="0"/>
              <a:t>x</a:t>
            </a:r>
          </a:p>
        </p:txBody>
      </p:sp>
      <p:sp>
        <p:nvSpPr>
          <p:cNvPr id="11" name="Arc 10"/>
          <p:cNvSpPr/>
          <p:nvPr/>
        </p:nvSpPr>
        <p:spPr>
          <a:xfrm>
            <a:off x="3419872" y="3141150"/>
            <a:ext cx="2088232" cy="4320298"/>
          </a:xfrm>
          <a:prstGeom prst="arc">
            <a:avLst>
              <a:gd name="adj1" fmla="val 16105755"/>
              <a:gd name="adj2" fmla="val 126625"/>
            </a:avLst>
          </a:prstGeom>
          <a:ln w="19050">
            <a:solidFill>
              <a:schemeClr val="accent6">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Arc 11"/>
          <p:cNvSpPr/>
          <p:nvPr/>
        </p:nvSpPr>
        <p:spPr>
          <a:xfrm>
            <a:off x="3563888" y="4117255"/>
            <a:ext cx="1944216" cy="2664297"/>
          </a:xfrm>
          <a:prstGeom prst="arc">
            <a:avLst>
              <a:gd name="adj1" fmla="val 16105755"/>
              <a:gd name="adj2" fmla="val 126625"/>
            </a:avLst>
          </a:prstGeom>
          <a:ln w="19050">
            <a:solidFill>
              <a:schemeClr val="accent1">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accent1">
                  <a:lumMod val="75000"/>
                </a:schemeClr>
              </a:solidFill>
            </a:endParaRPr>
          </a:p>
        </p:txBody>
      </p:sp>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84184671-861F-4A34-AE7B-420BF23784D2}"/>
                  </a:ext>
                </a:extLst>
              </p:cNvPr>
              <p:cNvSpPr/>
              <p:nvPr/>
            </p:nvSpPr>
            <p:spPr>
              <a:xfrm>
                <a:off x="4358481" y="4370383"/>
                <a:ext cx="984052" cy="453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altLang="zh-CN" i="1" kern="0" baseline="0" smtClean="0">
                              <a:solidFill>
                                <a:srgbClr val="000000"/>
                              </a:solidFill>
                              <a:latin typeface="Cambria Math" panose="02040503050406030204" pitchFamily="18" charset="0"/>
                              <a:ea typeface="+mn-ea"/>
                            </a:rPr>
                          </m:ctrlPr>
                        </m:sSubPr>
                        <m:e>
                          <m:r>
                            <a:rPr lang="en-CA" altLang="zh-CN" i="1" kern="0" baseline="0">
                              <a:solidFill>
                                <a:srgbClr val="000000"/>
                              </a:solidFill>
                              <a:latin typeface="Cambria Math"/>
                              <a:ea typeface="+mn-ea"/>
                            </a:rPr>
                            <m:t>h</m:t>
                          </m:r>
                        </m:e>
                        <m:sub>
                          <m:r>
                            <a:rPr lang="en-CA" altLang="zh-CN" i="1" kern="0" baseline="0">
                              <a:solidFill>
                                <a:srgbClr val="000000"/>
                              </a:solidFill>
                              <a:latin typeface="Cambria Math"/>
                              <a:ea typeface="+mn-ea"/>
                            </a:rPr>
                            <m:t>1</m:t>
                          </m:r>
                        </m:sub>
                      </m:sSub>
                      <m:d>
                        <m:dPr>
                          <m:ctrlPr>
                            <a:rPr lang="en-CA" altLang="zh-CN" i="1" kern="0" baseline="0">
                              <a:solidFill>
                                <a:srgbClr val="000000"/>
                              </a:solidFill>
                              <a:latin typeface="Cambria Math" panose="02040503050406030204" pitchFamily="18" charset="0"/>
                              <a:ea typeface="+mn-ea"/>
                            </a:rPr>
                          </m:ctrlPr>
                        </m:dPr>
                        <m:e>
                          <m:r>
                            <a:rPr lang="en-CA" altLang="zh-CN" i="1" kern="0" baseline="0">
                              <a:solidFill>
                                <a:srgbClr val="000000"/>
                              </a:solidFill>
                              <a:latin typeface="Cambria Math"/>
                              <a:ea typeface="+mn-ea"/>
                            </a:rPr>
                            <m:t>𝑥</m:t>
                          </m:r>
                        </m:e>
                      </m:d>
                    </m:oMath>
                  </m:oMathPara>
                </a14:m>
                <a:endParaRPr lang="zh-CN" altLang="en-US" dirty="0"/>
              </a:p>
            </p:txBody>
          </p:sp>
        </mc:Choice>
        <mc:Fallback xmlns="">
          <p:sp>
            <p:nvSpPr>
              <p:cNvPr id="15" name="矩形 14">
                <a:extLst>
                  <a:ext uri="{FF2B5EF4-FFF2-40B4-BE49-F238E27FC236}">
                    <a16:creationId xmlns:a16="http://schemas.microsoft.com/office/drawing/2014/main" id="{84184671-861F-4A34-AE7B-420BF23784D2}"/>
                  </a:ext>
                </a:extLst>
              </p:cNvPr>
              <p:cNvSpPr>
                <a:spLocks noRot="1" noChangeAspect="1" noMove="1" noResize="1" noEditPoints="1" noAdjustHandles="1" noChangeArrowheads="1" noChangeShapeType="1" noTextEdit="1"/>
              </p:cNvSpPr>
              <p:nvPr/>
            </p:nvSpPr>
            <p:spPr>
              <a:xfrm>
                <a:off x="4358481" y="4370383"/>
                <a:ext cx="984052" cy="453137"/>
              </a:xfrm>
              <a:prstGeom prst="rect">
                <a:avLst/>
              </a:prstGeom>
              <a:blipFill>
                <a:blip r:embed="rId4"/>
                <a:stretch>
                  <a:fillRect b="-40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0247CAE1-20D3-4D9C-8B88-A6C008D2E116}"/>
                  </a:ext>
                </a:extLst>
              </p:cNvPr>
              <p:cNvSpPr/>
              <p:nvPr/>
            </p:nvSpPr>
            <p:spPr>
              <a:xfrm>
                <a:off x="4916134" y="3188402"/>
                <a:ext cx="984052" cy="453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altLang="zh-CN" i="1" kern="0" baseline="0" smtClean="0">
                              <a:solidFill>
                                <a:srgbClr val="000000"/>
                              </a:solidFill>
                              <a:latin typeface="Cambria Math" panose="02040503050406030204" pitchFamily="18" charset="0"/>
                              <a:ea typeface="+mn-ea"/>
                            </a:rPr>
                          </m:ctrlPr>
                        </m:sSubPr>
                        <m:e>
                          <m:r>
                            <a:rPr lang="en-CA" altLang="zh-CN" i="1" kern="0" baseline="0">
                              <a:solidFill>
                                <a:srgbClr val="000000"/>
                              </a:solidFill>
                              <a:latin typeface="Cambria Math"/>
                              <a:ea typeface="+mn-ea"/>
                            </a:rPr>
                            <m:t>h</m:t>
                          </m:r>
                        </m:e>
                        <m:sub>
                          <m:r>
                            <a:rPr lang="en-US" altLang="zh-CN" b="0" i="1" kern="0" baseline="0" smtClean="0">
                              <a:solidFill>
                                <a:srgbClr val="000000"/>
                              </a:solidFill>
                              <a:latin typeface="Cambria Math" panose="02040503050406030204" pitchFamily="18" charset="0"/>
                              <a:ea typeface="+mn-ea"/>
                            </a:rPr>
                            <m:t>2</m:t>
                          </m:r>
                        </m:sub>
                      </m:sSub>
                      <m:d>
                        <m:dPr>
                          <m:ctrlPr>
                            <a:rPr lang="en-CA" altLang="zh-CN" i="1" kern="0" baseline="0">
                              <a:solidFill>
                                <a:srgbClr val="000000"/>
                              </a:solidFill>
                              <a:latin typeface="Cambria Math" panose="02040503050406030204" pitchFamily="18" charset="0"/>
                              <a:ea typeface="+mn-ea"/>
                            </a:rPr>
                          </m:ctrlPr>
                        </m:dPr>
                        <m:e>
                          <m:r>
                            <a:rPr lang="en-CA" altLang="zh-CN" i="1" kern="0" baseline="0">
                              <a:solidFill>
                                <a:srgbClr val="000000"/>
                              </a:solidFill>
                              <a:latin typeface="Cambria Math"/>
                              <a:ea typeface="+mn-ea"/>
                            </a:rPr>
                            <m:t>𝑥</m:t>
                          </m:r>
                        </m:e>
                      </m:d>
                    </m:oMath>
                  </m:oMathPara>
                </a14:m>
                <a:endParaRPr lang="zh-CN" altLang="en-US" dirty="0"/>
              </a:p>
            </p:txBody>
          </p:sp>
        </mc:Choice>
        <mc:Fallback xmlns="">
          <p:sp>
            <p:nvSpPr>
              <p:cNvPr id="16" name="矩形 15">
                <a:extLst>
                  <a:ext uri="{FF2B5EF4-FFF2-40B4-BE49-F238E27FC236}">
                    <a16:creationId xmlns:a16="http://schemas.microsoft.com/office/drawing/2014/main" id="{0247CAE1-20D3-4D9C-8B88-A6C008D2E116}"/>
                  </a:ext>
                </a:extLst>
              </p:cNvPr>
              <p:cNvSpPr>
                <a:spLocks noRot="1" noChangeAspect="1" noMove="1" noResize="1" noEditPoints="1" noAdjustHandles="1" noChangeArrowheads="1" noChangeShapeType="1" noTextEdit="1"/>
              </p:cNvSpPr>
              <p:nvPr/>
            </p:nvSpPr>
            <p:spPr>
              <a:xfrm>
                <a:off x="4916134" y="3188402"/>
                <a:ext cx="984052" cy="453137"/>
              </a:xfrm>
              <a:prstGeom prst="rect">
                <a:avLst/>
              </a:prstGeom>
              <a:blipFill>
                <a:blip r:embed="rId5"/>
                <a:stretch>
                  <a:fillRect b="-5405"/>
                </a:stretch>
              </a:blipFill>
            </p:spPr>
            <p:txBody>
              <a:bodyPr/>
              <a:lstStyle/>
              <a:p>
                <a:r>
                  <a:rPr lang="zh-CN" altLang="en-US">
                    <a:noFill/>
                  </a:rPr>
                  <a:t> </a:t>
                </a:r>
              </a:p>
            </p:txBody>
          </p:sp>
        </mc:Fallback>
      </mc:AlternateContent>
      <p:sp>
        <p:nvSpPr>
          <p:cNvPr id="17" name="Rectangle 68">
            <a:extLst>
              <a:ext uri="{FF2B5EF4-FFF2-40B4-BE49-F238E27FC236}">
                <a16:creationId xmlns:a16="http://schemas.microsoft.com/office/drawing/2014/main" id="{B7892F61-1070-4866-B43E-67450FAC0FE1}"/>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16</a:t>
            </a:fld>
            <a:endParaRPr lang="en-US" altLang="zh-CN"/>
          </a:p>
        </p:txBody>
      </p:sp>
    </p:spTree>
    <p:extLst>
      <p:ext uri="{BB962C8B-B14F-4D97-AF65-F5344CB8AC3E}">
        <p14:creationId xmlns:p14="http://schemas.microsoft.com/office/powerpoint/2010/main" val="1227089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1" grpId="0" animBg="1"/>
      <p:bldP spid="12" grpId="0" animBg="1"/>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One Table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CA" dirty="0"/>
                  <a:t>Now insert </a:t>
                </a:r>
                <a14:m>
                  <m:oMath xmlns:m="http://schemas.openxmlformats.org/officeDocument/2006/math">
                    <m:r>
                      <a:rPr lang="en-CA" b="0" i="1" smtClean="0">
                        <a:latin typeface="Cambria Math"/>
                      </a:rPr>
                      <m:t>𝑦</m:t>
                    </m:r>
                  </m:oMath>
                </a14:m>
                <a:endParaRPr lang="en-CA" dirty="0"/>
              </a:p>
              <a:p>
                <a:r>
                  <a:rPr lang="en-CA" dirty="0"/>
                  <a:t>No conflicts, no problem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617"/>
                </a:stretch>
              </a:blipFill>
            </p:spPr>
            <p:txBody>
              <a:bodyPr/>
              <a:lstStyle/>
              <a:p>
                <a:r>
                  <a:rPr lang="en-CA">
                    <a:noFill/>
                  </a:rPr>
                  <a:t> </a:t>
                </a:r>
              </a:p>
            </p:txBody>
          </p:sp>
        </mc:Fallback>
      </mc:AlternateContent>
      <p:grpSp>
        <p:nvGrpSpPr>
          <p:cNvPr id="4" name="Group 3"/>
          <p:cNvGrpSpPr/>
          <p:nvPr/>
        </p:nvGrpSpPr>
        <p:grpSpPr>
          <a:xfrm>
            <a:off x="3122402" y="2853118"/>
            <a:ext cx="1305582" cy="3240360"/>
            <a:chOff x="1907704" y="2852936"/>
            <a:chExt cx="1305582" cy="3240360"/>
          </a:xfrm>
        </p:grpSpPr>
        <p:sp>
          <p:nvSpPr>
            <p:cNvPr id="5" name="Rectangle 4"/>
            <p:cNvSpPr/>
            <p:nvPr/>
          </p:nvSpPr>
          <p:spPr>
            <a:xfrm>
              <a:off x="1917142" y="2852936"/>
              <a:ext cx="1296144" cy="324036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6" name="Straight Connector 5"/>
            <p:cNvCxnSpPr>
              <a:stCxn id="5" idx="0"/>
              <a:endCxn id="5" idx="0"/>
            </p:cNvCxnSpPr>
            <p:nvPr/>
          </p:nvCxnSpPr>
          <p:spPr>
            <a:xfrm>
              <a:off x="2565214" y="2852936"/>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17142" y="3645024"/>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07704" y="522920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17142" y="4437112"/>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5292080" y="5382116"/>
            <a:ext cx="432048" cy="584775"/>
          </a:xfrm>
          <a:prstGeom prst="rect">
            <a:avLst/>
          </a:prstGeom>
          <a:noFill/>
        </p:spPr>
        <p:txBody>
          <a:bodyPr wrap="square" rtlCol="0" anchor="ctr">
            <a:spAutoFit/>
          </a:bodyPr>
          <a:lstStyle/>
          <a:p>
            <a:pPr algn="ctr"/>
            <a:r>
              <a:rPr lang="en-CA" sz="3200" dirty="0"/>
              <a:t>y</a:t>
            </a:r>
          </a:p>
        </p:txBody>
      </p:sp>
      <p:sp>
        <p:nvSpPr>
          <p:cNvPr id="11" name="Arc 10"/>
          <p:cNvSpPr/>
          <p:nvPr/>
        </p:nvSpPr>
        <p:spPr>
          <a:xfrm>
            <a:off x="3419872" y="3141150"/>
            <a:ext cx="2088232" cy="4320298"/>
          </a:xfrm>
          <a:prstGeom prst="arc">
            <a:avLst>
              <a:gd name="adj1" fmla="val 16105755"/>
              <a:gd name="adj2" fmla="val 126625"/>
            </a:avLst>
          </a:prstGeom>
          <a:ln w="19050">
            <a:solidFill>
              <a:schemeClr val="accent6">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Arc 11"/>
          <p:cNvSpPr/>
          <p:nvPr/>
        </p:nvSpPr>
        <p:spPr>
          <a:xfrm>
            <a:off x="3419872" y="4725326"/>
            <a:ext cx="2088232" cy="1368152"/>
          </a:xfrm>
          <a:prstGeom prst="arc">
            <a:avLst>
              <a:gd name="adj1" fmla="val 16105755"/>
              <a:gd name="adj2" fmla="val 126625"/>
            </a:avLst>
          </a:prstGeom>
          <a:ln w="19050">
            <a:solidFill>
              <a:schemeClr val="accent1">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TextBox 14"/>
          <p:cNvSpPr txBox="1"/>
          <p:nvPr/>
        </p:nvSpPr>
        <p:spPr>
          <a:xfrm>
            <a:off x="3554450" y="3717146"/>
            <a:ext cx="432048" cy="584775"/>
          </a:xfrm>
          <a:prstGeom prst="rect">
            <a:avLst/>
          </a:prstGeom>
          <a:noFill/>
        </p:spPr>
        <p:txBody>
          <a:bodyPr wrap="square" rtlCol="0" anchor="ctr">
            <a:spAutoFit/>
          </a:bodyPr>
          <a:lstStyle/>
          <a:p>
            <a:pPr algn="ctr"/>
            <a:r>
              <a:rPr lang="en-CA" sz="3200" dirty="0"/>
              <a:t>x</a:t>
            </a:r>
          </a:p>
        </p:txBody>
      </p:sp>
      <p:cxnSp>
        <p:nvCxnSpPr>
          <p:cNvPr id="17" name="Straight Connector 16"/>
          <p:cNvCxnSpPr/>
          <p:nvPr/>
        </p:nvCxnSpPr>
        <p:spPr>
          <a:xfrm flipH="1">
            <a:off x="2474330" y="4006345"/>
            <a:ext cx="648072" cy="0"/>
          </a:xfrm>
          <a:prstGeom prst="line">
            <a:avLst/>
          </a:prstGeom>
          <a:ln w="12700">
            <a:solidFill>
              <a:schemeClr val="accent4">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474330" y="3322628"/>
            <a:ext cx="0" cy="683717"/>
          </a:xfrm>
          <a:prstGeom prst="line">
            <a:avLst/>
          </a:prstGeom>
          <a:ln w="12700">
            <a:solidFill>
              <a:schemeClr val="accent4">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2474330" y="3322628"/>
            <a:ext cx="648072" cy="0"/>
          </a:xfrm>
          <a:prstGeom prst="line">
            <a:avLst/>
          </a:prstGeom>
          <a:ln w="12700">
            <a:solidFill>
              <a:schemeClr val="accent4">
                <a:lumMod val="75000"/>
              </a:schemeClr>
            </a:solidFill>
            <a:prstDash val="dash"/>
            <a:headEnd type="arrow" w="lg" len="lg"/>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A36E817C-73D7-4957-BE27-5096E4ABFFF2}"/>
                  </a:ext>
                </a:extLst>
              </p:cNvPr>
              <p:cNvSpPr/>
              <p:nvPr/>
            </p:nvSpPr>
            <p:spPr>
              <a:xfrm>
                <a:off x="4424335" y="4848162"/>
                <a:ext cx="988027" cy="453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altLang="zh-CN" i="1" kern="0" baseline="0" smtClean="0">
                              <a:solidFill>
                                <a:srgbClr val="000000"/>
                              </a:solidFill>
                              <a:latin typeface="Cambria Math" panose="02040503050406030204" pitchFamily="18" charset="0"/>
                              <a:ea typeface="+mn-ea"/>
                            </a:rPr>
                          </m:ctrlPr>
                        </m:sSubPr>
                        <m:e>
                          <m:r>
                            <a:rPr lang="en-CA" altLang="zh-CN" i="1" kern="0" baseline="0">
                              <a:solidFill>
                                <a:srgbClr val="000000"/>
                              </a:solidFill>
                              <a:latin typeface="Cambria Math"/>
                              <a:ea typeface="+mn-ea"/>
                            </a:rPr>
                            <m:t>h</m:t>
                          </m:r>
                        </m:e>
                        <m:sub>
                          <m:r>
                            <a:rPr lang="en-CA" altLang="zh-CN" i="1" kern="0" baseline="0">
                              <a:solidFill>
                                <a:srgbClr val="000000"/>
                              </a:solidFill>
                              <a:latin typeface="Cambria Math"/>
                              <a:ea typeface="+mn-ea"/>
                            </a:rPr>
                            <m:t>1</m:t>
                          </m:r>
                        </m:sub>
                      </m:sSub>
                      <m:d>
                        <m:dPr>
                          <m:ctrlPr>
                            <a:rPr lang="en-CA" altLang="zh-CN" i="1" kern="0" baseline="0">
                              <a:solidFill>
                                <a:srgbClr val="000000"/>
                              </a:solidFill>
                              <a:latin typeface="Cambria Math" panose="02040503050406030204" pitchFamily="18" charset="0"/>
                              <a:ea typeface="+mn-ea"/>
                            </a:rPr>
                          </m:ctrlPr>
                        </m:dPr>
                        <m:e>
                          <m:r>
                            <a:rPr lang="en-US" altLang="zh-CN" b="0" i="1" kern="0" baseline="0" smtClean="0">
                              <a:solidFill>
                                <a:srgbClr val="000000"/>
                              </a:solidFill>
                              <a:latin typeface="Cambria Math" panose="02040503050406030204" pitchFamily="18" charset="0"/>
                              <a:ea typeface="+mn-ea"/>
                            </a:rPr>
                            <m:t>𝑦</m:t>
                          </m:r>
                        </m:e>
                      </m:d>
                    </m:oMath>
                  </m:oMathPara>
                </a14:m>
                <a:endParaRPr lang="zh-CN" altLang="en-US" dirty="0"/>
              </a:p>
            </p:txBody>
          </p:sp>
        </mc:Choice>
        <mc:Fallback xmlns="">
          <p:sp>
            <p:nvSpPr>
              <p:cNvPr id="19" name="矩形 18">
                <a:extLst>
                  <a:ext uri="{FF2B5EF4-FFF2-40B4-BE49-F238E27FC236}">
                    <a16:creationId xmlns:a16="http://schemas.microsoft.com/office/drawing/2014/main" id="{A36E817C-73D7-4957-BE27-5096E4ABFFF2}"/>
                  </a:ext>
                </a:extLst>
              </p:cNvPr>
              <p:cNvSpPr>
                <a:spLocks noRot="1" noChangeAspect="1" noMove="1" noResize="1" noEditPoints="1" noAdjustHandles="1" noChangeArrowheads="1" noChangeShapeType="1" noTextEdit="1"/>
              </p:cNvSpPr>
              <p:nvPr/>
            </p:nvSpPr>
            <p:spPr>
              <a:xfrm>
                <a:off x="4424335" y="4848162"/>
                <a:ext cx="988027" cy="453137"/>
              </a:xfrm>
              <a:prstGeom prst="rect">
                <a:avLst/>
              </a:prstGeom>
              <a:blipFill>
                <a:blip r:embed="rId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id="{0BF3E2AB-36FD-4272-B80D-36035D362103}"/>
                  </a:ext>
                </a:extLst>
              </p:cNvPr>
              <p:cNvSpPr/>
              <p:nvPr/>
            </p:nvSpPr>
            <p:spPr>
              <a:xfrm>
                <a:off x="4975485" y="2963050"/>
                <a:ext cx="995144" cy="453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altLang="zh-CN" i="1" kern="0" baseline="0" smtClean="0">
                              <a:solidFill>
                                <a:srgbClr val="000000"/>
                              </a:solidFill>
                              <a:latin typeface="Cambria Math" panose="02040503050406030204" pitchFamily="18" charset="0"/>
                              <a:ea typeface="+mn-ea"/>
                            </a:rPr>
                          </m:ctrlPr>
                        </m:sSubPr>
                        <m:e>
                          <m:r>
                            <a:rPr lang="en-CA" altLang="zh-CN" i="1" kern="0" baseline="0">
                              <a:solidFill>
                                <a:srgbClr val="000000"/>
                              </a:solidFill>
                              <a:latin typeface="Cambria Math"/>
                              <a:ea typeface="+mn-ea"/>
                            </a:rPr>
                            <m:t>h</m:t>
                          </m:r>
                        </m:e>
                        <m:sub>
                          <m:r>
                            <a:rPr lang="en-US" altLang="zh-CN" b="0" i="1" kern="0" baseline="0" smtClean="0">
                              <a:solidFill>
                                <a:srgbClr val="000000"/>
                              </a:solidFill>
                              <a:latin typeface="Cambria Math" panose="02040503050406030204" pitchFamily="18" charset="0"/>
                              <a:ea typeface="+mn-ea"/>
                            </a:rPr>
                            <m:t>2</m:t>
                          </m:r>
                        </m:sub>
                      </m:sSub>
                      <m:d>
                        <m:dPr>
                          <m:ctrlPr>
                            <a:rPr lang="en-CA" altLang="zh-CN" i="1" kern="0" baseline="0">
                              <a:solidFill>
                                <a:srgbClr val="000000"/>
                              </a:solidFill>
                              <a:latin typeface="Cambria Math" panose="02040503050406030204" pitchFamily="18" charset="0"/>
                              <a:ea typeface="+mn-ea"/>
                            </a:rPr>
                          </m:ctrlPr>
                        </m:dPr>
                        <m:e>
                          <m:r>
                            <a:rPr lang="en-US" altLang="zh-CN" b="0" i="1" kern="0" baseline="0" smtClean="0">
                              <a:solidFill>
                                <a:srgbClr val="000000"/>
                              </a:solidFill>
                              <a:latin typeface="Cambria Math" panose="02040503050406030204" pitchFamily="18" charset="0"/>
                              <a:ea typeface="+mn-ea"/>
                            </a:rPr>
                            <m:t>𝑦</m:t>
                          </m:r>
                        </m:e>
                      </m:d>
                    </m:oMath>
                  </m:oMathPara>
                </a14:m>
                <a:endParaRPr lang="zh-CN" altLang="en-US" dirty="0"/>
              </a:p>
            </p:txBody>
          </p:sp>
        </mc:Choice>
        <mc:Fallback xmlns="">
          <p:sp>
            <p:nvSpPr>
              <p:cNvPr id="20" name="矩形 19">
                <a:extLst>
                  <a:ext uri="{FF2B5EF4-FFF2-40B4-BE49-F238E27FC236}">
                    <a16:creationId xmlns:a16="http://schemas.microsoft.com/office/drawing/2014/main" id="{0BF3E2AB-36FD-4272-B80D-36035D362103}"/>
                  </a:ext>
                </a:extLst>
              </p:cNvPr>
              <p:cNvSpPr>
                <a:spLocks noRot="1" noChangeAspect="1" noMove="1" noResize="1" noEditPoints="1" noAdjustHandles="1" noChangeArrowheads="1" noChangeShapeType="1" noTextEdit="1"/>
              </p:cNvSpPr>
              <p:nvPr/>
            </p:nvSpPr>
            <p:spPr>
              <a:xfrm>
                <a:off x="4975485" y="2963050"/>
                <a:ext cx="995144" cy="453137"/>
              </a:xfrm>
              <a:prstGeom prst="rect">
                <a:avLst/>
              </a:prstGeom>
              <a:blipFill>
                <a:blip r:embed="rId5"/>
                <a:stretch>
                  <a:fillRect b="-14865"/>
                </a:stretch>
              </a:blipFill>
            </p:spPr>
            <p:txBody>
              <a:bodyPr/>
              <a:lstStyle/>
              <a:p>
                <a:r>
                  <a:rPr lang="zh-CN" altLang="en-US">
                    <a:noFill/>
                  </a:rPr>
                  <a:t> </a:t>
                </a:r>
              </a:p>
            </p:txBody>
          </p:sp>
        </mc:Fallback>
      </mc:AlternateContent>
      <p:sp>
        <p:nvSpPr>
          <p:cNvPr id="22" name="Rectangle 68">
            <a:extLst>
              <a:ext uri="{FF2B5EF4-FFF2-40B4-BE49-F238E27FC236}">
                <a16:creationId xmlns:a16="http://schemas.microsoft.com/office/drawing/2014/main" id="{0D072EDA-DEAA-4841-A321-79085F338971}"/>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17</a:t>
            </a:fld>
            <a:endParaRPr lang="en-US" altLang="zh-CN"/>
          </a:p>
        </p:txBody>
      </p:sp>
    </p:spTree>
    <p:extLst>
      <p:ext uri="{BB962C8B-B14F-4D97-AF65-F5344CB8AC3E}">
        <p14:creationId xmlns:p14="http://schemas.microsoft.com/office/powerpoint/2010/main" val="35905076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1" grpId="0" animBg="1"/>
      <p:bldP spid="12" grpId="0" animBg="1"/>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One Table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2394" y="1450258"/>
                <a:ext cx="8001000" cy="1203650"/>
              </a:xfrm>
            </p:spPr>
            <p:txBody>
              <a:bodyPr/>
              <a:lstStyle/>
              <a:p>
                <a:r>
                  <a:rPr lang="en-CA" dirty="0"/>
                  <a:t>Now insert </a:t>
                </a:r>
                <a14:m>
                  <m:oMath xmlns:m="http://schemas.openxmlformats.org/officeDocument/2006/math">
                    <m:r>
                      <a:rPr lang="en-CA" b="0" i="1" smtClean="0">
                        <a:latin typeface="Cambria Math"/>
                      </a:rPr>
                      <m:t>𝑧</m:t>
                    </m:r>
                  </m:oMath>
                </a14:m>
                <a:endParaRPr lang="en-CA" dirty="0"/>
              </a:p>
              <a:p>
                <a:r>
                  <a:rPr lang="en-CA" dirty="0">
                    <a:solidFill>
                      <a:srgbClr val="CC0099"/>
                    </a:solidFill>
                  </a:rPr>
                  <a:t>Conflict</a:t>
                </a:r>
                <a:r>
                  <a:rPr lang="en-CA" dirty="0"/>
                  <a:t> with </a:t>
                </a:r>
                <a14:m>
                  <m:oMath xmlns:m="http://schemas.openxmlformats.org/officeDocument/2006/math">
                    <m:r>
                      <a:rPr lang="en-CA" b="0" i="1" smtClean="0">
                        <a:latin typeface="Cambria Math"/>
                      </a:rPr>
                      <m:t>𝑥</m:t>
                    </m:r>
                  </m:oMath>
                </a14:m>
                <a:r>
                  <a:rPr lang="en-CA" dirty="0"/>
                  <a:t>: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a:rPr>
                          <m:t>h</m:t>
                        </m:r>
                      </m:e>
                      <m:sub>
                        <m:r>
                          <a:rPr lang="en-CA" b="0" i="1" smtClean="0">
                            <a:latin typeface="Cambria Math"/>
                          </a:rPr>
                          <m:t>1</m:t>
                        </m:r>
                      </m:sub>
                    </m:sSub>
                    <m:d>
                      <m:dPr>
                        <m:ctrlPr>
                          <a:rPr lang="en-CA" b="0" i="1" smtClean="0">
                            <a:latin typeface="Cambria Math" panose="02040503050406030204" pitchFamily="18" charset="0"/>
                          </a:rPr>
                        </m:ctrlPr>
                      </m:dPr>
                      <m:e>
                        <m:r>
                          <a:rPr lang="en-CA" b="0" i="1" smtClean="0">
                            <a:latin typeface="Cambria Math"/>
                          </a:rPr>
                          <m:t>𝑥</m:t>
                        </m:r>
                      </m:e>
                    </m:d>
                    <m:r>
                      <a:rPr lang="en-CA" b="0" i="1" smtClean="0">
                        <a:latin typeface="Cambria Math"/>
                      </a:rPr>
                      <m:t>=</m:t>
                    </m:r>
                    <m:sSub>
                      <m:sSubPr>
                        <m:ctrlPr>
                          <a:rPr lang="en-CA" b="0" i="1" smtClean="0">
                            <a:latin typeface="Cambria Math" panose="02040503050406030204" pitchFamily="18" charset="0"/>
                          </a:rPr>
                        </m:ctrlPr>
                      </m:sSubPr>
                      <m:e>
                        <m:r>
                          <a:rPr lang="en-CA" b="0" i="1" smtClean="0">
                            <a:latin typeface="Cambria Math"/>
                          </a:rPr>
                          <m:t>h</m:t>
                        </m:r>
                      </m:e>
                      <m:sub>
                        <m:r>
                          <a:rPr lang="en-CA" b="0" i="1" smtClean="0">
                            <a:latin typeface="Cambria Math"/>
                          </a:rPr>
                          <m:t>1</m:t>
                        </m:r>
                      </m:sub>
                    </m:sSub>
                    <m:r>
                      <a:rPr lang="en-CA" b="0" i="1" smtClean="0">
                        <a:latin typeface="Cambria Math"/>
                      </a:rPr>
                      <m:t>(</m:t>
                    </m:r>
                    <m:r>
                      <a:rPr lang="en-CA" b="0" i="1" smtClean="0">
                        <a:latin typeface="Cambria Math"/>
                      </a:rPr>
                      <m:t>𝑧</m:t>
                    </m:r>
                    <m:r>
                      <a:rPr lang="en-CA" b="0" i="1" smtClean="0">
                        <a:latin typeface="Cambria Math"/>
                      </a:rPr>
                      <m:t>)</m:t>
                    </m:r>
                  </m:oMath>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2394" y="1450258"/>
                <a:ext cx="8001000" cy="1203650"/>
              </a:xfrm>
              <a:blipFill>
                <a:blip r:embed="rId3"/>
                <a:stretch>
                  <a:fillRect t="-6091" b="-14213"/>
                </a:stretch>
              </a:blipFill>
            </p:spPr>
            <p:txBody>
              <a:bodyPr/>
              <a:lstStyle/>
              <a:p>
                <a:r>
                  <a:rPr lang="zh-CN" altLang="en-US">
                    <a:noFill/>
                  </a:rPr>
                  <a:t> </a:t>
                </a:r>
              </a:p>
            </p:txBody>
          </p:sp>
        </mc:Fallback>
      </mc:AlternateContent>
      <p:grpSp>
        <p:nvGrpSpPr>
          <p:cNvPr id="4" name="Group 3"/>
          <p:cNvGrpSpPr/>
          <p:nvPr/>
        </p:nvGrpSpPr>
        <p:grpSpPr>
          <a:xfrm>
            <a:off x="3122402" y="2852936"/>
            <a:ext cx="1305582" cy="3240360"/>
            <a:chOff x="1907704" y="2852936"/>
            <a:chExt cx="1305582" cy="3240360"/>
          </a:xfrm>
        </p:grpSpPr>
        <p:sp>
          <p:nvSpPr>
            <p:cNvPr id="5" name="Rectangle 4"/>
            <p:cNvSpPr/>
            <p:nvPr/>
          </p:nvSpPr>
          <p:spPr>
            <a:xfrm>
              <a:off x="1917142" y="2852936"/>
              <a:ext cx="1296144" cy="324036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6" name="Straight Connector 5"/>
            <p:cNvCxnSpPr>
              <a:stCxn id="5" idx="0"/>
              <a:endCxn id="5" idx="0"/>
            </p:cNvCxnSpPr>
            <p:nvPr/>
          </p:nvCxnSpPr>
          <p:spPr>
            <a:xfrm>
              <a:off x="2565214" y="2852936"/>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17142" y="3645024"/>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07704" y="522920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17142" y="4437112"/>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5397227" y="5211972"/>
            <a:ext cx="365770" cy="420628"/>
          </a:xfrm>
          <a:prstGeom prst="rect">
            <a:avLst/>
          </a:prstGeom>
          <a:noFill/>
        </p:spPr>
        <p:txBody>
          <a:bodyPr wrap="square" rtlCol="0" anchor="ctr">
            <a:spAutoFit/>
          </a:bodyPr>
          <a:lstStyle/>
          <a:p>
            <a:pPr algn="ctr"/>
            <a:r>
              <a:rPr lang="en-CA" sz="3200" dirty="0"/>
              <a:t>z</a:t>
            </a:r>
          </a:p>
        </p:txBody>
      </p:sp>
      <p:sp>
        <p:nvSpPr>
          <p:cNvPr id="11" name="Arc 10"/>
          <p:cNvSpPr/>
          <p:nvPr/>
        </p:nvSpPr>
        <p:spPr>
          <a:xfrm flipV="1">
            <a:off x="3554450" y="5264531"/>
            <a:ext cx="1809638" cy="504113"/>
          </a:xfrm>
          <a:prstGeom prst="arc">
            <a:avLst>
              <a:gd name="adj1" fmla="val 16105755"/>
              <a:gd name="adj2" fmla="val 21347515"/>
            </a:avLst>
          </a:prstGeom>
          <a:ln w="19050">
            <a:solidFill>
              <a:schemeClr val="accent6">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Arc 11"/>
          <p:cNvSpPr/>
          <p:nvPr/>
        </p:nvSpPr>
        <p:spPr>
          <a:xfrm>
            <a:off x="3419872" y="3960047"/>
            <a:ext cx="2088232" cy="2637305"/>
          </a:xfrm>
          <a:prstGeom prst="arc">
            <a:avLst>
              <a:gd name="adj1" fmla="val 16105755"/>
              <a:gd name="adj2" fmla="val 126625"/>
            </a:avLst>
          </a:prstGeom>
          <a:ln w="19050">
            <a:solidFill>
              <a:schemeClr val="accent1">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TextBox 14"/>
          <p:cNvSpPr txBox="1"/>
          <p:nvPr/>
        </p:nvSpPr>
        <p:spPr>
          <a:xfrm>
            <a:off x="3554450" y="3716964"/>
            <a:ext cx="432048" cy="584775"/>
          </a:xfrm>
          <a:prstGeom prst="rect">
            <a:avLst/>
          </a:prstGeom>
          <a:noFill/>
        </p:spPr>
        <p:txBody>
          <a:bodyPr wrap="square" rtlCol="0" anchor="ctr">
            <a:spAutoFit/>
          </a:bodyPr>
          <a:lstStyle/>
          <a:p>
            <a:pPr algn="ctr"/>
            <a:r>
              <a:rPr lang="en-CA" sz="3200" dirty="0"/>
              <a:t>x</a:t>
            </a:r>
          </a:p>
        </p:txBody>
      </p:sp>
      <p:cxnSp>
        <p:nvCxnSpPr>
          <p:cNvPr id="17" name="Straight Connector 16"/>
          <p:cNvCxnSpPr/>
          <p:nvPr/>
        </p:nvCxnSpPr>
        <p:spPr>
          <a:xfrm flipH="1">
            <a:off x="2474330" y="4006163"/>
            <a:ext cx="648072" cy="0"/>
          </a:xfrm>
          <a:prstGeom prst="line">
            <a:avLst/>
          </a:prstGeom>
          <a:ln w="12700">
            <a:solidFill>
              <a:schemeClr val="accent4">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474330" y="3322446"/>
            <a:ext cx="0" cy="683717"/>
          </a:xfrm>
          <a:prstGeom prst="line">
            <a:avLst/>
          </a:prstGeom>
          <a:ln w="12700">
            <a:solidFill>
              <a:schemeClr val="accent4">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2474330" y="3322446"/>
            <a:ext cx="648072" cy="0"/>
          </a:xfrm>
          <a:prstGeom prst="line">
            <a:avLst/>
          </a:prstGeom>
          <a:ln w="12700">
            <a:solidFill>
              <a:schemeClr val="accent4">
                <a:lumMod val="75000"/>
              </a:schemeClr>
            </a:solidFill>
            <a:prstDash val="dash"/>
            <a:headEnd type="arrow" w="lg" len="lg"/>
            <a:tailEnd type="none" w="med" len="med"/>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3563888" y="4509276"/>
            <a:ext cx="432048" cy="584775"/>
          </a:xfrm>
          <a:prstGeom prst="rect">
            <a:avLst/>
          </a:prstGeom>
          <a:noFill/>
        </p:spPr>
        <p:txBody>
          <a:bodyPr wrap="square" rtlCol="0" anchor="ctr">
            <a:spAutoFit/>
          </a:bodyPr>
          <a:lstStyle/>
          <a:p>
            <a:pPr algn="ctr"/>
            <a:r>
              <a:rPr lang="en-CA" sz="3200" dirty="0"/>
              <a:t>y</a:t>
            </a:r>
          </a:p>
        </p:txBody>
      </p:sp>
      <p:cxnSp>
        <p:nvCxnSpPr>
          <p:cNvPr id="20" name="Straight Connector 19"/>
          <p:cNvCxnSpPr/>
          <p:nvPr/>
        </p:nvCxnSpPr>
        <p:spPr>
          <a:xfrm flipH="1" flipV="1">
            <a:off x="2267744" y="4851134"/>
            <a:ext cx="872653" cy="18026"/>
          </a:xfrm>
          <a:prstGeom prst="line">
            <a:avLst/>
          </a:prstGeom>
          <a:ln w="1270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267744" y="3068960"/>
            <a:ext cx="0" cy="1782174"/>
          </a:xfrm>
          <a:prstGeom prst="line">
            <a:avLst/>
          </a:prstGeom>
          <a:ln w="1270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2267744" y="3068960"/>
            <a:ext cx="901210" cy="0"/>
          </a:xfrm>
          <a:prstGeom prst="line">
            <a:avLst/>
          </a:prstGeom>
          <a:ln w="12700">
            <a:solidFill>
              <a:schemeClr val="accent3">
                <a:lumMod val="75000"/>
              </a:schemeClr>
            </a:solidFill>
            <a:prstDash val="dash"/>
            <a:headEnd type="arrow" w="lg" len="lg"/>
            <a:tailEnd type="none" w="med" len="med"/>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914403" y="3716964"/>
            <a:ext cx="1226527" cy="338554"/>
          </a:xfrm>
          <a:prstGeom prst="rect">
            <a:avLst/>
          </a:prstGeom>
          <a:noFill/>
        </p:spPr>
        <p:txBody>
          <a:bodyPr wrap="square" rtlCol="0">
            <a:spAutoFit/>
          </a:bodyPr>
          <a:lstStyle/>
          <a:p>
            <a:r>
              <a:rPr lang="en-CA" sz="2400" dirty="0">
                <a:solidFill>
                  <a:srgbClr val="FF0000"/>
                </a:solidFill>
              </a:rPr>
              <a:t>Kick x out!</a:t>
            </a:r>
          </a:p>
        </p:txBody>
      </p:sp>
      <mc:AlternateContent xmlns:mc="http://schemas.openxmlformats.org/markup-compatibility/2006" xmlns:a14="http://schemas.microsoft.com/office/drawing/2010/main">
        <mc:Choice Requires="a14">
          <p:sp>
            <p:nvSpPr>
              <p:cNvPr id="24" name="矩形 23">
                <a:extLst>
                  <a:ext uri="{FF2B5EF4-FFF2-40B4-BE49-F238E27FC236}">
                    <a16:creationId xmlns:a16="http://schemas.microsoft.com/office/drawing/2014/main" id="{9BCD3BE7-CA5B-4B13-897F-3944E1255AE0}"/>
                  </a:ext>
                </a:extLst>
              </p:cNvPr>
              <p:cNvSpPr/>
              <p:nvPr/>
            </p:nvSpPr>
            <p:spPr>
              <a:xfrm>
                <a:off x="5213052" y="4100450"/>
                <a:ext cx="972702" cy="453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altLang="zh-CN" i="1" kern="0" baseline="0" smtClean="0">
                              <a:solidFill>
                                <a:srgbClr val="000000"/>
                              </a:solidFill>
                              <a:latin typeface="Cambria Math" panose="02040503050406030204" pitchFamily="18" charset="0"/>
                              <a:ea typeface="+mn-ea"/>
                            </a:rPr>
                          </m:ctrlPr>
                        </m:sSubPr>
                        <m:e>
                          <m:r>
                            <a:rPr lang="en-CA" altLang="zh-CN" i="1" kern="0" baseline="0">
                              <a:solidFill>
                                <a:srgbClr val="000000"/>
                              </a:solidFill>
                              <a:latin typeface="Cambria Math"/>
                              <a:ea typeface="+mn-ea"/>
                            </a:rPr>
                            <m:t>h</m:t>
                          </m:r>
                        </m:e>
                        <m:sub>
                          <m:r>
                            <a:rPr lang="en-US" altLang="zh-CN" b="0" i="1" kern="0" baseline="0" smtClean="0">
                              <a:solidFill>
                                <a:srgbClr val="000000"/>
                              </a:solidFill>
                              <a:latin typeface="Cambria Math" panose="02040503050406030204" pitchFamily="18" charset="0"/>
                              <a:ea typeface="+mn-ea"/>
                            </a:rPr>
                            <m:t>1</m:t>
                          </m:r>
                        </m:sub>
                      </m:sSub>
                      <m:d>
                        <m:dPr>
                          <m:ctrlPr>
                            <a:rPr lang="en-CA" altLang="zh-CN" i="1" kern="0" baseline="0">
                              <a:solidFill>
                                <a:srgbClr val="000000"/>
                              </a:solidFill>
                              <a:latin typeface="Cambria Math" panose="02040503050406030204" pitchFamily="18" charset="0"/>
                              <a:ea typeface="+mn-ea"/>
                            </a:rPr>
                          </m:ctrlPr>
                        </m:dPr>
                        <m:e>
                          <m:r>
                            <a:rPr lang="en-US" altLang="zh-CN" b="0" i="1" kern="0" baseline="0" smtClean="0">
                              <a:solidFill>
                                <a:srgbClr val="000000"/>
                              </a:solidFill>
                              <a:latin typeface="Cambria Math" panose="02040503050406030204" pitchFamily="18" charset="0"/>
                              <a:ea typeface="+mn-ea"/>
                            </a:rPr>
                            <m:t>𝑧</m:t>
                          </m:r>
                        </m:e>
                      </m:d>
                    </m:oMath>
                  </m:oMathPara>
                </a14:m>
                <a:endParaRPr lang="zh-CN" altLang="en-US" dirty="0"/>
              </a:p>
            </p:txBody>
          </p:sp>
        </mc:Choice>
        <mc:Fallback xmlns="">
          <p:sp>
            <p:nvSpPr>
              <p:cNvPr id="24" name="矩形 23">
                <a:extLst>
                  <a:ext uri="{FF2B5EF4-FFF2-40B4-BE49-F238E27FC236}">
                    <a16:creationId xmlns:a16="http://schemas.microsoft.com/office/drawing/2014/main" id="{9BCD3BE7-CA5B-4B13-897F-3944E1255AE0}"/>
                  </a:ext>
                </a:extLst>
              </p:cNvPr>
              <p:cNvSpPr>
                <a:spLocks noRot="1" noChangeAspect="1" noMove="1" noResize="1" noEditPoints="1" noAdjustHandles="1" noChangeArrowheads="1" noChangeShapeType="1" noTextEdit="1"/>
              </p:cNvSpPr>
              <p:nvPr/>
            </p:nvSpPr>
            <p:spPr>
              <a:xfrm>
                <a:off x="5213052" y="4100450"/>
                <a:ext cx="972702" cy="453137"/>
              </a:xfrm>
              <a:prstGeom prst="rect">
                <a:avLst/>
              </a:prstGeom>
              <a:blipFill>
                <a:blip r:embed="rId4"/>
                <a:stretch>
                  <a:fillRect b="-40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id="{E54809C1-77E1-45B5-A7A3-7FBBD814F2AC}"/>
                  </a:ext>
                </a:extLst>
              </p:cNvPr>
              <p:cNvSpPr/>
              <p:nvPr/>
            </p:nvSpPr>
            <p:spPr>
              <a:xfrm>
                <a:off x="4524052" y="5700141"/>
                <a:ext cx="972702" cy="453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altLang="zh-CN" i="1" kern="0" baseline="0" smtClean="0">
                              <a:solidFill>
                                <a:srgbClr val="000000"/>
                              </a:solidFill>
                              <a:latin typeface="Cambria Math" panose="02040503050406030204" pitchFamily="18" charset="0"/>
                              <a:ea typeface="+mn-ea"/>
                            </a:rPr>
                          </m:ctrlPr>
                        </m:sSubPr>
                        <m:e>
                          <m:r>
                            <a:rPr lang="en-CA" altLang="zh-CN" i="1" kern="0" baseline="0">
                              <a:solidFill>
                                <a:srgbClr val="000000"/>
                              </a:solidFill>
                              <a:latin typeface="Cambria Math"/>
                              <a:ea typeface="+mn-ea"/>
                            </a:rPr>
                            <m:t>h</m:t>
                          </m:r>
                        </m:e>
                        <m:sub>
                          <m:r>
                            <a:rPr lang="en-US" altLang="zh-CN" b="0" i="1" kern="0" baseline="0" smtClean="0">
                              <a:solidFill>
                                <a:srgbClr val="000000"/>
                              </a:solidFill>
                              <a:latin typeface="Cambria Math" panose="02040503050406030204" pitchFamily="18" charset="0"/>
                              <a:ea typeface="+mn-ea"/>
                            </a:rPr>
                            <m:t>2</m:t>
                          </m:r>
                        </m:sub>
                      </m:sSub>
                      <m:d>
                        <m:dPr>
                          <m:ctrlPr>
                            <a:rPr lang="en-CA" altLang="zh-CN" i="1" kern="0" baseline="0">
                              <a:solidFill>
                                <a:srgbClr val="000000"/>
                              </a:solidFill>
                              <a:latin typeface="Cambria Math" panose="02040503050406030204" pitchFamily="18" charset="0"/>
                              <a:ea typeface="+mn-ea"/>
                            </a:rPr>
                          </m:ctrlPr>
                        </m:dPr>
                        <m:e>
                          <m:r>
                            <a:rPr lang="en-US" altLang="zh-CN" b="0" i="1" kern="0" baseline="0" smtClean="0">
                              <a:solidFill>
                                <a:srgbClr val="000000"/>
                              </a:solidFill>
                              <a:latin typeface="Cambria Math" panose="02040503050406030204" pitchFamily="18" charset="0"/>
                              <a:ea typeface="+mn-ea"/>
                            </a:rPr>
                            <m:t>𝑧</m:t>
                          </m:r>
                        </m:e>
                      </m:d>
                    </m:oMath>
                  </m:oMathPara>
                </a14:m>
                <a:endParaRPr lang="zh-CN" altLang="en-US" dirty="0"/>
              </a:p>
            </p:txBody>
          </p:sp>
        </mc:Choice>
        <mc:Fallback xmlns="">
          <p:sp>
            <p:nvSpPr>
              <p:cNvPr id="25" name="矩形 24">
                <a:extLst>
                  <a:ext uri="{FF2B5EF4-FFF2-40B4-BE49-F238E27FC236}">
                    <a16:creationId xmlns:a16="http://schemas.microsoft.com/office/drawing/2014/main" id="{E54809C1-77E1-45B5-A7A3-7FBBD814F2AC}"/>
                  </a:ext>
                </a:extLst>
              </p:cNvPr>
              <p:cNvSpPr>
                <a:spLocks noRot="1" noChangeAspect="1" noMove="1" noResize="1" noEditPoints="1" noAdjustHandles="1" noChangeArrowheads="1" noChangeShapeType="1" noTextEdit="1"/>
              </p:cNvSpPr>
              <p:nvPr/>
            </p:nvSpPr>
            <p:spPr>
              <a:xfrm>
                <a:off x="4524052" y="5700141"/>
                <a:ext cx="972702" cy="453137"/>
              </a:xfrm>
              <a:prstGeom prst="rect">
                <a:avLst/>
              </a:prstGeom>
              <a:blipFill>
                <a:blip r:embed="rId5"/>
                <a:stretch>
                  <a:fillRect b="-5405"/>
                </a:stretch>
              </a:blipFill>
            </p:spPr>
            <p:txBody>
              <a:bodyPr/>
              <a:lstStyle/>
              <a:p>
                <a:r>
                  <a:rPr lang="zh-CN" altLang="en-US">
                    <a:noFill/>
                  </a:rPr>
                  <a:t> </a:t>
                </a:r>
              </a:p>
            </p:txBody>
          </p:sp>
        </mc:Fallback>
      </mc:AlternateContent>
      <p:sp>
        <p:nvSpPr>
          <p:cNvPr id="27" name="Rectangle 68">
            <a:extLst>
              <a:ext uri="{FF2B5EF4-FFF2-40B4-BE49-F238E27FC236}">
                <a16:creationId xmlns:a16="http://schemas.microsoft.com/office/drawing/2014/main" id="{37229DF1-BD37-4F84-AD58-8F9E4EF9A79A}"/>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18</a:t>
            </a:fld>
            <a:endParaRPr lang="en-US" altLang="zh-CN"/>
          </a:p>
        </p:txBody>
      </p:sp>
    </p:spTree>
    <p:extLst>
      <p:ext uri="{BB962C8B-B14F-4D97-AF65-F5344CB8AC3E}">
        <p14:creationId xmlns:p14="http://schemas.microsoft.com/office/powerpoint/2010/main" val="3572662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1" grpId="0" animBg="1"/>
      <p:bldP spid="12" grpId="0" animBg="1"/>
      <p:bldP spid="26"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One Table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CA" dirty="0"/>
                  <a:t>First, move </a:t>
                </a:r>
                <a14:m>
                  <m:oMath xmlns:m="http://schemas.openxmlformats.org/officeDocument/2006/math">
                    <m:r>
                      <a:rPr lang="en-CA" b="0" i="1" smtClean="0">
                        <a:latin typeface="Cambria Math"/>
                      </a:rPr>
                      <m:t>𝑥</m:t>
                    </m:r>
                  </m:oMath>
                </a14:m>
                <a:r>
                  <a:rPr lang="en-CA" dirty="0"/>
                  <a:t> to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a:rPr>
                          <m:t>h</m:t>
                        </m:r>
                      </m:e>
                      <m:sub>
                        <m:r>
                          <a:rPr lang="en-CA" b="0" i="1" smtClean="0">
                            <a:latin typeface="Cambria Math"/>
                          </a:rPr>
                          <m:t>2</m:t>
                        </m:r>
                      </m:sub>
                    </m:sSub>
                    <m:r>
                      <a:rPr lang="en-CA" b="0" i="1" smtClean="0">
                        <a:latin typeface="Cambria Math"/>
                      </a:rPr>
                      <m:t>(</m:t>
                    </m:r>
                    <m:r>
                      <a:rPr lang="en-CA" b="0" i="1" smtClean="0">
                        <a:latin typeface="Cambria Math"/>
                      </a:rPr>
                      <m:t>𝑥</m:t>
                    </m:r>
                    <m:r>
                      <a:rPr lang="en-CA" b="0" i="1" smtClean="0">
                        <a:latin typeface="Cambria Math"/>
                      </a:rPr>
                      <m:t>)</m:t>
                    </m:r>
                  </m:oMath>
                </a14:m>
                <a:endParaRPr lang="en-CA" dirty="0"/>
              </a:p>
              <a:p>
                <a:r>
                  <a:rPr lang="en-CA" altLang="zh-CN" dirty="0"/>
                  <a:t>Now we put </a:t>
                </a:r>
                <a14:m>
                  <m:oMath xmlns:m="http://schemas.openxmlformats.org/officeDocument/2006/math">
                    <m:r>
                      <a:rPr lang="en-CA" altLang="zh-CN" i="1">
                        <a:latin typeface="Cambria Math"/>
                      </a:rPr>
                      <m:t>𝑧</m:t>
                    </m:r>
                  </m:oMath>
                </a14:m>
                <a:r>
                  <a:rPr lang="en-CA" altLang="zh-CN" dirty="0"/>
                  <a:t> to </a:t>
                </a:r>
                <a14:m>
                  <m:oMath xmlns:m="http://schemas.openxmlformats.org/officeDocument/2006/math">
                    <m:sSub>
                      <m:sSubPr>
                        <m:ctrlPr>
                          <a:rPr lang="en-CA" altLang="zh-CN" i="1">
                            <a:latin typeface="Cambria Math" panose="02040503050406030204" pitchFamily="18" charset="0"/>
                          </a:rPr>
                        </m:ctrlPr>
                      </m:sSubPr>
                      <m:e>
                        <m:r>
                          <a:rPr lang="en-CA" altLang="zh-CN" i="1">
                            <a:latin typeface="Cambria Math"/>
                          </a:rPr>
                          <m:t>h</m:t>
                        </m:r>
                      </m:e>
                      <m:sub>
                        <m:r>
                          <a:rPr lang="en-CA" altLang="zh-CN" i="1">
                            <a:latin typeface="Cambria Math"/>
                          </a:rPr>
                          <m:t>1</m:t>
                        </m:r>
                      </m:sub>
                    </m:sSub>
                    <m:r>
                      <a:rPr lang="en-CA" altLang="zh-CN" i="1">
                        <a:latin typeface="Cambria Math"/>
                      </a:rPr>
                      <m:t>(</m:t>
                    </m:r>
                    <m:r>
                      <a:rPr lang="en-CA" altLang="zh-CN" i="1">
                        <a:latin typeface="Cambria Math"/>
                      </a:rPr>
                      <m:t>𝑧</m:t>
                    </m:r>
                    <m:r>
                      <a:rPr lang="en-CA" altLang="zh-CN" i="1">
                        <a:latin typeface="Cambria Math"/>
                      </a:rPr>
                      <m:t>)</m:t>
                    </m:r>
                  </m:oMath>
                </a14:m>
                <a:endParaRPr lang="en-CA" altLang="zh-C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778"/>
                </a:stretch>
              </a:blipFill>
            </p:spPr>
            <p:txBody>
              <a:bodyPr/>
              <a:lstStyle/>
              <a:p>
                <a:r>
                  <a:rPr lang="zh-CN" altLang="en-US">
                    <a:noFill/>
                  </a:rPr>
                  <a:t> </a:t>
                </a:r>
              </a:p>
            </p:txBody>
          </p:sp>
        </mc:Fallback>
      </mc:AlternateContent>
      <p:grpSp>
        <p:nvGrpSpPr>
          <p:cNvPr id="4" name="Group 3"/>
          <p:cNvGrpSpPr/>
          <p:nvPr/>
        </p:nvGrpSpPr>
        <p:grpSpPr>
          <a:xfrm>
            <a:off x="3122402" y="2852936"/>
            <a:ext cx="1305582" cy="3240360"/>
            <a:chOff x="1907704" y="2852936"/>
            <a:chExt cx="1305582" cy="3240360"/>
          </a:xfrm>
        </p:grpSpPr>
        <p:sp>
          <p:nvSpPr>
            <p:cNvPr id="5" name="Rectangle 4"/>
            <p:cNvSpPr/>
            <p:nvPr/>
          </p:nvSpPr>
          <p:spPr>
            <a:xfrm>
              <a:off x="1917142" y="2852936"/>
              <a:ext cx="1296144" cy="324036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6" name="Straight Connector 5"/>
            <p:cNvCxnSpPr>
              <a:stCxn id="5" idx="0"/>
              <a:endCxn id="5" idx="0"/>
            </p:cNvCxnSpPr>
            <p:nvPr/>
          </p:nvCxnSpPr>
          <p:spPr>
            <a:xfrm>
              <a:off x="2565214" y="2852936"/>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17142" y="3645024"/>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07704" y="522920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17142" y="4437112"/>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5292080" y="5381934"/>
            <a:ext cx="432048" cy="584775"/>
          </a:xfrm>
          <a:prstGeom prst="rect">
            <a:avLst/>
          </a:prstGeom>
          <a:noFill/>
        </p:spPr>
        <p:txBody>
          <a:bodyPr wrap="square" rtlCol="0" anchor="ctr">
            <a:spAutoFit/>
          </a:bodyPr>
          <a:lstStyle/>
          <a:p>
            <a:pPr algn="ctr"/>
            <a:r>
              <a:rPr lang="en-CA" sz="3200" dirty="0"/>
              <a:t>z</a:t>
            </a:r>
          </a:p>
        </p:txBody>
      </p:sp>
      <p:sp>
        <p:nvSpPr>
          <p:cNvPr id="11" name="Arc 10"/>
          <p:cNvSpPr/>
          <p:nvPr/>
        </p:nvSpPr>
        <p:spPr>
          <a:xfrm flipV="1">
            <a:off x="3554450" y="5264531"/>
            <a:ext cx="1809638" cy="504113"/>
          </a:xfrm>
          <a:prstGeom prst="arc">
            <a:avLst>
              <a:gd name="adj1" fmla="val 16105755"/>
              <a:gd name="adj2" fmla="val 21347515"/>
            </a:avLst>
          </a:prstGeom>
          <a:ln w="19050">
            <a:solidFill>
              <a:schemeClr val="accent6">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Arc 11"/>
          <p:cNvSpPr/>
          <p:nvPr/>
        </p:nvSpPr>
        <p:spPr>
          <a:xfrm>
            <a:off x="3419872" y="3960047"/>
            <a:ext cx="2088232" cy="2637305"/>
          </a:xfrm>
          <a:prstGeom prst="arc">
            <a:avLst>
              <a:gd name="adj1" fmla="val 16105755"/>
              <a:gd name="adj2" fmla="val 126625"/>
            </a:avLst>
          </a:prstGeom>
          <a:ln w="19050">
            <a:solidFill>
              <a:schemeClr val="accent1">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TextBox 14"/>
          <p:cNvSpPr txBox="1"/>
          <p:nvPr/>
        </p:nvSpPr>
        <p:spPr>
          <a:xfrm>
            <a:off x="3554450" y="3716964"/>
            <a:ext cx="432048" cy="584775"/>
          </a:xfrm>
          <a:prstGeom prst="rect">
            <a:avLst/>
          </a:prstGeom>
          <a:noFill/>
        </p:spPr>
        <p:txBody>
          <a:bodyPr wrap="square" rtlCol="0" anchor="ctr">
            <a:spAutoFit/>
          </a:bodyPr>
          <a:lstStyle/>
          <a:p>
            <a:pPr algn="ctr"/>
            <a:r>
              <a:rPr lang="en-CA" sz="3200" dirty="0"/>
              <a:t>x</a:t>
            </a:r>
          </a:p>
        </p:txBody>
      </p:sp>
      <p:cxnSp>
        <p:nvCxnSpPr>
          <p:cNvPr id="17" name="Straight Connector 16"/>
          <p:cNvCxnSpPr/>
          <p:nvPr/>
        </p:nvCxnSpPr>
        <p:spPr>
          <a:xfrm flipH="1">
            <a:off x="2474330" y="4006163"/>
            <a:ext cx="648072" cy="0"/>
          </a:xfrm>
          <a:prstGeom prst="line">
            <a:avLst/>
          </a:prstGeom>
          <a:ln w="12700">
            <a:solidFill>
              <a:schemeClr val="accent4">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474330" y="3322446"/>
            <a:ext cx="0" cy="683717"/>
          </a:xfrm>
          <a:prstGeom prst="line">
            <a:avLst/>
          </a:prstGeom>
          <a:ln w="12700">
            <a:solidFill>
              <a:schemeClr val="accent4">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2474330" y="3322446"/>
            <a:ext cx="648072" cy="0"/>
          </a:xfrm>
          <a:prstGeom prst="line">
            <a:avLst/>
          </a:prstGeom>
          <a:ln w="12700">
            <a:solidFill>
              <a:schemeClr val="accent4">
                <a:lumMod val="75000"/>
              </a:schemeClr>
            </a:solidFill>
            <a:prstDash val="dash"/>
            <a:headEnd type="arrow" w="lg" len="lg"/>
            <a:tailEnd type="none" w="med" len="med"/>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3563888" y="4509276"/>
            <a:ext cx="432048" cy="584775"/>
          </a:xfrm>
          <a:prstGeom prst="rect">
            <a:avLst/>
          </a:prstGeom>
          <a:noFill/>
        </p:spPr>
        <p:txBody>
          <a:bodyPr wrap="square" rtlCol="0" anchor="ctr">
            <a:spAutoFit/>
          </a:bodyPr>
          <a:lstStyle/>
          <a:p>
            <a:pPr algn="ctr"/>
            <a:r>
              <a:rPr lang="en-CA" sz="3200" dirty="0"/>
              <a:t>y</a:t>
            </a:r>
          </a:p>
        </p:txBody>
      </p:sp>
      <p:cxnSp>
        <p:nvCxnSpPr>
          <p:cNvPr id="20" name="Straight Connector 19"/>
          <p:cNvCxnSpPr/>
          <p:nvPr/>
        </p:nvCxnSpPr>
        <p:spPr>
          <a:xfrm flipH="1" flipV="1">
            <a:off x="2267744" y="4851134"/>
            <a:ext cx="872653" cy="18026"/>
          </a:xfrm>
          <a:prstGeom prst="line">
            <a:avLst/>
          </a:prstGeom>
          <a:ln w="1270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267744" y="3068960"/>
            <a:ext cx="0" cy="1782174"/>
          </a:xfrm>
          <a:prstGeom prst="line">
            <a:avLst/>
          </a:prstGeom>
          <a:ln w="1270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2267744" y="3068960"/>
            <a:ext cx="901210" cy="0"/>
          </a:xfrm>
          <a:prstGeom prst="line">
            <a:avLst/>
          </a:prstGeom>
          <a:ln w="12700">
            <a:solidFill>
              <a:schemeClr val="accent3">
                <a:lumMod val="75000"/>
              </a:schemeClr>
            </a:solidFill>
            <a:prstDash val="dash"/>
            <a:headEnd type="arrow" w="lg" len="lg"/>
            <a:tailEnd type="none" w="med" len="med"/>
          </a:ln>
        </p:spPr>
        <p:style>
          <a:lnRef idx="1">
            <a:schemeClr val="dk1"/>
          </a:lnRef>
          <a:fillRef idx="0">
            <a:schemeClr val="dk1"/>
          </a:fillRef>
          <a:effectRef idx="0">
            <a:schemeClr val="dk1"/>
          </a:effectRef>
          <a:fontRef idx="minor">
            <a:schemeClr val="tx1"/>
          </a:fontRef>
        </p:style>
      </p:cxnSp>
      <p:sp>
        <p:nvSpPr>
          <p:cNvPr id="24" name="Rectangle 68">
            <a:extLst>
              <a:ext uri="{FF2B5EF4-FFF2-40B4-BE49-F238E27FC236}">
                <a16:creationId xmlns:a16="http://schemas.microsoft.com/office/drawing/2014/main" id="{DCBBF1E6-A22A-452D-BED6-C9C317C3CAE9}"/>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19</a:t>
            </a:fld>
            <a:endParaRPr lang="en-US" altLang="zh-CN"/>
          </a:p>
        </p:txBody>
      </p:sp>
      <p:cxnSp>
        <p:nvCxnSpPr>
          <p:cNvPr id="25" name="Straight Connector 16">
            <a:extLst>
              <a:ext uri="{FF2B5EF4-FFF2-40B4-BE49-F238E27FC236}">
                <a16:creationId xmlns:a16="http://schemas.microsoft.com/office/drawing/2014/main" id="{EA461DA3-1717-4360-A6F7-B157005F94AA}"/>
              </a:ext>
            </a:extLst>
          </p:cNvPr>
          <p:cNvCxnSpPr/>
          <p:nvPr/>
        </p:nvCxnSpPr>
        <p:spPr>
          <a:xfrm flipH="1">
            <a:off x="2474330" y="3322446"/>
            <a:ext cx="648072" cy="0"/>
          </a:xfrm>
          <a:prstGeom prst="line">
            <a:avLst/>
          </a:prstGeom>
          <a:ln w="12700">
            <a:solidFill>
              <a:schemeClr val="accent4">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6" name="Straight Connector 20">
            <a:extLst>
              <a:ext uri="{FF2B5EF4-FFF2-40B4-BE49-F238E27FC236}">
                <a16:creationId xmlns:a16="http://schemas.microsoft.com/office/drawing/2014/main" id="{3C5EECE8-F461-416C-ADCF-1B0B9BFC9D34}"/>
              </a:ext>
            </a:extLst>
          </p:cNvPr>
          <p:cNvCxnSpPr/>
          <p:nvPr/>
        </p:nvCxnSpPr>
        <p:spPr>
          <a:xfrm flipH="1">
            <a:off x="2483768" y="4006163"/>
            <a:ext cx="648072" cy="0"/>
          </a:xfrm>
          <a:prstGeom prst="line">
            <a:avLst/>
          </a:prstGeom>
          <a:ln w="12700">
            <a:solidFill>
              <a:schemeClr val="accent4">
                <a:lumMod val="75000"/>
              </a:schemeClr>
            </a:solidFill>
            <a:prstDash val="dash"/>
            <a:headEnd type="arrow" w="lg" len="lg"/>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7597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05556E-6 3.7037E-6 L -0.12448 -0.00162 L -0.12691 -0.10903 L -3.05556E-6 -0.10741 " pathEditMode="relative" ptsTypes="AAAA">
                                      <p:cBhvr>
                                        <p:cTn id="10" dur="2000" fill="hold"/>
                                        <p:tgtEl>
                                          <p:spTgt spid="1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4AA02-E3D0-804B-936B-308D8ABC3B4D}"/>
              </a:ext>
            </a:extLst>
          </p:cNvPr>
          <p:cNvSpPr>
            <a:spLocks noGrp="1"/>
          </p:cNvSpPr>
          <p:nvPr>
            <p:ph type="title"/>
          </p:nvPr>
        </p:nvSpPr>
        <p:spPr/>
        <p:txBody>
          <a:bodyPr/>
          <a:lstStyle/>
          <a:p>
            <a:r>
              <a:rPr lang="en-US" dirty="0"/>
              <a:t>Recall Hash</a:t>
            </a:r>
            <a:r>
              <a:rPr lang="zh-CN" altLang="en-US" dirty="0"/>
              <a:t> </a:t>
            </a:r>
            <a:r>
              <a:rPr lang="en-US" altLang="zh-CN" dirty="0"/>
              <a:t>Table</a:t>
            </a:r>
            <a:endParaRPr lang="en-US" dirty="0"/>
          </a:p>
        </p:txBody>
      </p:sp>
      <p:sp>
        <p:nvSpPr>
          <p:cNvPr id="3" name="Content Placeholder 2">
            <a:extLst>
              <a:ext uri="{FF2B5EF4-FFF2-40B4-BE49-F238E27FC236}">
                <a16:creationId xmlns:a16="http://schemas.microsoft.com/office/drawing/2014/main" id="{35F6CC34-4C51-C34E-B089-D395ABD9AD42}"/>
              </a:ext>
            </a:extLst>
          </p:cNvPr>
          <p:cNvSpPr>
            <a:spLocks noGrp="1"/>
          </p:cNvSpPr>
          <p:nvPr>
            <p:ph idx="1"/>
          </p:nvPr>
        </p:nvSpPr>
        <p:spPr>
          <a:xfrm>
            <a:off x="592394" y="1450258"/>
            <a:ext cx="8001000" cy="5255342"/>
          </a:xfrm>
        </p:spPr>
        <p:txBody>
          <a:bodyPr/>
          <a:lstStyle/>
          <a:p>
            <a:r>
              <a:rPr lang="en-CA" dirty="0"/>
              <a:t>A</a:t>
            </a:r>
            <a:r>
              <a:rPr lang="zh-CN" altLang="en-US" dirty="0"/>
              <a:t> </a:t>
            </a:r>
            <a:r>
              <a:rPr lang="en-US" altLang="zh-CN" dirty="0"/>
              <a:t>hash table is a </a:t>
            </a:r>
            <a:r>
              <a:rPr lang="en-US" altLang="zh-CN" dirty="0">
                <a:solidFill>
                  <a:srgbClr val="CC0099"/>
                </a:solidFill>
              </a:rPr>
              <a:t>storage</a:t>
            </a:r>
            <a:r>
              <a:rPr lang="en-US" altLang="zh-CN" dirty="0"/>
              <a:t> for arbitrary function, where keys are </a:t>
            </a:r>
            <a:r>
              <a:rPr lang="en-US" altLang="zh-CN" dirty="0">
                <a:solidFill>
                  <a:srgbClr val="CC0099"/>
                </a:solidFill>
              </a:rPr>
              <a:t>sparsely</a:t>
            </a:r>
            <a:r>
              <a:rPr lang="en-US" altLang="zh-CN" dirty="0"/>
              <a:t> distributed</a:t>
            </a:r>
          </a:p>
          <a:p>
            <a:pPr lvl="1"/>
            <a:r>
              <a:rPr lang="en-CA" dirty="0"/>
              <a:t>Usually hash the keys to a set of slots and store key and values there</a:t>
            </a:r>
          </a:p>
          <a:p>
            <a:pPr lvl="1"/>
            <a:r>
              <a:rPr lang="en-CA" dirty="0"/>
              <a:t>To save memory of storing sparse keys</a:t>
            </a:r>
          </a:p>
          <a:p>
            <a:endParaRPr lang="en-CA" dirty="0"/>
          </a:p>
          <a:p>
            <a:r>
              <a:rPr lang="en-CA" dirty="0">
                <a:solidFill>
                  <a:srgbClr val="CC0099"/>
                </a:solidFill>
              </a:rPr>
              <a:t>Ideal</a:t>
            </a:r>
            <a:r>
              <a:rPr lang="en-CA" dirty="0"/>
              <a:t> performance:</a:t>
            </a:r>
          </a:p>
          <a:p>
            <a:pPr lvl="1"/>
            <a:r>
              <a:rPr lang="en-CA" dirty="0"/>
              <a:t>O(1) lookup</a:t>
            </a:r>
          </a:p>
          <a:p>
            <a:pPr lvl="1"/>
            <a:r>
              <a:rPr lang="en-CA" dirty="0"/>
              <a:t>n space</a:t>
            </a:r>
          </a:p>
          <a:p>
            <a:pPr lvl="1"/>
            <a:r>
              <a:rPr lang="en-CA" dirty="0"/>
              <a:t>O(1) insertion and deletion</a:t>
            </a:r>
          </a:p>
          <a:p>
            <a:endParaRPr lang="en-US" dirty="0"/>
          </a:p>
        </p:txBody>
      </p:sp>
      <p:sp>
        <p:nvSpPr>
          <p:cNvPr id="4" name="Freeform 6">
            <a:extLst>
              <a:ext uri="{FF2B5EF4-FFF2-40B4-BE49-F238E27FC236}">
                <a16:creationId xmlns:a16="http://schemas.microsoft.com/office/drawing/2014/main" id="{EFAB79CB-D7BD-44C6-B78C-EF41373EE107}"/>
              </a:ext>
            </a:extLst>
          </p:cNvPr>
          <p:cNvSpPr>
            <a:spLocks/>
          </p:cNvSpPr>
          <p:nvPr/>
        </p:nvSpPr>
        <p:spPr bwMode="auto">
          <a:xfrm>
            <a:off x="7770942" y="4487280"/>
            <a:ext cx="746125" cy="352425"/>
          </a:xfrm>
          <a:custGeom>
            <a:avLst/>
            <a:gdLst>
              <a:gd name="T0" fmla="*/ 0 w 470"/>
              <a:gd name="T1" fmla="*/ 2147483646 h 222"/>
              <a:gd name="T2" fmla="*/ 0 w 470"/>
              <a:gd name="T3" fmla="*/ 0 h 222"/>
              <a:gd name="T4" fmla="*/ 2147483646 w 470"/>
              <a:gd name="T5" fmla="*/ 0 h 222"/>
              <a:gd name="T6" fmla="*/ 2147483646 w 470"/>
              <a:gd name="T7" fmla="*/ 2147483646 h 222"/>
              <a:gd name="T8" fmla="*/ 0 w 470"/>
              <a:gd name="T9" fmla="*/ 2147483646 h 222"/>
              <a:gd name="T10" fmla="*/ 0 60000 65536"/>
              <a:gd name="T11" fmla="*/ 0 60000 65536"/>
              <a:gd name="T12" fmla="*/ 0 60000 65536"/>
              <a:gd name="T13" fmla="*/ 0 60000 65536"/>
              <a:gd name="T14" fmla="*/ 0 60000 65536"/>
              <a:gd name="T15" fmla="*/ 0 w 470"/>
              <a:gd name="T16" fmla="*/ 0 h 222"/>
              <a:gd name="T17" fmla="*/ 470 w 470"/>
              <a:gd name="T18" fmla="*/ 222 h 222"/>
            </a:gdLst>
            <a:ahLst/>
            <a:cxnLst>
              <a:cxn ang="T10">
                <a:pos x="T0" y="T1"/>
              </a:cxn>
              <a:cxn ang="T11">
                <a:pos x="T2" y="T3"/>
              </a:cxn>
              <a:cxn ang="T12">
                <a:pos x="T4" y="T5"/>
              </a:cxn>
              <a:cxn ang="T13">
                <a:pos x="T6" y="T7"/>
              </a:cxn>
              <a:cxn ang="T14">
                <a:pos x="T8" y="T9"/>
              </a:cxn>
            </a:cxnLst>
            <a:rect l="T15" t="T16" r="T17" b="T18"/>
            <a:pathLst>
              <a:path w="470" h="222">
                <a:moveTo>
                  <a:pt x="0" y="221"/>
                </a:moveTo>
                <a:lnTo>
                  <a:pt x="0" y="0"/>
                </a:lnTo>
                <a:lnTo>
                  <a:pt x="469" y="0"/>
                </a:lnTo>
                <a:lnTo>
                  <a:pt x="469" y="221"/>
                </a:lnTo>
                <a:lnTo>
                  <a:pt x="0" y="22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reeform 7">
            <a:extLst>
              <a:ext uri="{FF2B5EF4-FFF2-40B4-BE49-F238E27FC236}">
                <a16:creationId xmlns:a16="http://schemas.microsoft.com/office/drawing/2014/main" id="{88937E38-1170-477C-BF91-5D00586D8CB3}"/>
              </a:ext>
            </a:extLst>
          </p:cNvPr>
          <p:cNvSpPr>
            <a:spLocks/>
          </p:cNvSpPr>
          <p:nvPr/>
        </p:nvSpPr>
        <p:spPr bwMode="auto">
          <a:xfrm>
            <a:off x="5057904" y="5019093"/>
            <a:ext cx="293688" cy="352425"/>
          </a:xfrm>
          <a:custGeom>
            <a:avLst/>
            <a:gdLst>
              <a:gd name="T0" fmla="*/ 2147483646 w 185"/>
              <a:gd name="T1" fmla="*/ 2147483646 h 222"/>
              <a:gd name="T2" fmla="*/ 2147483646 w 185"/>
              <a:gd name="T3" fmla="*/ 2147483646 h 222"/>
              <a:gd name="T4" fmla="*/ 2147483646 w 185"/>
              <a:gd name="T5" fmla="*/ 2147483646 h 222"/>
              <a:gd name="T6" fmla="*/ 2147483646 w 185"/>
              <a:gd name="T7" fmla="*/ 2147483646 h 222"/>
              <a:gd name="T8" fmla="*/ 2147483646 w 185"/>
              <a:gd name="T9" fmla="*/ 0 h 222"/>
              <a:gd name="T10" fmla="*/ 2147483646 w 185"/>
              <a:gd name="T11" fmla="*/ 2147483646 h 222"/>
              <a:gd name="T12" fmla="*/ 2147483646 w 185"/>
              <a:gd name="T13" fmla="*/ 2147483646 h 222"/>
              <a:gd name="T14" fmla="*/ 2147483646 w 185"/>
              <a:gd name="T15" fmla="*/ 2147483646 h 222"/>
              <a:gd name="T16" fmla="*/ 0 w 185"/>
              <a:gd name="T17" fmla="*/ 2147483646 h 222"/>
              <a:gd name="T18" fmla="*/ 2147483646 w 185"/>
              <a:gd name="T19" fmla="*/ 2147483646 h 222"/>
              <a:gd name="T20" fmla="*/ 2147483646 w 185"/>
              <a:gd name="T21" fmla="*/ 2147483646 h 222"/>
              <a:gd name="T22" fmla="*/ 2147483646 w 185"/>
              <a:gd name="T23" fmla="*/ 2147483646 h 222"/>
              <a:gd name="T24" fmla="*/ 2147483646 w 185"/>
              <a:gd name="T25" fmla="*/ 2147483646 h 222"/>
              <a:gd name="T26" fmla="*/ 2147483646 w 185"/>
              <a:gd name="T27" fmla="*/ 2147483646 h 222"/>
              <a:gd name="T28" fmla="*/ 2147483646 w 185"/>
              <a:gd name="T29" fmla="*/ 2147483646 h 222"/>
              <a:gd name="T30" fmla="*/ 2147483646 w 185"/>
              <a:gd name="T31" fmla="*/ 2147483646 h 222"/>
              <a:gd name="T32" fmla="*/ 2147483646 w 185"/>
              <a:gd name="T33" fmla="*/ 2147483646 h 2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5"/>
              <a:gd name="T52" fmla="*/ 0 h 222"/>
              <a:gd name="T53" fmla="*/ 185 w 185"/>
              <a:gd name="T54" fmla="*/ 222 h 2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5" h="222">
                <a:moveTo>
                  <a:pt x="184" y="110"/>
                </a:moveTo>
                <a:lnTo>
                  <a:pt x="176" y="67"/>
                </a:lnTo>
                <a:lnTo>
                  <a:pt x="156" y="32"/>
                </a:lnTo>
                <a:lnTo>
                  <a:pt x="127" y="8"/>
                </a:lnTo>
                <a:lnTo>
                  <a:pt x="92" y="0"/>
                </a:lnTo>
                <a:lnTo>
                  <a:pt x="56" y="8"/>
                </a:lnTo>
                <a:lnTo>
                  <a:pt x="27" y="32"/>
                </a:lnTo>
                <a:lnTo>
                  <a:pt x="7" y="67"/>
                </a:lnTo>
                <a:lnTo>
                  <a:pt x="0" y="110"/>
                </a:lnTo>
                <a:lnTo>
                  <a:pt x="7" y="153"/>
                </a:lnTo>
                <a:lnTo>
                  <a:pt x="27" y="188"/>
                </a:lnTo>
                <a:lnTo>
                  <a:pt x="56" y="212"/>
                </a:lnTo>
                <a:lnTo>
                  <a:pt x="92" y="221"/>
                </a:lnTo>
                <a:lnTo>
                  <a:pt x="127" y="212"/>
                </a:lnTo>
                <a:lnTo>
                  <a:pt x="156" y="188"/>
                </a:lnTo>
                <a:lnTo>
                  <a:pt x="176" y="153"/>
                </a:lnTo>
                <a:lnTo>
                  <a:pt x="184" y="11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reeform 8">
            <a:extLst>
              <a:ext uri="{FF2B5EF4-FFF2-40B4-BE49-F238E27FC236}">
                <a16:creationId xmlns:a16="http://schemas.microsoft.com/office/drawing/2014/main" id="{2A95B108-8DA7-4434-898F-23B6DC7DC38B}"/>
              </a:ext>
            </a:extLst>
          </p:cNvPr>
          <p:cNvSpPr>
            <a:spLocks/>
          </p:cNvSpPr>
          <p:nvPr/>
        </p:nvSpPr>
        <p:spPr bwMode="auto">
          <a:xfrm>
            <a:off x="6154867" y="4144380"/>
            <a:ext cx="784225" cy="2357438"/>
          </a:xfrm>
          <a:custGeom>
            <a:avLst/>
            <a:gdLst>
              <a:gd name="T0" fmla="*/ 0 w 494"/>
              <a:gd name="T1" fmla="*/ 2147483646 h 1485"/>
              <a:gd name="T2" fmla="*/ 0 w 494"/>
              <a:gd name="T3" fmla="*/ 0 h 1485"/>
              <a:gd name="T4" fmla="*/ 2147483646 w 494"/>
              <a:gd name="T5" fmla="*/ 0 h 1485"/>
              <a:gd name="T6" fmla="*/ 2147483646 w 494"/>
              <a:gd name="T7" fmla="*/ 2147483646 h 1485"/>
              <a:gd name="T8" fmla="*/ 0 w 494"/>
              <a:gd name="T9" fmla="*/ 2147483646 h 1485"/>
              <a:gd name="T10" fmla="*/ 0 60000 65536"/>
              <a:gd name="T11" fmla="*/ 0 60000 65536"/>
              <a:gd name="T12" fmla="*/ 0 60000 65536"/>
              <a:gd name="T13" fmla="*/ 0 60000 65536"/>
              <a:gd name="T14" fmla="*/ 0 60000 65536"/>
              <a:gd name="T15" fmla="*/ 0 w 494"/>
              <a:gd name="T16" fmla="*/ 0 h 1485"/>
              <a:gd name="T17" fmla="*/ 494 w 494"/>
              <a:gd name="T18" fmla="*/ 1485 h 1485"/>
            </a:gdLst>
            <a:ahLst/>
            <a:cxnLst>
              <a:cxn ang="T10">
                <a:pos x="T0" y="T1"/>
              </a:cxn>
              <a:cxn ang="T11">
                <a:pos x="T2" y="T3"/>
              </a:cxn>
              <a:cxn ang="T12">
                <a:pos x="T4" y="T5"/>
              </a:cxn>
              <a:cxn ang="T13">
                <a:pos x="T6" y="T7"/>
              </a:cxn>
              <a:cxn ang="T14">
                <a:pos x="T8" y="T9"/>
              </a:cxn>
            </a:cxnLst>
            <a:rect l="T15" t="T16" r="T17" b="T18"/>
            <a:pathLst>
              <a:path w="494" h="1485">
                <a:moveTo>
                  <a:pt x="0" y="1484"/>
                </a:moveTo>
                <a:lnTo>
                  <a:pt x="0" y="0"/>
                </a:lnTo>
                <a:lnTo>
                  <a:pt x="493" y="0"/>
                </a:lnTo>
                <a:lnTo>
                  <a:pt x="493" y="1484"/>
                </a:lnTo>
                <a:lnTo>
                  <a:pt x="0" y="148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9">
            <a:extLst>
              <a:ext uri="{FF2B5EF4-FFF2-40B4-BE49-F238E27FC236}">
                <a16:creationId xmlns:a16="http://schemas.microsoft.com/office/drawing/2014/main" id="{E5EA5AEB-5F19-4830-BD9F-32324CE91A4E}"/>
              </a:ext>
            </a:extLst>
          </p:cNvPr>
          <p:cNvSpPr>
            <a:spLocks noChangeArrowheads="1"/>
          </p:cNvSpPr>
          <p:nvPr/>
        </p:nvSpPr>
        <p:spPr bwMode="auto">
          <a:xfrm>
            <a:off x="4399092" y="4253918"/>
            <a:ext cx="1477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h(key) mod N</a:t>
            </a:r>
          </a:p>
        </p:txBody>
      </p:sp>
      <p:sp>
        <p:nvSpPr>
          <p:cNvPr id="8" name="Freeform 10">
            <a:extLst>
              <a:ext uri="{FF2B5EF4-FFF2-40B4-BE49-F238E27FC236}">
                <a16:creationId xmlns:a16="http://schemas.microsoft.com/office/drawing/2014/main" id="{FED1AA11-893A-4E3D-B4A8-45C9BD7F3DD9}"/>
              </a:ext>
            </a:extLst>
          </p:cNvPr>
          <p:cNvSpPr>
            <a:spLocks/>
          </p:cNvSpPr>
          <p:nvPr/>
        </p:nvSpPr>
        <p:spPr bwMode="auto">
          <a:xfrm>
            <a:off x="8880604" y="4690480"/>
            <a:ext cx="49213" cy="26988"/>
          </a:xfrm>
          <a:custGeom>
            <a:avLst/>
            <a:gdLst>
              <a:gd name="T0" fmla="*/ 2147483646 w 31"/>
              <a:gd name="T1" fmla="*/ 2147483646 h 17"/>
              <a:gd name="T2" fmla="*/ 2147483646 w 31"/>
              <a:gd name="T3" fmla="*/ 0 h 17"/>
              <a:gd name="T4" fmla="*/ 0 w 31"/>
              <a:gd name="T5" fmla="*/ 2147483646 h 17"/>
              <a:gd name="T6" fmla="*/ 2147483646 w 31"/>
              <a:gd name="T7" fmla="*/ 2147483646 h 17"/>
              <a:gd name="T8" fmla="*/ 2147483646 w 31"/>
              <a:gd name="T9" fmla="*/ 2147483646 h 17"/>
              <a:gd name="T10" fmla="*/ 0 60000 65536"/>
              <a:gd name="T11" fmla="*/ 0 60000 65536"/>
              <a:gd name="T12" fmla="*/ 0 60000 65536"/>
              <a:gd name="T13" fmla="*/ 0 60000 65536"/>
              <a:gd name="T14" fmla="*/ 0 60000 65536"/>
              <a:gd name="T15" fmla="*/ 0 w 31"/>
              <a:gd name="T16" fmla="*/ 0 h 17"/>
              <a:gd name="T17" fmla="*/ 31 w 31"/>
              <a:gd name="T18" fmla="*/ 17 h 17"/>
            </a:gdLst>
            <a:ahLst/>
            <a:cxnLst>
              <a:cxn ang="T10">
                <a:pos x="T0" y="T1"/>
              </a:cxn>
              <a:cxn ang="T11">
                <a:pos x="T2" y="T3"/>
              </a:cxn>
              <a:cxn ang="T12">
                <a:pos x="T4" y="T5"/>
              </a:cxn>
              <a:cxn ang="T13">
                <a:pos x="T6" y="T7"/>
              </a:cxn>
              <a:cxn ang="T14">
                <a:pos x="T8" y="T9"/>
              </a:cxn>
            </a:cxnLst>
            <a:rect l="T15" t="T16" r="T17" b="T18"/>
            <a:pathLst>
              <a:path w="31" h="17">
                <a:moveTo>
                  <a:pt x="30" y="8"/>
                </a:moveTo>
                <a:lnTo>
                  <a:pt x="15" y="0"/>
                </a:lnTo>
                <a:lnTo>
                  <a:pt x="0" y="8"/>
                </a:lnTo>
                <a:lnTo>
                  <a:pt x="15" y="16"/>
                </a:lnTo>
                <a:lnTo>
                  <a:pt x="30"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Freeform 11">
            <a:extLst>
              <a:ext uri="{FF2B5EF4-FFF2-40B4-BE49-F238E27FC236}">
                <a16:creationId xmlns:a16="http://schemas.microsoft.com/office/drawing/2014/main" id="{A04A8B3A-A093-431C-AB17-7D22FBA0CDA0}"/>
              </a:ext>
            </a:extLst>
          </p:cNvPr>
          <p:cNvSpPr>
            <a:spLocks/>
          </p:cNvSpPr>
          <p:nvPr/>
        </p:nvSpPr>
        <p:spPr bwMode="auto">
          <a:xfrm>
            <a:off x="7932867" y="5030205"/>
            <a:ext cx="47625" cy="26988"/>
          </a:xfrm>
          <a:custGeom>
            <a:avLst/>
            <a:gdLst>
              <a:gd name="T0" fmla="*/ 2147483646 w 31"/>
              <a:gd name="T1" fmla="*/ 2147483646 h 17"/>
              <a:gd name="T2" fmla="*/ 2147483646 w 31"/>
              <a:gd name="T3" fmla="*/ 0 h 17"/>
              <a:gd name="T4" fmla="*/ 0 w 31"/>
              <a:gd name="T5" fmla="*/ 2147483646 h 17"/>
              <a:gd name="T6" fmla="*/ 2147483646 w 31"/>
              <a:gd name="T7" fmla="*/ 2147483646 h 17"/>
              <a:gd name="T8" fmla="*/ 2147483646 w 31"/>
              <a:gd name="T9" fmla="*/ 2147483646 h 17"/>
              <a:gd name="T10" fmla="*/ 0 60000 65536"/>
              <a:gd name="T11" fmla="*/ 0 60000 65536"/>
              <a:gd name="T12" fmla="*/ 0 60000 65536"/>
              <a:gd name="T13" fmla="*/ 0 60000 65536"/>
              <a:gd name="T14" fmla="*/ 0 60000 65536"/>
              <a:gd name="T15" fmla="*/ 0 w 31"/>
              <a:gd name="T16" fmla="*/ 0 h 17"/>
              <a:gd name="T17" fmla="*/ 31 w 31"/>
              <a:gd name="T18" fmla="*/ 17 h 17"/>
            </a:gdLst>
            <a:ahLst/>
            <a:cxnLst>
              <a:cxn ang="T10">
                <a:pos x="T0" y="T1"/>
              </a:cxn>
              <a:cxn ang="T11">
                <a:pos x="T2" y="T3"/>
              </a:cxn>
              <a:cxn ang="T12">
                <a:pos x="T4" y="T5"/>
              </a:cxn>
              <a:cxn ang="T13">
                <a:pos x="T6" y="T7"/>
              </a:cxn>
              <a:cxn ang="T14">
                <a:pos x="T8" y="T9"/>
              </a:cxn>
            </a:cxnLst>
            <a:rect l="T15" t="T16" r="T17" b="T18"/>
            <a:pathLst>
              <a:path w="31" h="17">
                <a:moveTo>
                  <a:pt x="30" y="8"/>
                </a:moveTo>
                <a:lnTo>
                  <a:pt x="15" y="0"/>
                </a:lnTo>
                <a:lnTo>
                  <a:pt x="0" y="8"/>
                </a:lnTo>
                <a:lnTo>
                  <a:pt x="15" y="16"/>
                </a:lnTo>
                <a:lnTo>
                  <a:pt x="30"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Freeform 12">
            <a:extLst>
              <a:ext uri="{FF2B5EF4-FFF2-40B4-BE49-F238E27FC236}">
                <a16:creationId xmlns:a16="http://schemas.microsoft.com/office/drawing/2014/main" id="{38C74232-D1D6-4A38-8399-5C905484A64D}"/>
              </a:ext>
            </a:extLst>
          </p:cNvPr>
          <p:cNvSpPr>
            <a:spLocks/>
          </p:cNvSpPr>
          <p:nvPr/>
        </p:nvSpPr>
        <p:spPr bwMode="auto">
          <a:xfrm>
            <a:off x="7877304" y="4306305"/>
            <a:ext cx="49213" cy="26988"/>
          </a:xfrm>
          <a:custGeom>
            <a:avLst/>
            <a:gdLst>
              <a:gd name="T0" fmla="*/ 2147483646 w 31"/>
              <a:gd name="T1" fmla="*/ 2147483646 h 17"/>
              <a:gd name="T2" fmla="*/ 2147483646 w 31"/>
              <a:gd name="T3" fmla="*/ 0 h 17"/>
              <a:gd name="T4" fmla="*/ 0 w 31"/>
              <a:gd name="T5" fmla="*/ 2147483646 h 17"/>
              <a:gd name="T6" fmla="*/ 2147483646 w 31"/>
              <a:gd name="T7" fmla="*/ 2147483646 h 17"/>
              <a:gd name="T8" fmla="*/ 2147483646 w 31"/>
              <a:gd name="T9" fmla="*/ 2147483646 h 17"/>
              <a:gd name="T10" fmla="*/ 0 60000 65536"/>
              <a:gd name="T11" fmla="*/ 0 60000 65536"/>
              <a:gd name="T12" fmla="*/ 0 60000 65536"/>
              <a:gd name="T13" fmla="*/ 0 60000 65536"/>
              <a:gd name="T14" fmla="*/ 0 60000 65536"/>
              <a:gd name="T15" fmla="*/ 0 w 31"/>
              <a:gd name="T16" fmla="*/ 0 h 17"/>
              <a:gd name="T17" fmla="*/ 31 w 31"/>
              <a:gd name="T18" fmla="*/ 17 h 17"/>
            </a:gdLst>
            <a:ahLst/>
            <a:cxnLst>
              <a:cxn ang="T10">
                <a:pos x="T0" y="T1"/>
              </a:cxn>
              <a:cxn ang="T11">
                <a:pos x="T2" y="T3"/>
              </a:cxn>
              <a:cxn ang="T12">
                <a:pos x="T4" y="T5"/>
              </a:cxn>
              <a:cxn ang="T13">
                <a:pos x="T6" y="T7"/>
              </a:cxn>
              <a:cxn ang="T14">
                <a:pos x="T8" y="T9"/>
              </a:cxn>
            </a:cxnLst>
            <a:rect l="T15" t="T16" r="T17" b="T18"/>
            <a:pathLst>
              <a:path w="31" h="17">
                <a:moveTo>
                  <a:pt x="30" y="8"/>
                </a:moveTo>
                <a:lnTo>
                  <a:pt x="15" y="0"/>
                </a:lnTo>
                <a:lnTo>
                  <a:pt x="0" y="8"/>
                </a:lnTo>
                <a:lnTo>
                  <a:pt x="15" y="16"/>
                </a:lnTo>
                <a:lnTo>
                  <a:pt x="30"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Freeform 13">
            <a:extLst>
              <a:ext uri="{FF2B5EF4-FFF2-40B4-BE49-F238E27FC236}">
                <a16:creationId xmlns:a16="http://schemas.microsoft.com/office/drawing/2014/main" id="{4BD40D99-5231-4827-BF77-5EC7D30FDD4B}"/>
              </a:ext>
            </a:extLst>
          </p:cNvPr>
          <p:cNvSpPr>
            <a:spLocks/>
          </p:cNvSpPr>
          <p:nvPr/>
        </p:nvSpPr>
        <p:spPr bwMode="auto">
          <a:xfrm>
            <a:off x="8082092" y="4306305"/>
            <a:ext cx="50800" cy="26988"/>
          </a:xfrm>
          <a:custGeom>
            <a:avLst/>
            <a:gdLst>
              <a:gd name="T0" fmla="*/ 2147483646 w 32"/>
              <a:gd name="T1" fmla="*/ 2147483646 h 17"/>
              <a:gd name="T2" fmla="*/ 2147483646 w 32"/>
              <a:gd name="T3" fmla="*/ 0 h 17"/>
              <a:gd name="T4" fmla="*/ 0 w 32"/>
              <a:gd name="T5" fmla="*/ 2147483646 h 17"/>
              <a:gd name="T6" fmla="*/ 2147483646 w 32"/>
              <a:gd name="T7" fmla="*/ 2147483646 h 17"/>
              <a:gd name="T8" fmla="*/ 2147483646 w 32"/>
              <a:gd name="T9" fmla="*/ 2147483646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31" y="8"/>
                </a:moveTo>
                <a:lnTo>
                  <a:pt x="15" y="0"/>
                </a:lnTo>
                <a:lnTo>
                  <a:pt x="0" y="8"/>
                </a:lnTo>
                <a:lnTo>
                  <a:pt x="15" y="16"/>
                </a:lnTo>
                <a:lnTo>
                  <a:pt x="31"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 name="Freeform 14">
            <a:extLst>
              <a:ext uri="{FF2B5EF4-FFF2-40B4-BE49-F238E27FC236}">
                <a16:creationId xmlns:a16="http://schemas.microsoft.com/office/drawing/2014/main" id="{698C80EA-5F6A-45B4-9F67-31F3779F32BD}"/>
              </a:ext>
            </a:extLst>
          </p:cNvPr>
          <p:cNvSpPr>
            <a:spLocks/>
          </p:cNvSpPr>
          <p:nvPr/>
        </p:nvSpPr>
        <p:spPr bwMode="auto">
          <a:xfrm>
            <a:off x="8288467" y="4306305"/>
            <a:ext cx="50800" cy="26988"/>
          </a:xfrm>
          <a:custGeom>
            <a:avLst/>
            <a:gdLst>
              <a:gd name="T0" fmla="*/ 2147483646 w 31"/>
              <a:gd name="T1" fmla="*/ 2147483646 h 17"/>
              <a:gd name="T2" fmla="*/ 2147483646 w 31"/>
              <a:gd name="T3" fmla="*/ 0 h 17"/>
              <a:gd name="T4" fmla="*/ 0 w 31"/>
              <a:gd name="T5" fmla="*/ 2147483646 h 17"/>
              <a:gd name="T6" fmla="*/ 2147483646 w 31"/>
              <a:gd name="T7" fmla="*/ 2147483646 h 17"/>
              <a:gd name="T8" fmla="*/ 2147483646 w 31"/>
              <a:gd name="T9" fmla="*/ 2147483646 h 17"/>
              <a:gd name="T10" fmla="*/ 0 60000 65536"/>
              <a:gd name="T11" fmla="*/ 0 60000 65536"/>
              <a:gd name="T12" fmla="*/ 0 60000 65536"/>
              <a:gd name="T13" fmla="*/ 0 60000 65536"/>
              <a:gd name="T14" fmla="*/ 0 60000 65536"/>
              <a:gd name="T15" fmla="*/ 0 w 31"/>
              <a:gd name="T16" fmla="*/ 0 h 17"/>
              <a:gd name="T17" fmla="*/ 31 w 31"/>
              <a:gd name="T18" fmla="*/ 17 h 17"/>
            </a:gdLst>
            <a:ahLst/>
            <a:cxnLst>
              <a:cxn ang="T10">
                <a:pos x="T0" y="T1"/>
              </a:cxn>
              <a:cxn ang="T11">
                <a:pos x="T2" y="T3"/>
              </a:cxn>
              <a:cxn ang="T12">
                <a:pos x="T4" y="T5"/>
              </a:cxn>
              <a:cxn ang="T13">
                <a:pos x="T6" y="T7"/>
              </a:cxn>
              <a:cxn ang="T14">
                <a:pos x="T8" y="T9"/>
              </a:cxn>
            </a:cxnLst>
            <a:rect l="T15" t="T16" r="T17" b="T18"/>
            <a:pathLst>
              <a:path w="31" h="17">
                <a:moveTo>
                  <a:pt x="30" y="8"/>
                </a:moveTo>
                <a:lnTo>
                  <a:pt x="15" y="0"/>
                </a:lnTo>
                <a:lnTo>
                  <a:pt x="0" y="8"/>
                </a:lnTo>
                <a:lnTo>
                  <a:pt x="15" y="16"/>
                </a:lnTo>
                <a:lnTo>
                  <a:pt x="30"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Freeform 15">
            <a:extLst>
              <a:ext uri="{FF2B5EF4-FFF2-40B4-BE49-F238E27FC236}">
                <a16:creationId xmlns:a16="http://schemas.microsoft.com/office/drawing/2014/main" id="{2873F514-96A3-41D0-8B70-D39693608FE7}"/>
              </a:ext>
            </a:extLst>
          </p:cNvPr>
          <p:cNvSpPr>
            <a:spLocks/>
          </p:cNvSpPr>
          <p:nvPr/>
        </p:nvSpPr>
        <p:spPr bwMode="auto">
          <a:xfrm>
            <a:off x="8110667" y="5025443"/>
            <a:ext cx="50800" cy="26987"/>
          </a:xfrm>
          <a:custGeom>
            <a:avLst/>
            <a:gdLst>
              <a:gd name="T0" fmla="*/ 2147483646 w 31"/>
              <a:gd name="T1" fmla="*/ 2147483646 h 17"/>
              <a:gd name="T2" fmla="*/ 2147483646 w 31"/>
              <a:gd name="T3" fmla="*/ 0 h 17"/>
              <a:gd name="T4" fmla="*/ 0 w 31"/>
              <a:gd name="T5" fmla="*/ 2147483646 h 17"/>
              <a:gd name="T6" fmla="*/ 2147483646 w 31"/>
              <a:gd name="T7" fmla="*/ 2147483646 h 17"/>
              <a:gd name="T8" fmla="*/ 2147483646 w 31"/>
              <a:gd name="T9" fmla="*/ 2147483646 h 17"/>
              <a:gd name="T10" fmla="*/ 0 60000 65536"/>
              <a:gd name="T11" fmla="*/ 0 60000 65536"/>
              <a:gd name="T12" fmla="*/ 0 60000 65536"/>
              <a:gd name="T13" fmla="*/ 0 60000 65536"/>
              <a:gd name="T14" fmla="*/ 0 60000 65536"/>
              <a:gd name="T15" fmla="*/ 0 w 31"/>
              <a:gd name="T16" fmla="*/ 0 h 17"/>
              <a:gd name="T17" fmla="*/ 31 w 31"/>
              <a:gd name="T18" fmla="*/ 17 h 17"/>
            </a:gdLst>
            <a:ahLst/>
            <a:cxnLst>
              <a:cxn ang="T10">
                <a:pos x="T0" y="T1"/>
              </a:cxn>
              <a:cxn ang="T11">
                <a:pos x="T2" y="T3"/>
              </a:cxn>
              <a:cxn ang="T12">
                <a:pos x="T4" y="T5"/>
              </a:cxn>
              <a:cxn ang="T13">
                <a:pos x="T6" y="T7"/>
              </a:cxn>
              <a:cxn ang="T14">
                <a:pos x="T8" y="T9"/>
              </a:cxn>
            </a:cxnLst>
            <a:rect l="T15" t="T16" r="T17" b="T18"/>
            <a:pathLst>
              <a:path w="31" h="17">
                <a:moveTo>
                  <a:pt x="30" y="8"/>
                </a:moveTo>
                <a:lnTo>
                  <a:pt x="15" y="0"/>
                </a:lnTo>
                <a:lnTo>
                  <a:pt x="0" y="8"/>
                </a:lnTo>
                <a:lnTo>
                  <a:pt x="15" y="16"/>
                </a:lnTo>
                <a:lnTo>
                  <a:pt x="30"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Freeform 16">
            <a:extLst>
              <a:ext uri="{FF2B5EF4-FFF2-40B4-BE49-F238E27FC236}">
                <a16:creationId xmlns:a16="http://schemas.microsoft.com/office/drawing/2014/main" id="{B85C0FA6-3C2D-485D-A5B5-B06FCBE42174}"/>
              </a:ext>
            </a:extLst>
          </p:cNvPr>
          <p:cNvSpPr>
            <a:spLocks/>
          </p:cNvSpPr>
          <p:nvPr/>
        </p:nvSpPr>
        <p:spPr bwMode="auto">
          <a:xfrm>
            <a:off x="8288467" y="5023855"/>
            <a:ext cx="50800" cy="26988"/>
          </a:xfrm>
          <a:custGeom>
            <a:avLst/>
            <a:gdLst>
              <a:gd name="T0" fmla="*/ 2147483646 w 32"/>
              <a:gd name="T1" fmla="*/ 2147483646 h 17"/>
              <a:gd name="T2" fmla="*/ 2147483646 w 32"/>
              <a:gd name="T3" fmla="*/ 0 h 17"/>
              <a:gd name="T4" fmla="*/ 0 w 32"/>
              <a:gd name="T5" fmla="*/ 2147483646 h 17"/>
              <a:gd name="T6" fmla="*/ 2147483646 w 32"/>
              <a:gd name="T7" fmla="*/ 2147483646 h 17"/>
              <a:gd name="T8" fmla="*/ 2147483646 w 32"/>
              <a:gd name="T9" fmla="*/ 2147483646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31" y="9"/>
                </a:moveTo>
                <a:lnTo>
                  <a:pt x="16" y="0"/>
                </a:lnTo>
                <a:lnTo>
                  <a:pt x="0" y="9"/>
                </a:lnTo>
                <a:lnTo>
                  <a:pt x="16" y="16"/>
                </a:lnTo>
                <a:lnTo>
                  <a:pt x="31" y="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 name="Freeform 17">
            <a:extLst>
              <a:ext uri="{FF2B5EF4-FFF2-40B4-BE49-F238E27FC236}">
                <a16:creationId xmlns:a16="http://schemas.microsoft.com/office/drawing/2014/main" id="{930E19ED-9054-4730-8338-B5E2F0B90C3A}"/>
              </a:ext>
            </a:extLst>
          </p:cNvPr>
          <p:cNvSpPr>
            <a:spLocks/>
          </p:cNvSpPr>
          <p:nvPr/>
        </p:nvSpPr>
        <p:spPr bwMode="auto">
          <a:xfrm>
            <a:off x="9058404" y="4690480"/>
            <a:ext cx="50800" cy="26988"/>
          </a:xfrm>
          <a:custGeom>
            <a:avLst/>
            <a:gdLst>
              <a:gd name="T0" fmla="*/ 2147483646 w 32"/>
              <a:gd name="T1" fmla="*/ 2147483646 h 17"/>
              <a:gd name="T2" fmla="*/ 2147483646 w 32"/>
              <a:gd name="T3" fmla="*/ 0 h 17"/>
              <a:gd name="T4" fmla="*/ 0 w 32"/>
              <a:gd name="T5" fmla="*/ 2147483646 h 17"/>
              <a:gd name="T6" fmla="*/ 2147483646 w 32"/>
              <a:gd name="T7" fmla="*/ 2147483646 h 17"/>
              <a:gd name="T8" fmla="*/ 2147483646 w 32"/>
              <a:gd name="T9" fmla="*/ 2147483646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31" y="8"/>
                </a:moveTo>
                <a:lnTo>
                  <a:pt x="15" y="0"/>
                </a:lnTo>
                <a:lnTo>
                  <a:pt x="0" y="8"/>
                </a:lnTo>
                <a:lnTo>
                  <a:pt x="15" y="16"/>
                </a:lnTo>
                <a:lnTo>
                  <a:pt x="31"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Freeform 18">
            <a:extLst>
              <a:ext uri="{FF2B5EF4-FFF2-40B4-BE49-F238E27FC236}">
                <a16:creationId xmlns:a16="http://schemas.microsoft.com/office/drawing/2014/main" id="{55CF3111-FA6D-430E-B2F7-992AC208F340}"/>
              </a:ext>
            </a:extLst>
          </p:cNvPr>
          <p:cNvSpPr>
            <a:spLocks/>
          </p:cNvSpPr>
          <p:nvPr/>
        </p:nvSpPr>
        <p:spPr bwMode="auto">
          <a:xfrm>
            <a:off x="9236204" y="4690480"/>
            <a:ext cx="50800" cy="26988"/>
          </a:xfrm>
          <a:custGeom>
            <a:avLst/>
            <a:gdLst>
              <a:gd name="T0" fmla="*/ 2147483646 w 32"/>
              <a:gd name="T1" fmla="*/ 2147483646 h 17"/>
              <a:gd name="T2" fmla="*/ 2147483646 w 32"/>
              <a:gd name="T3" fmla="*/ 0 h 17"/>
              <a:gd name="T4" fmla="*/ 0 w 32"/>
              <a:gd name="T5" fmla="*/ 2147483646 h 17"/>
              <a:gd name="T6" fmla="*/ 2147483646 w 32"/>
              <a:gd name="T7" fmla="*/ 2147483646 h 17"/>
              <a:gd name="T8" fmla="*/ 2147483646 w 32"/>
              <a:gd name="T9" fmla="*/ 2147483646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31" y="8"/>
                </a:moveTo>
                <a:lnTo>
                  <a:pt x="15" y="0"/>
                </a:lnTo>
                <a:lnTo>
                  <a:pt x="0" y="8"/>
                </a:lnTo>
                <a:lnTo>
                  <a:pt x="15" y="16"/>
                </a:lnTo>
                <a:lnTo>
                  <a:pt x="31"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 name="Freeform 19">
            <a:extLst>
              <a:ext uri="{FF2B5EF4-FFF2-40B4-BE49-F238E27FC236}">
                <a16:creationId xmlns:a16="http://schemas.microsoft.com/office/drawing/2014/main" id="{0B05BBD4-7AF1-4F9D-ACA6-5E9B0209BEAD}"/>
              </a:ext>
            </a:extLst>
          </p:cNvPr>
          <p:cNvSpPr>
            <a:spLocks/>
          </p:cNvSpPr>
          <p:nvPr/>
        </p:nvSpPr>
        <p:spPr bwMode="auto">
          <a:xfrm>
            <a:off x="8137654" y="6351005"/>
            <a:ext cx="50800" cy="26988"/>
          </a:xfrm>
          <a:custGeom>
            <a:avLst/>
            <a:gdLst>
              <a:gd name="T0" fmla="*/ 2147483646 w 32"/>
              <a:gd name="T1" fmla="*/ 2147483646 h 17"/>
              <a:gd name="T2" fmla="*/ 2147483646 w 32"/>
              <a:gd name="T3" fmla="*/ 0 h 17"/>
              <a:gd name="T4" fmla="*/ 0 w 32"/>
              <a:gd name="T5" fmla="*/ 2147483646 h 17"/>
              <a:gd name="T6" fmla="*/ 2147483646 w 32"/>
              <a:gd name="T7" fmla="*/ 2147483646 h 17"/>
              <a:gd name="T8" fmla="*/ 2147483646 w 32"/>
              <a:gd name="T9" fmla="*/ 2147483646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31" y="7"/>
                </a:moveTo>
                <a:lnTo>
                  <a:pt x="15" y="0"/>
                </a:lnTo>
                <a:lnTo>
                  <a:pt x="0" y="7"/>
                </a:lnTo>
                <a:lnTo>
                  <a:pt x="15" y="16"/>
                </a:lnTo>
                <a:lnTo>
                  <a:pt x="31" y="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Freeform 20">
            <a:extLst>
              <a:ext uri="{FF2B5EF4-FFF2-40B4-BE49-F238E27FC236}">
                <a16:creationId xmlns:a16="http://schemas.microsoft.com/office/drawing/2014/main" id="{09385CA5-92A3-4AFD-A973-99ED0800511C}"/>
              </a:ext>
            </a:extLst>
          </p:cNvPr>
          <p:cNvSpPr>
            <a:spLocks/>
          </p:cNvSpPr>
          <p:nvPr/>
        </p:nvSpPr>
        <p:spPr bwMode="auto">
          <a:xfrm>
            <a:off x="7945567" y="6349418"/>
            <a:ext cx="50800" cy="26987"/>
          </a:xfrm>
          <a:custGeom>
            <a:avLst/>
            <a:gdLst>
              <a:gd name="T0" fmla="*/ 2147483646 w 32"/>
              <a:gd name="T1" fmla="*/ 2147483646 h 17"/>
              <a:gd name="T2" fmla="*/ 2147483646 w 32"/>
              <a:gd name="T3" fmla="*/ 0 h 17"/>
              <a:gd name="T4" fmla="*/ 0 w 32"/>
              <a:gd name="T5" fmla="*/ 2147483646 h 17"/>
              <a:gd name="T6" fmla="*/ 2147483646 w 32"/>
              <a:gd name="T7" fmla="*/ 2147483646 h 17"/>
              <a:gd name="T8" fmla="*/ 2147483646 w 32"/>
              <a:gd name="T9" fmla="*/ 2147483646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31" y="8"/>
                </a:moveTo>
                <a:lnTo>
                  <a:pt x="16" y="0"/>
                </a:lnTo>
                <a:lnTo>
                  <a:pt x="0" y="8"/>
                </a:lnTo>
                <a:lnTo>
                  <a:pt x="16" y="16"/>
                </a:lnTo>
                <a:lnTo>
                  <a:pt x="31"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Freeform 21">
            <a:extLst>
              <a:ext uri="{FF2B5EF4-FFF2-40B4-BE49-F238E27FC236}">
                <a16:creationId xmlns:a16="http://schemas.microsoft.com/office/drawing/2014/main" id="{8CE0AADD-9524-46D0-9390-F8D27755FF4E}"/>
              </a:ext>
            </a:extLst>
          </p:cNvPr>
          <p:cNvSpPr>
            <a:spLocks/>
          </p:cNvSpPr>
          <p:nvPr/>
        </p:nvSpPr>
        <p:spPr bwMode="auto">
          <a:xfrm>
            <a:off x="8329742" y="6351005"/>
            <a:ext cx="49212" cy="26988"/>
          </a:xfrm>
          <a:custGeom>
            <a:avLst/>
            <a:gdLst>
              <a:gd name="T0" fmla="*/ 2147483646 w 31"/>
              <a:gd name="T1" fmla="*/ 2147483646 h 17"/>
              <a:gd name="T2" fmla="*/ 2147483646 w 31"/>
              <a:gd name="T3" fmla="*/ 0 h 17"/>
              <a:gd name="T4" fmla="*/ 0 w 31"/>
              <a:gd name="T5" fmla="*/ 2147483646 h 17"/>
              <a:gd name="T6" fmla="*/ 2147483646 w 31"/>
              <a:gd name="T7" fmla="*/ 2147483646 h 17"/>
              <a:gd name="T8" fmla="*/ 2147483646 w 31"/>
              <a:gd name="T9" fmla="*/ 2147483646 h 17"/>
              <a:gd name="T10" fmla="*/ 0 60000 65536"/>
              <a:gd name="T11" fmla="*/ 0 60000 65536"/>
              <a:gd name="T12" fmla="*/ 0 60000 65536"/>
              <a:gd name="T13" fmla="*/ 0 60000 65536"/>
              <a:gd name="T14" fmla="*/ 0 60000 65536"/>
              <a:gd name="T15" fmla="*/ 0 w 31"/>
              <a:gd name="T16" fmla="*/ 0 h 17"/>
              <a:gd name="T17" fmla="*/ 31 w 31"/>
              <a:gd name="T18" fmla="*/ 17 h 17"/>
            </a:gdLst>
            <a:ahLst/>
            <a:cxnLst>
              <a:cxn ang="T10">
                <a:pos x="T0" y="T1"/>
              </a:cxn>
              <a:cxn ang="T11">
                <a:pos x="T2" y="T3"/>
              </a:cxn>
              <a:cxn ang="T12">
                <a:pos x="T4" y="T5"/>
              </a:cxn>
              <a:cxn ang="T13">
                <a:pos x="T6" y="T7"/>
              </a:cxn>
              <a:cxn ang="T14">
                <a:pos x="T8" y="T9"/>
              </a:cxn>
            </a:cxnLst>
            <a:rect l="T15" t="T16" r="T17" b="T18"/>
            <a:pathLst>
              <a:path w="31" h="17">
                <a:moveTo>
                  <a:pt x="30" y="7"/>
                </a:moveTo>
                <a:lnTo>
                  <a:pt x="15" y="0"/>
                </a:lnTo>
                <a:lnTo>
                  <a:pt x="0" y="7"/>
                </a:lnTo>
                <a:lnTo>
                  <a:pt x="15" y="16"/>
                </a:lnTo>
                <a:lnTo>
                  <a:pt x="30" y="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 name="Rectangle 22">
            <a:extLst>
              <a:ext uri="{FF2B5EF4-FFF2-40B4-BE49-F238E27FC236}">
                <a16:creationId xmlns:a16="http://schemas.microsoft.com/office/drawing/2014/main" id="{52AAB94F-AE8E-4FDB-A129-03B128866C27}"/>
              </a:ext>
            </a:extLst>
          </p:cNvPr>
          <p:cNvSpPr>
            <a:spLocks noChangeArrowheads="1"/>
          </p:cNvSpPr>
          <p:nvPr/>
        </p:nvSpPr>
        <p:spPr bwMode="auto">
          <a:xfrm>
            <a:off x="5076954" y="498258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h</a:t>
            </a:r>
          </a:p>
        </p:txBody>
      </p:sp>
      <p:sp>
        <p:nvSpPr>
          <p:cNvPr id="21" name="Rectangle 23">
            <a:extLst>
              <a:ext uri="{FF2B5EF4-FFF2-40B4-BE49-F238E27FC236}">
                <a16:creationId xmlns:a16="http://schemas.microsoft.com/office/drawing/2014/main" id="{F60D8632-8068-4914-8ED3-3150E83CEB00}"/>
              </a:ext>
            </a:extLst>
          </p:cNvPr>
          <p:cNvSpPr>
            <a:spLocks noChangeArrowheads="1"/>
          </p:cNvSpPr>
          <p:nvPr/>
        </p:nvSpPr>
        <p:spPr bwMode="auto">
          <a:xfrm>
            <a:off x="4453067" y="4795255"/>
            <a:ext cx="528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key</a:t>
            </a:r>
          </a:p>
        </p:txBody>
      </p:sp>
      <p:sp>
        <p:nvSpPr>
          <p:cNvPr id="24" name="Rectangle 26">
            <a:extLst>
              <a:ext uri="{FF2B5EF4-FFF2-40B4-BE49-F238E27FC236}">
                <a16:creationId xmlns:a16="http://schemas.microsoft.com/office/drawing/2014/main" id="{667333ED-FE49-4654-8495-1D0F4DE84B96}"/>
              </a:ext>
            </a:extLst>
          </p:cNvPr>
          <p:cNvSpPr>
            <a:spLocks noChangeArrowheads="1"/>
          </p:cNvSpPr>
          <p:nvPr/>
        </p:nvSpPr>
        <p:spPr bwMode="auto">
          <a:xfrm>
            <a:off x="6391404" y="443806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0066"/>
                </a:solidFill>
                <a:effectLst/>
                <a:uLnTx/>
                <a:uFillTx/>
                <a:latin typeface="Times New Roman" panose="02020603050405020304" pitchFamily="18" charset="0"/>
                <a:ea typeface="ＭＳ Ｐゴシック" panose="020B0600070205080204" pitchFamily="34" charset="-128"/>
                <a:cs typeface="+mn-cs"/>
              </a:rPr>
              <a:t>2</a:t>
            </a:r>
          </a:p>
        </p:txBody>
      </p:sp>
      <p:sp>
        <p:nvSpPr>
          <p:cNvPr id="25" name="Rectangle 27">
            <a:extLst>
              <a:ext uri="{FF2B5EF4-FFF2-40B4-BE49-F238E27FC236}">
                <a16:creationId xmlns:a16="http://schemas.microsoft.com/office/drawing/2014/main" id="{A4965AC4-3AD2-4447-A40F-FB74C6D28E85}"/>
              </a:ext>
            </a:extLst>
          </p:cNvPr>
          <p:cNvSpPr>
            <a:spLocks noChangeArrowheads="1"/>
          </p:cNvSpPr>
          <p:nvPr/>
        </p:nvSpPr>
        <p:spPr bwMode="auto">
          <a:xfrm>
            <a:off x="6391404" y="412850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0066"/>
                </a:solidFill>
                <a:effectLst/>
                <a:uLnTx/>
                <a:uFillTx/>
                <a:latin typeface="Times New Roman" panose="02020603050405020304" pitchFamily="18" charset="0"/>
                <a:ea typeface="ＭＳ Ｐゴシック" panose="020B0600070205080204" pitchFamily="34" charset="-128"/>
                <a:cs typeface="+mn-cs"/>
              </a:rPr>
              <a:t>0</a:t>
            </a:r>
          </a:p>
        </p:txBody>
      </p:sp>
      <p:sp>
        <p:nvSpPr>
          <p:cNvPr id="26" name="Rectangle 28">
            <a:extLst>
              <a:ext uri="{FF2B5EF4-FFF2-40B4-BE49-F238E27FC236}">
                <a16:creationId xmlns:a16="http://schemas.microsoft.com/office/drawing/2014/main" id="{CFBD97CD-355C-4266-883C-1B0A81CB5A72}"/>
              </a:ext>
            </a:extLst>
          </p:cNvPr>
          <p:cNvSpPr>
            <a:spLocks noChangeArrowheads="1"/>
          </p:cNvSpPr>
          <p:nvPr/>
        </p:nvSpPr>
        <p:spPr bwMode="auto">
          <a:xfrm>
            <a:off x="6323142" y="6109705"/>
            <a:ext cx="55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0066"/>
                </a:solidFill>
                <a:effectLst/>
                <a:uLnTx/>
                <a:uFillTx/>
                <a:latin typeface="Times New Roman" panose="02020603050405020304" pitchFamily="18" charset="0"/>
                <a:ea typeface="ＭＳ Ｐゴシック" panose="020B0600070205080204" pitchFamily="34" charset="-128"/>
                <a:cs typeface="+mn-cs"/>
              </a:rPr>
              <a:t>N-1</a:t>
            </a:r>
          </a:p>
        </p:txBody>
      </p:sp>
      <p:sp>
        <p:nvSpPr>
          <p:cNvPr id="27" name="Line 29">
            <a:extLst>
              <a:ext uri="{FF2B5EF4-FFF2-40B4-BE49-F238E27FC236}">
                <a16:creationId xmlns:a16="http://schemas.microsoft.com/office/drawing/2014/main" id="{231FADC0-0D41-47D0-83EB-B306BF3ECDF0}"/>
              </a:ext>
            </a:extLst>
          </p:cNvPr>
          <p:cNvSpPr>
            <a:spLocks noChangeShapeType="1"/>
          </p:cNvSpPr>
          <p:nvPr/>
        </p:nvSpPr>
        <p:spPr bwMode="auto">
          <a:xfrm flipV="1">
            <a:off x="5375404" y="4680955"/>
            <a:ext cx="762000" cy="45720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 name="Line 30">
            <a:extLst>
              <a:ext uri="{FF2B5EF4-FFF2-40B4-BE49-F238E27FC236}">
                <a16:creationId xmlns:a16="http://schemas.microsoft.com/office/drawing/2014/main" id="{949E601E-DEF7-44EE-8393-1B0924630BCB}"/>
              </a:ext>
            </a:extLst>
          </p:cNvPr>
          <p:cNvSpPr>
            <a:spLocks noChangeShapeType="1"/>
          </p:cNvSpPr>
          <p:nvPr/>
        </p:nvSpPr>
        <p:spPr bwMode="auto">
          <a:xfrm flipV="1">
            <a:off x="5354767" y="4371393"/>
            <a:ext cx="777875" cy="776287"/>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 name="Line 31">
            <a:extLst>
              <a:ext uri="{FF2B5EF4-FFF2-40B4-BE49-F238E27FC236}">
                <a16:creationId xmlns:a16="http://schemas.microsoft.com/office/drawing/2014/main" id="{37328E58-09DF-4F40-AC38-8C6B46D63561}"/>
              </a:ext>
            </a:extLst>
          </p:cNvPr>
          <p:cNvSpPr>
            <a:spLocks noChangeShapeType="1"/>
          </p:cNvSpPr>
          <p:nvPr/>
        </p:nvSpPr>
        <p:spPr bwMode="auto">
          <a:xfrm>
            <a:off x="4384804" y="5214355"/>
            <a:ext cx="685800" cy="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 name="Line 32">
            <a:extLst>
              <a:ext uri="{FF2B5EF4-FFF2-40B4-BE49-F238E27FC236}">
                <a16:creationId xmlns:a16="http://schemas.microsoft.com/office/drawing/2014/main" id="{540B49D4-A337-4488-BEE0-E0AB5450CC71}"/>
              </a:ext>
            </a:extLst>
          </p:cNvPr>
          <p:cNvSpPr>
            <a:spLocks noChangeShapeType="1"/>
          </p:cNvSpPr>
          <p:nvPr/>
        </p:nvSpPr>
        <p:spPr bwMode="auto">
          <a:xfrm>
            <a:off x="5357942" y="5152443"/>
            <a:ext cx="779462" cy="1128712"/>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 name="Line 33">
            <a:extLst>
              <a:ext uri="{FF2B5EF4-FFF2-40B4-BE49-F238E27FC236}">
                <a16:creationId xmlns:a16="http://schemas.microsoft.com/office/drawing/2014/main" id="{CAF628FE-B2AD-4A9D-B075-E35CC4F869EF}"/>
              </a:ext>
            </a:extLst>
          </p:cNvPr>
          <p:cNvSpPr>
            <a:spLocks noChangeShapeType="1"/>
          </p:cNvSpPr>
          <p:nvPr/>
        </p:nvSpPr>
        <p:spPr bwMode="auto">
          <a:xfrm>
            <a:off x="6823204" y="4299955"/>
            <a:ext cx="838200" cy="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 name="Line 34">
            <a:extLst>
              <a:ext uri="{FF2B5EF4-FFF2-40B4-BE49-F238E27FC236}">
                <a16:creationId xmlns:a16="http://schemas.microsoft.com/office/drawing/2014/main" id="{E12CDF50-BC5B-44DC-83A7-03E888DDA93E}"/>
              </a:ext>
            </a:extLst>
          </p:cNvPr>
          <p:cNvSpPr>
            <a:spLocks noChangeShapeType="1"/>
          </p:cNvSpPr>
          <p:nvPr/>
        </p:nvSpPr>
        <p:spPr bwMode="auto">
          <a:xfrm>
            <a:off x="6823204" y="4604755"/>
            <a:ext cx="838200" cy="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 name="Line 35">
            <a:extLst>
              <a:ext uri="{FF2B5EF4-FFF2-40B4-BE49-F238E27FC236}">
                <a16:creationId xmlns:a16="http://schemas.microsoft.com/office/drawing/2014/main" id="{349DFC4D-E361-4A7B-A86A-99B8BA2C7DC5}"/>
              </a:ext>
            </a:extLst>
          </p:cNvPr>
          <p:cNvSpPr>
            <a:spLocks noChangeShapeType="1"/>
          </p:cNvSpPr>
          <p:nvPr/>
        </p:nvSpPr>
        <p:spPr bwMode="auto">
          <a:xfrm>
            <a:off x="6823204" y="5061955"/>
            <a:ext cx="838200" cy="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Line 36">
            <a:extLst>
              <a:ext uri="{FF2B5EF4-FFF2-40B4-BE49-F238E27FC236}">
                <a16:creationId xmlns:a16="http://schemas.microsoft.com/office/drawing/2014/main" id="{A52B2DEE-D4E5-4A4D-9DD2-D00810D25643}"/>
              </a:ext>
            </a:extLst>
          </p:cNvPr>
          <p:cNvSpPr>
            <a:spLocks noChangeShapeType="1"/>
          </p:cNvSpPr>
          <p:nvPr/>
        </p:nvSpPr>
        <p:spPr bwMode="auto">
          <a:xfrm>
            <a:off x="6899404" y="6357355"/>
            <a:ext cx="838200" cy="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 name="Line 37">
            <a:extLst>
              <a:ext uri="{FF2B5EF4-FFF2-40B4-BE49-F238E27FC236}">
                <a16:creationId xmlns:a16="http://schemas.microsoft.com/office/drawing/2014/main" id="{1CBAF207-667F-456F-B16E-03061067B74E}"/>
              </a:ext>
            </a:extLst>
          </p:cNvPr>
          <p:cNvSpPr>
            <a:spLocks noChangeShapeType="1"/>
          </p:cNvSpPr>
          <p:nvPr/>
        </p:nvSpPr>
        <p:spPr bwMode="auto">
          <a:xfrm>
            <a:off x="8347204" y="4680955"/>
            <a:ext cx="457200" cy="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 name="Line 38">
            <a:extLst>
              <a:ext uri="{FF2B5EF4-FFF2-40B4-BE49-F238E27FC236}">
                <a16:creationId xmlns:a16="http://schemas.microsoft.com/office/drawing/2014/main" id="{A16E30D1-BEF3-4212-AE39-88D0EFA20572}"/>
              </a:ext>
            </a:extLst>
          </p:cNvPr>
          <p:cNvSpPr>
            <a:spLocks noChangeShapeType="1"/>
          </p:cNvSpPr>
          <p:nvPr/>
        </p:nvSpPr>
        <p:spPr bwMode="auto">
          <a:xfrm>
            <a:off x="6156454" y="4461880"/>
            <a:ext cx="785813"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 name="Line 39">
            <a:extLst>
              <a:ext uri="{FF2B5EF4-FFF2-40B4-BE49-F238E27FC236}">
                <a16:creationId xmlns:a16="http://schemas.microsoft.com/office/drawing/2014/main" id="{FA6FC12E-C273-4131-A0B5-49713EF035A9}"/>
              </a:ext>
            </a:extLst>
          </p:cNvPr>
          <p:cNvSpPr>
            <a:spLocks noChangeShapeType="1"/>
          </p:cNvSpPr>
          <p:nvPr/>
        </p:nvSpPr>
        <p:spPr bwMode="auto">
          <a:xfrm>
            <a:off x="6154867" y="4815893"/>
            <a:ext cx="787400"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 name="Line 40">
            <a:extLst>
              <a:ext uri="{FF2B5EF4-FFF2-40B4-BE49-F238E27FC236}">
                <a16:creationId xmlns:a16="http://schemas.microsoft.com/office/drawing/2014/main" id="{716D7404-4D90-426B-BE35-007D0D6A45B8}"/>
              </a:ext>
            </a:extLst>
          </p:cNvPr>
          <p:cNvSpPr>
            <a:spLocks noChangeShapeType="1"/>
          </p:cNvSpPr>
          <p:nvPr/>
        </p:nvSpPr>
        <p:spPr bwMode="auto">
          <a:xfrm>
            <a:off x="6154867" y="5182605"/>
            <a:ext cx="78422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 name="Line 41">
            <a:extLst>
              <a:ext uri="{FF2B5EF4-FFF2-40B4-BE49-F238E27FC236}">
                <a16:creationId xmlns:a16="http://schemas.microsoft.com/office/drawing/2014/main" id="{B43F1222-A16B-4B5B-B34D-AB1CD3B2C2D5}"/>
              </a:ext>
            </a:extLst>
          </p:cNvPr>
          <p:cNvSpPr>
            <a:spLocks noChangeShapeType="1"/>
          </p:cNvSpPr>
          <p:nvPr/>
        </p:nvSpPr>
        <p:spPr bwMode="auto">
          <a:xfrm>
            <a:off x="6151692" y="6120818"/>
            <a:ext cx="7858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3800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
                                            <p:txEl>
                                              <p:pRg st="5" end="5"/>
                                            </p:tx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
                                            <p:txEl>
                                              <p:pRg st="6" end="6"/>
                                            </p:tx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animBg="1"/>
      <p:bldP spid="5" grpId="0" animBg="1"/>
      <p:bldP spid="6" grpId="0" animBg="1"/>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4" grpId="0"/>
      <p:bldP spid="25" grpId="0"/>
      <p:bldP spid="26"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One Table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2394" y="1450258"/>
                <a:ext cx="8001000" cy="1188472"/>
              </a:xfrm>
            </p:spPr>
            <p:txBody>
              <a:bodyPr/>
              <a:lstStyle/>
              <a:p>
                <a:r>
                  <a:rPr lang="en-CA" altLang="zh-CN" dirty="0"/>
                  <a:t>First, move </a:t>
                </a:r>
                <a14:m>
                  <m:oMath xmlns:m="http://schemas.openxmlformats.org/officeDocument/2006/math">
                    <m:r>
                      <a:rPr lang="en-CA" altLang="zh-CN" i="1">
                        <a:latin typeface="Cambria Math"/>
                      </a:rPr>
                      <m:t>𝑥</m:t>
                    </m:r>
                  </m:oMath>
                </a14:m>
                <a:r>
                  <a:rPr lang="en-CA" altLang="zh-CN" dirty="0"/>
                  <a:t> to </a:t>
                </a:r>
                <a14:m>
                  <m:oMath xmlns:m="http://schemas.openxmlformats.org/officeDocument/2006/math">
                    <m:sSub>
                      <m:sSubPr>
                        <m:ctrlPr>
                          <a:rPr lang="en-CA" altLang="zh-CN" i="1">
                            <a:latin typeface="Cambria Math" panose="02040503050406030204" pitchFamily="18" charset="0"/>
                          </a:rPr>
                        </m:ctrlPr>
                      </m:sSubPr>
                      <m:e>
                        <m:r>
                          <a:rPr lang="en-CA" altLang="zh-CN" i="1">
                            <a:latin typeface="Cambria Math"/>
                          </a:rPr>
                          <m:t>h</m:t>
                        </m:r>
                      </m:e>
                      <m:sub>
                        <m:r>
                          <a:rPr lang="en-CA" altLang="zh-CN" i="1">
                            <a:latin typeface="Cambria Math"/>
                          </a:rPr>
                          <m:t>2</m:t>
                        </m:r>
                      </m:sub>
                    </m:sSub>
                    <m:r>
                      <a:rPr lang="en-CA" altLang="zh-CN" i="1">
                        <a:latin typeface="Cambria Math"/>
                      </a:rPr>
                      <m:t>(</m:t>
                    </m:r>
                    <m:r>
                      <a:rPr lang="en-CA" altLang="zh-CN" i="1">
                        <a:latin typeface="Cambria Math"/>
                      </a:rPr>
                      <m:t>𝑥</m:t>
                    </m:r>
                    <m:r>
                      <a:rPr lang="en-CA" altLang="zh-CN" i="1">
                        <a:latin typeface="Cambria Math"/>
                      </a:rPr>
                      <m:t>)</m:t>
                    </m:r>
                  </m:oMath>
                </a14:m>
                <a:endParaRPr lang="en-CA" altLang="zh-CN" dirty="0"/>
              </a:p>
              <a:p>
                <a:r>
                  <a:rPr lang="en-CA" altLang="zh-CN" dirty="0"/>
                  <a:t>Now we put </a:t>
                </a:r>
                <a14:m>
                  <m:oMath xmlns:m="http://schemas.openxmlformats.org/officeDocument/2006/math">
                    <m:r>
                      <a:rPr lang="en-CA" altLang="zh-CN" i="1">
                        <a:latin typeface="Cambria Math"/>
                      </a:rPr>
                      <m:t>𝑧</m:t>
                    </m:r>
                  </m:oMath>
                </a14:m>
                <a:r>
                  <a:rPr lang="en-CA" altLang="zh-CN" dirty="0"/>
                  <a:t> to </a:t>
                </a:r>
                <a14:m>
                  <m:oMath xmlns:m="http://schemas.openxmlformats.org/officeDocument/2006/math">
                    <m:sSub>
                      <m:sSubPr>
                        <m:ctrlPr>
                          <a:rPr lang="en-CA" altLang="zh-CN" i="1">
                            <a:latin typeface="Cambria Math" panose="02040503050406030204" pitchFamily="18" charset="0"/>
                          </a:rPr>
                        </m:ctrlPr>
                      </m:sSubPr>
                      <m:e>
                        <m:r>
                          <a:rPr lang="en-CA" altLang="zh-CN" i="1">
                            <a:latin typeface="Cambria Math"/>
                          </a:rPr>
                          <m:t>h</m:t>
                        </m:r>
                      </m:e>
                      <m:sub>
                        <m:r>
                          <a:rPr lang="en-CA" altLang="zh-CN" i="1">
                            <a:latin typeface="Cambria Math"/>
                          </a:rPr>
                          <m:t>1</m:t>
                        </m:r>
                      </m:sub>
                    </m:sSub>
                    <m:r>
                      <a:rPr lang="en-CA" altLang="zh-CN" i="1">
                        <a:latin typeface="Cambria Math"/>
                      </a:rPr>
                      <m:t>(</m:t>
                    </m:r>
                    <m:r>
                      <a:rPr lang="en-CA" altLang="zh-CN" i="1">
                        <a:latin typeface="Cambria Math"/>
                      </a:rPr>
                      <m:t>𝑧</m:t>
                    </m:r>
                    <m:r>
                      <a:rPr lang="en-CA" altLang="zh-CN" i="1">
                        <a:latin typeface="Cambria Math"/>
                      </a:rPr>
                      <m:t>)</m:t>
                    </m:r>
                  </m:oMath>
                </a14:m>
                <a:endParaRPr lang="en-CA" altLang="zh-C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2394" y="1450258"/>
                <a:ext cx="8001000" cy="1188472"/>
              </a:xfrm>
              <a:blipFill>
                <a:blip r:embed="rId3"/>
                <a:stretch>
                  <a:fillRect t="-6154" b="-15385"/>
                </a:stretch>
              </a:blipFill>
            </p:spPr>
            <p:txBody>
              <a:bodyPr/>
              <a:lstStyle/>
              <a:p>
                <a:r>
                  <a:rPr lang="zh-CN" altLang="en-US">
                    <a:noFill/>
                  </a:rPr>
                  <a:t> </a:t>
                </a:r>
              </a:p>
            </p:txBody>
          </p:sp>
        </mc:Fallback>
      </mc:AlternateContent>
      <p:grpSp>
        <p:nvGrpSpPr>
          <p:cNvPr id="4" name="Group 3"/>
          <p:cNvGrpSpPr/>
          <p:nvPr/>
        </p:nvGrpSpPr>
        <p:grpSpPr>
          <a:xfrm>
            <a:off x="3122402" y="2852936"/>
            <a:ext cx="1305582" cy="3240360"/>
            <a:chOff x="1907704" y="2852936"/>
            <a:chExt cx="1305582" cy="3240360"/>
          </a:xfrm>
        </p:grpSpPr>
        <p:sp>
          <p:nvSpPr>
            <p:cNvPr id="5" name="Rectangle 4"/>
            <p:cNvSpPr/>
            <p:nvPr/>
          </p:nvSpPr>
          <p:spPr>
            <a:xfrm>
              <a:off x="1917142" y="2852936"/>
              <a:ext cx="1296144" cy="324036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6" name="Straight Connector 5"/>
            <p:cNvCxnSpPr>
              <a:stCxn id="5" idx="0"/>
              <a:endCxn id="5" idx="0"/>
            </p:cNvCxnSpPr>
            <p:nvPr/>
          </p:nvCxnSpPr>
          <p:spPr>
            <a:xfrm>
              <a:off x="2565214" y="2852936"/>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17142" y="3645024"/>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07704" y="522920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17142" y="4437112"/>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563888" y="2988241"/>
            <a:ext cx="432048" cy="584775"/>
          </a:xfrm>
          <a:prstGeom prst="rect">
            <a:avLst/>
          </a:prstGeom>
          <a:noFill/>
        </p:spPr>
        <p:txBody>
          <a:bodyPr wrap="square" rtlCol="0" anchor="ctr">
            <a:spAutoFit/>
          </a:bodyPr>
          <a:lstStyle/>
          <a:p>
            <a:pPr algn="ctr"/>
            <a:r>
              <a:rPr lang="en-CA" sz="3200" dirty="0"/>
              <a:t>x</a:t>
            </a:r>
          </a:p>
        </p:txBody>
      </p:sp>
      <p:cxnSp>
        <p:nvCxnSpPr>
          <p:cNvPr id="17" name="Straight Connector 16"/>
          <p:cNvCxnSpPr/>
          <p:nvPr/>
        </p:nvCxnSpPr>
        <p:spPr>
          <a:xfrm flipH="1">
            <a:off x="2474330" y="4006163"/>
            <a:ext cx="648072" cy="0"/>
          </a:xfrm>
          <a:prstGeom prst="line">
            <a:avLst/>
          </a:prstGeom>
          <a:ln w="12700">
            <a:solidFill>
              <a:schemeClr val="accent4">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474330" y="3322446"/>
            <a:ext cx="0" cy="683717"/>
          </a:xfrm>
          <a:prstGeom prst="line">
            <a:avLst/>
          </a:prstGeom>
          <a:ln w="12700">
            <a:solidFill>
              <a:schemeClr val="accent4">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2474330" y="3322446"/>
            <a:ext cx="648072" cy="0"/>
          </a:xfrm>
          <a:prstGeom prst="line">
            <a:avLst/>
          </a:prstGeom>
          <a:ln w="12700">
            <a:solidFill>
              <a:schemeClr val="accent4">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3563888" y="4509276"/>
            <a:ext cx="432048" cy="584775"/>
          </a:xfrm>
          <a:prstGeom prst="rect">
            <a:avLst/>
          </a:prstGeom>
          <a:noFill/>
        </p:spPr>
        <p:txBody>
          <a:bodyPr wrap="square" rtlCol="0" anchor="ctr">
            <a:spAutoFit/>
          </a:bodyPr>
          <a:lstStyle/>
          <a:p>
            <a:pPr algn="ctr"/>
            <a:r>
              <a:rPr lang="en-CA" sz="3200" dirty="0"/>
              <a:t>y</a:t>
            </a:r>
          </a:p>
        </p:txBody>
      </p:sp>
      <p:cxnSp>
        <p:nvCxnSpPr>
          <p:cNvPr id="20" name="Straight Connector 19"/>
          <p:cNvCxnSpPr/>
          <p:nvPr/>
        </p:nvCxnSpPr>
        <p:spPr>
          <a:xfrm flipH="1" flipV="1">
            <a:off x="2267744" y="4851134"/>
            <a:ext cx="872653" cy="18026"/>
          </a:xfrm>
          <a:prstGeom prst="line">
            <a:avLst/>
          </a:prstGeom>
          <a:ln w="1270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267744" y="3068960"/>
            <a:ext cx="0" cy="1782174"/>
          </a:xfrm>
          <a:prstGeom prst="line">
            <a:avLst/>
          </a:prstGeom>
          <a:ln w="1270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2267744" y="3068960"/>
            <a:ext cx="901210" cy="0"/>
          </a:xfrm>
          <a:prstGeom prst="line">
            <a:avLst/>
          </a:prstGeom>
          <a:ln w="12700">
            <a:solidFill>
              <a:schemeClr val="accent3">
                <a:lumMod val="75000"/>
              </a:schemeClr>
            </a:solidFill>
            <a:prstDash val="dash"/>
            <a:headEnd type="arrow" w="lg" len="lg"/>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1979712" y="5674321"/>
            <a:ext cx="1142690" cy="0"/>
          </a:xfrm>
          <a:prstGeom prst="line">
            <a:avLst/>
          </a:prstGeom>
          <a:ln w="12700">
            <a:solidFill>
              <a:schemeClr val="accent2">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1979712" y="4117104"/>
            <a:ext cx="0" cy="1557217"/>
          </a:xfrm>
          <a:prstGeom prst="line">
            <a:avLst/>
          </a:prstGeom>
          <a:ln w="12700">
            <a:solidFill>
              <a:schemeClr val="accent2">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1979712" y="4117104"/>
            <a:ext cx="1122145" cy="0"/>
          </a:xfrm>
          <a:prstGeom prst="line">
            <a:avLst/>
          </a:prstGeom>
          <a:ln w="12700">
            <a:solidFill>
              <a:schemeClr val="accent2">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3563888" y="3824716"/>
            <a:ext cx="432048" cy="584775"/>
          </a:xfrm>
          <a:prstGeom prst="rect">
            <a:avLst/>
          </a:prstGeom>
          <a:noFill/>
        </p:spPr>
        <p:txBody>
          <a:bodyPr wrap="square" rtlCol="0" anchor="ctr">
            <a:spAutoFit/>
          </a:bodyPr>
          <a:lstStyle/>
          <a:p>
            <a:pPr algn="ctr"/>
            <a:r>
              <a:rPr lang="en-CA" sz="3200" dirty="0"/>
              <a:t>z</a:t>
            </a:r>
          </a:p>
        </p:txBody>
      </p:sp>
      <p:sp>
        <p:nvSpPr>
          <p:cNvPr id="26" name="Rectangle 68">
            <a:extLst>
              <a:ext uri="{FF2B5EF4-FFF2-40B4-BE49-F238E27FC236}">
                <a16:creationId xmlns:a16="http://schemas.microsoft.com/office/drawing/2014/main" id="{8648F029-D4BF-4DA7-AA80-9A5024D8870B}"/>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20</a:t>
            </a:fld>
            <a:endParaRPr lang="en-US" altLang="zh-CN"/>
          </a:p>
        </p:txBody>
      </p:sp>
    </p:spTree>
    <p:extLst>
      <p:ext uri="{BB962C8B-B14F-4D97-AF65-F5344CB8AC3E}">
        <p14:creationId xmlns:p14="http://schemas.microsoft.com/office/powerpoint/2010/main" val="169709310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Infinite Insert</a:t>
            </a:r>
          </a:p>
        </p:txBody>
      </p:sp>
      <p:sp>
        <p:nvSpPr>
          <p:cNvPr id="3" name="Content Placeholder 2"/>
          <p:cNvSpPr>
            <a:spLocks noGrp="1"/>
          </p:cNvSpPr>
          <p:nvPr>
            <p:ph idx="1"/>
          </p:nvPr>
        </p:nvSpPr>
        <p:spPr/>
        <p:txBody>
          <a:bodyPr>
            <a:normAutofit/>
          </a:bodyPr>
          <a:lstStyle/>
          <a:p>
            <a:r>
              <a:rPr lang="en-CA" dirty="0"/>
              <a:t>Suppose we insert something, and we end up in an infinite loop</a:t>
            </a:r>
          </a:p>
          <a:p>
            <a:pPr lvl="1"/>
            <a:r>
              <a:rPr lang="en-CA" dirty="0"/>
              <a:t>Or, “too many” displacements</a:t>
            </a:r>
          </a:p>
          <a:p>
            <a:pPr lvl="1"/>
            <a:r>
              <a:rPr lang="en-CA" dirty="0"/>
              <a:t>Some pre-defined maximum based on table size</a:t>
            </a:r>
          </a:p>
        </p:txBody>
      </p:sp>
      <p:sp>
        <p:nvSpPr>
          <p:cNvPr id="4" name="Rectangle 68">
            <a:extLst>
              <a:ext uri="{FF2B5EF4-FFF2-40B4-BE49-F238E27FC236}">
                <a16:creationId xmlns:a16="http://schemas.microsoft.com/office/drawing/2014/main" id="{31226DF3-EDAA-466C-A73D-4CE8BF789667}"/>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21</a:t>
            </a:fld>
            <a:endParaRPr lang="en-US" altLang="zh-CN"/>
          </a:p>
        </p:txBody>
      </p:sp>
    </p:spTree>
    <p:extLst>
      <p:ext uri="{BB962C8B-B14F-4D97-AF65-F5344CB8AC3E}">
        <p14:creationId xmlns:p14="http://schemas.microsoft.com/office/powerpoint/2010/main" val="3213118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Loops</a:t>
            </a:r>
          </a:p>
        </p:txBody>
      </p:sp>
      <p:sp>
        <p:nvSpPr>
          <p:cNvPr id="3" name="Content Placeholder 2"/>
          <p:cNvSpPr>
            <a:spLocks noGrp="1"/>
          </p:cNvSpPr>
          <p:nvPr>
            <p:ph idx="1"/>
          </p:nvPr>
        </p:nvSpPr>
        <p:spPr>
          <a:xfrm>
            <a:off x="592394" y="1450258"/>
            <a:ext cx="8001000" cy="778995"/>
          </a:xfrm>
        </p:spPr>
        <p:txBody>
          <a:bodyPr/>
          <a:lstStyle/>
          <a:p>
            <a:r>
              <a:rPr lang="en-CA" dirty="0"/>
              <a:t>Remember our one-table example?</a:t>
            </a:r>
          </a:p>
        </p:txBody>
      </p:sp>
      <p:sp>
        <p:nvSpPr>
          <p:cNvPr id="5" name="Rectangle 4"/>
          <p:cNvSpPr/>
          <p:nvPr/>
        </p:nvSpPr>
        <p:spPr>
          <a:xfrm>
            <a:off x="1624391" y="2564903"/>
            <a:ext cx="1296144" cy="3988291"/>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dirty="0"/>
          </a:p>
        </p:txBody>
      </p:sp>
      <p:cxnSp>
        <p:nvCxnSpPr>
          <p:cNvPr id="6" name="Straight Connector 5"/>
          <p:cNvCxnSpPr>
            <a:cxnSpLocks/>
            <a:stCxn id="5" idx="0"/>
            <a:endCxn id="5" idx="0"/>
          </p:cNvCxnSpPr>
          <p:nvPr/>
        </p:nvCxnSpPr>
        <p:spPr>
          <a:xfrm>
            <a:off x="2272463" y="2564903"/>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24391" y="3356992"/>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14953" y="4941168"/>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24391" y="414908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28498" y="2708920"/>
            <a:ext cx="432048" cy="584775"/>
          </a:xfrm>
          <a:prstGeom prst="rect">
            <a:avLst/>
          </a:prstGeom>
          <a:noFill/>
        </p:spPr>
        <p:txBody>
          <a:bodyPr wrap="square" rtlCol="0" anchor="ctr">
            <a:spAutoFit/>
          </a:bodyPr>
          <a:lstStyle/>
          <a:p>
            <a:pPr algn="ctr"/>
            <a:r>
              <a:rPr lang="en-CA" sz="3200" dirty="0"/>
              <a:t>x</a:t>
            </a:r>
          </a:p>
        </p:txBody>
      </p:sp>
      <p:cxnSp>
        <p:nvCxnSpPr>
          <p:cNvPr id="11" name="Straight Connector 10"/>
          <p:cNvCxnSpPr/>
          <p:nvPr/>
        </p:nvCxnSpPr>
        <p:spPr>
          <a:xfrm flipH="1">
            <a:off x="966881" y="3718131"/>
            <a:ext cx="648072" cy="0"/>
          </a:xfrm>
          <a:prstGeom prst="line">
            <a:avLst/>
          </a:prstGeom>
          <a:ln w="19050">
            <a:solidFill>
              <a:schemeClr val="accent4">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966881" y="3034414"/>
            <a:ext cx="0" cy="683717"/>
          </a:xfrm>
          <a:prstGeom prst="line">
            <a:avLst/>
          </a:prstGeom>
          <a:ln w="19050">
            <a:solidFill>
              <a:schemeClr val="accent4">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966881" y="3034414"/>
            <a:ext cx="648072" cy="0"/>
          </a:xfrm>
          <a:prstGeom prst="line">
            <a:avLst/>
          </a:prstGeom>
          <a:ln w="19050">
            <a:solidFill>
              <a:schemeClr val="accent4">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2056439" y="4221244"/>
            <a:ext cx="432048" cy="584775"/>
          </a:xfrm>
          <a:prstGeom prst="rect">
            <a:avLst/>
          </a:prstGeom>
          <a:noFill/>
        </p:spPr>
        <p:txBody>
          <a:bodyPr wrap="square" rtlCol="0" anchor="ctr">
            <a:spAutoFit/>
          </a:bodyPr>
          <a:lstStyle/>
          <a:p>
            <a:pPr algn="ctr"/>
            <a:r>
              <a:rPr lang="en-CA" sz="3200" dirty="0"/>
              <a:t>y</a:t>
            </a:r>
          </a:p>
        </p:txBody>
      </p:sp>
      <p:cxnSp>
        <p:nvCxnSpPr>
          <p:cNvPr id="15" name="Straight Connector 14"/>
          <p:cNvCxnSpPr/>
          <p:nvPr/>
        </p:nvCxnSpPr>
        <p:spPr>
          <a:xfrm flipH="1" flipV="1">
            <a:off x="760295" y="4563102"/>
            <a:ext cx="872653" cy="18026"/>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760295" y="2780928"/>
            <a:ext cx="0" cy="1782174"/>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760295" y="2780928"/>
            <a:ext cx="901210" cy="0"/>
          </a:xfrm>
          <a:prstGeom prst="line">
            <a:avLst/>
          </a:prstGeom>
          <a:ln w="19050">
            <a:solidFill>
              <a:schemeClr val="accent3">
                <a:lumMod val="75000"/>
              </a:schemeClr>
            </a:solidFill>
            <a:prstDash val="dash"/>
            <a:headEnd type="arrow" w="lg" len="lg"/>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472263" y="5386289"/>
            <a:ext cx="1142690" cy="0"/>
          </a:xfrm>
          <a:prstGeom prst="line">
            <a:avLst/>
          </a:prstGeom>
          <a:ln w="19050">
            <a:solidFill>
              <a:schemeClr val="accent2">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72263" y="3829072"/>
            <a:ext cx="0" cy="1557217"/>
          </a:xfrm>
          <a:prstGeom prst="line">
            <a:avLst/>
          </a:prstGeom>
          <a:ln w="19050">
            <a:solidFill>
              <a:schemeClr val="accent2">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472263" y="3829072"/>
            <a:ext cx="1122145" cy="0"/>
          </a:xfrm>
          <a:prstGeom prst="line">
            <a:avLst/>
          </a:prstGeom>
          <a:ln w="19050">
            <a:solidFill>
              <a:schemeClr val="accent2">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056439" y="3536684"/>
            <a:ext cx="432048" cy="584775"/>
          </a:xfrm>
          <a:prstGeom prst="rect">
            <a:avLst/>
          </a:prstGeom>
          <a:noFill/>
        </p:spPr>
        <p:txBody>
          <a:bodyPr wrap="square" rtlCol="0" anchor="ctr">
            <a:spAutoFit/>
          </a:bodyPr>
          <a:lstStyle/>
          <a:p>
            <a:pPr algn="ctr"/>
            <a:r>
              <a:rPr lang="en-CA" sz="3200" dirty="0"/>
              <a:t>z</a:t>
            </a:r>
          </a:p>
        </p:txBody>
      </p:sp>
      <p:sp>
        <p:nvSpPr>
          <p:cNvPr id="22" name="TextBox 21"/>
          <p:cNvSpPr txBox="1"/>
          <p:nvPr/>
        </p:nvSpPr>
        <p:spPr>
          <a:xfrm>
            <a:off x="2920535" y="2816641"/>
            <a:ext cx="360040" cy="369332"/>
          </a:xfrm>
          <a:prstGeom prst="rect">
            <a:avLst/>
          </a:prstGeom>
          <a:noFill/>
        </p:spPr>
        <p:txBody>
          <a:bodyPr wrap="square" rtlCol="0">
            <a:spAutoFit/>
          </a:bodyPr>
          <a:lstStyle/>
          <a:p>
            <a:r>
              <a:rPr lang="en-CA" dirty="0"/>
              <a:t>1</a:t>
            </a:r>
          </a:p>
        </p:txBody>
      </p:sp>
      <p:sp>
        <p:nvSpPr>
          <p:cNvPr id="23" name="TextBox 22"/>
          <p:cNvSpPr txBox="1"/>
          <p:nvPr/>
        </p:nvSpPr>
        <p:spPr>
          <a:xfrm>
            <a:off x="2920535" y="3533465"/>
            <a:ext cx="360040" cy="369332"/>
          </a:xfrm>
          <a:prstGeom prst="rect">
            <a:avLst/>
          </a:prstGeom>
          <a:noFill/>
        </p:spPr>
        <p:txBody>
          <a:bodyPr wrap="square" rtlCol="0">
            <a:spAutoFit/>
          </a:bodyPr>
          <a:lstStyle/>
          <a:p>
            <a:r>
              <a:rPr lang="en-CA" dirty="0"/>
              <a:t>2</a:t>
            </a:r>
          </a:p>
        </p:txBody>
      </p:sp>
      <p:sp>
        <p:nvSpPr>
          <p:cNvPr id="24" name="TextBox 23"/>
          <p:cNvSpPr txBox="1"/>
          <p:nvPr/>
        </p:nvSpPr>
        <p:spPr>
          <a:xfrm>
            <a:off x="2930086" y="4328965"/>
            <a:ext cx="360040" cy="369332"/>
          </a:xfrm>
          <a:prstGeom prst="rect">
            <a:avLst/>
          </a:prstGeom>
          <a:noFill/>
        </p:spPr>
        <p:txBody>
          <a:bodyPr wrap="square" rtlCol="0">
            <a:spAutoFit/>
          </a:bodyPr>
          <a:lstStyle/>
          <a:p>
            <a:r>
              <a:rPr lang="en-CA" dirty="0"/>
              <a:t>3</a:t>
            </a:r>
          </a:p>
        </p:txBody>
      </p:sp>
      <p:sp>
        <p:nvSpPr>
          <p:cNvPr id="25" name="TextBox 24"/>
          <p:cNvSpPr txBox="1"/>
          <p:nvPr/>
        </p:nvSpPr>
        <p:spPr>
          <a:xfrm>
            <a:off x="2909496" y="5201623"/>
            <a:ext cx="360040" cy="369332"/>
          </a:xfrm>
          <a:prstGeom prst="rect">
            <a:avLst/>
          </a:prstGeom>
          <a:noFill/>
        </p:spPr>
        <p:txBody>
          <a:bodyPr wrap="square" rtlCol="0">
            <a:spAutoFit/>
          </a:bodyPr>
          <a:lstStyle/>
          <a:p>
            <a:r>
              <a:rPr lang="en-CA" dirty="0"/>
              <a:t>4</a:t>
            </a:r>
          </a:p>
        </p:txBody>
      </p:sp>
      <p:sp>
        <p:nvSpPr>
          <p:cNvPr id="26" name="Oval 25"/>
          <p:cNvSpPr/>
          <p:nvPr/>
        </p:nvSpPr>
        <p:spPr>
          <a:xfrm>
            <a:off x="6137095" y="3005663"/>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1</a:t>
            </a:r>
          </a:p>
        </p:txBody>
      </p:sp>
      <p:sp>
        <p:nvSpPr>
          <p:cNvPr id="27" name="Oval 26"/>
          <p:cNvSpPr/>
          <p:nvPr/>
        </p:nvSpPr>
        <p:spPr>
          <a:xfrm>
            <a:off x="8335497" y="3005663"/>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2</a:t>
            </a:r>
          </a:p>
        </p:txBody>
      </p:sp>
      <p:sp>
        <p:nvSpPr>
          <p:cNvPr id="28" name="Oval 27"/>
          <p:cNvSpPr/>
          <p:nvPr/>
        </p:nvSpPr>
        <p:spPr>
          <a:xfrm>
            <a:off x="6137095" y="488423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3</a:t>
            </a:r>
          </a:p>
        </p:txBody>
      </p:sp>
      <p:sp>
        <p:nvSpPr>
          <p:cNvPr id="29" name="Oval 28"/>
          <p:cNvSpPr/>
          <p:nvPr/>
        </p:nvSpPr>
        <p:spPr>
          <a:xfrm>
            <a:off x="8335497" y="488423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4</a:t>
            </a:r>
          </a:p>
        </p:txBody>
      </p:sp>
      <p:cxnSp>
        <p:nvCxnSpPr>
          <p:cNvPr id="31" name="Straight Arrow Connector 30"/>
          <p:cNvCxnSpPr>
            <a:stCxn id="26" idx="6"/>
            <a:endCxn id="27" idx="2"/>
          </p:cNvCxnSpPr>
          <p:nvPr/>
        </p:nvCxnSpPr>
        <p:spPr>
          <a:xfrm>
            <a:off x="6713159" y="3293695"/>
            <a:ext cx="1622338"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7" idx="4"/>
            <a:endCxn id="29" idx="0"/>
          </p:cNvCxnSpPr>
          <p:nvPr/>
        </p:nvCxnSpPr>
        <p:spPr>
          <a:xfrm>
            <a:off x="8623529" y="3581727"/>
            <a:ext cx="0" cy="1302504"/>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8" idx="0"/>
            <a:endCxn id="26" idx="4"/>
          </p:cNvCxnSpPr>
          <p:nvPr/>
        </p:nvCxnSpPr>
        <p:spPr>
          <a:xfrm flipV="1">
            <a:off x="6425127" y="3581727"/>
            <a:ext cx="0" cy="1302504"/>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7">
            <a:extLst>
              <a:ext uri="{FF2B5EF4-FFF2-40B4-BE49-F238E27FC236}">
                <a16:creationId xmlns:a16="http://schemas.microsoft.com/office/drawing/2014/main" id="{14A4C748-3E1B-4BF8-BCC7-D91557ABA1E5}"/>
              </a:ext>
            </a:extLst>
          </p:cNvPr>
          <p:cNvCxnSpPr/>
          <p:nvPr/>
        </p:nvCxnSpPr>
        <p:spPr>
          <a:xfrm>
            <a:off x="1633942" y="571500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24">
            <a:extLst>
              <a:ext uri="{FF2B5EF4-FFF2-40B4-BE49-F238E27FC236}">
                <a16:creationId xmlns:a16="http://schemas.microsoft.com/office/drawing/2014/main" id="{B65B8C7E-E07D-4AAF-B6B9-6C4EF97E711E}"/>
              </a:ext>
            </a:extLst>
          </p:cNvPr>
          <p:cNvSpPr txBox="1"/>
          <p:nvPr/>
        </p:nvSpPr>
        <p:spPr>
          <a:xfrm>
            <a:off x="2930086" y="5991226"/>
            <a:ext cx="360040" cy="338554"/>
          </a:xfrm>
          <a:prstGeom prst="rect">
            <a:avLst/>
          </a:prstGeom>
          <a:noFill/>
        </p:spPr>
        <p:txBody>
          <a:bodyPr wrap="square" rtlCol="0">
            <a:spAutoFit/>
          </a:bodyPr>
          <a:lstStyle/>
          <a:p>
            <a:r>
              <a:rPr lang="en-CA" dirty="0"/>
              <a:t>5</a:t>
            </a:r>
          </a:p>
        </p:txBody>
      </p:sp>
      <p:sp>
        <p:nvSpPr>
          <p:cNvPr id="38" name="Oval 28">
            <a:extLst>
              <a:ext uri="{FF2B5EF4-FFF2-40B4-BE49-F238E27FC236}">
                <a16:creationId xmlns:a16="http://schemas.microsoft.com/office/drawing/2014/main" id="{F869BB28-4186-49B2-958F-49E7F446ED5F}"/>
              </a:ext>
            </a:extLst>
          </p:cNvPr>
          <p:cNvSpPr/>
          <p:nvPr/>
        </p:nvSpPr>
        <p:spPr>
          <a:xfrm>
            <a:off x="7391400" y="587247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5</a:t>
            </a:r>
          </a:p>
        </p:txBody>
      </p:sp>
      <p:sp>
        <p:nvSpPr>
          <p:cNvPr id="39" name="Rectangle 68">
            <a:extLst>
              <a:ext uri="{FF2B5EF4-FFF2-40B4-BE49-F238E27FC236}">
                <a16:creationId xmlns:a16="http://schemas.microsoft.com/office/drawing/2014/main" id="{1858152D-7752-46B3-B9C4-3C9C7E643F4E}"/>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22</a:t>
            </a:fld>
            <a:endParaRPr lang="en-US" altLang="zh-CN"/>
          </a:p>
        </p:txBody>
      </p:sp>
    </p:spTree>
    <p:extLst>
      <p:ext uri="{BB962C8B-B14F-4D97-AF65-F5344CB8AC3E}">
        <p14:creationId xmlns:p14="http://schemas.microsoft.com/office/powerpoint/2010/main" val="345443462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Loops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CA" dirty="0"/>
                  <a:t>Let’s insert </a:t>
                </a:r>
                <a14:m>
                  <m:oMath xmlns:m="http://schemas.openxmlformats.org/officeDocument/2006/math">
                    <m:r>
                      <a:rPr lang="en-CA" b="0" i="1" smtClean="0">
                        <a:latin typeface="Cambria Math"/>
                      </a:rPr>
                      <m:t>𝑤</m:t>
                    </m:r>
                  </m:oMath>
                </a14:m>
                <a:r>
                  <a:rPr lang="en-CA" dirty="0"/>
                  <a:t>: no conflicts still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617"/>
                </a:stretch>
              </a:blipFill>
            </p:spPr>
            <p:txBody>
              <a:bodyPr/>
              <a:lstStyle/>
              <a:p>
                <a:r>
                  <a:rPr lang="en-CA">
                    <a:noFill/>
                  </a:rPr>
                  <a:t> </a:t>
                </a:r>
              </a:p>
            </p:txBody>
          </p:sp>
        </mc:Fallback>
      </mc:AlternateContent>
      <p:sp>
        <p:nvSpPr>
          <p:cNvPr id="5" name="Rectangle 4"/>
          <p:cNvSpPr/>
          <p:nvPr/>
        </p:nvSpPr>
        <p:spPr>
          <a:xfrm>
            <a:off x="1624391" y="2564904"/>
            <a:ext cx="1296144" cy="393421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6" name="Straight Connector 5"/>
          <p:cNvCxnSpPr>
            <a:stCxn id="5" idx="0"/>
            <a:endCxn id="5" idx="0"/>
          </p:cNvCxnSpPr>
          <p:nvPr/>
        </p:nvCxnSpPr>
        <p:spPr>
          <a:xfrm>
            <a:off x="2272463" y="2564904"/>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1624391" y="3356992"/>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1614953" y="4941168"/>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1624391" y="414908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28498" y="2708920"/>
            <a:ext cx="432048" cy="584775"/>
          </a:xfrm>
          <a:prstGeom prst="rect">
            <a:avLst/>
          </a:prstGeom>
          <a:noFill/>
        </p:spPr>
        <p:txBody>
          <a:bodyPr wrap="square" rtlCol="0" anchor="ctr">
            <a:spAutoFit/>
          </a:bodyPr>
          <a:lstStyle/>
          <a:p>
            <a:pPr algn="ctr"/>
            <a:r>
              <a:rPr lang="en-CA" sz="3200" dirty="0"/>
              <a:t>x</a:t>
            </a:r>
          </a:p>
        </p:txBody>
      </p:sp>
      <p:cxnSp>
        <p:nvCxnSpPr>
          <p:cNvPr id="11" name="Straight Connector 10"/>
          <p:cNvCxnSpPr/>
          <p:nvPr/>
        </p:nvCxnSpPr>
        <p:spPr>
          <a:xfrm flipH="1">
            <a:off x="966881" y="3718131"/>
            <a:ext cx="648072" cy="0"/>
          </a:xfrm>
          <a:prstGeom prst="line">
            <a:avLst/>
          </a:prstGeom>
          <a:ln w="19050">
            <a:solidFill>
              <a:schemeClr val="accent4">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966881" y="3034414"/>
            <a:ext cx="0" cy="683717"/>
          </a:xfrm>
          <a:prstGeom prst="line">
            <a:avLst/>
          </a:prstGeom>
          <a:ln w="19050">
            <a:solidFill>
              <a:schemeClr val="accent4">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966881" y="3034414"/>
            <a:ext cx="648072" cy="0"/>
          </a:xfrm>
          <a:prstGeom prst="line">
            <a:avLst/>
          </a:prstGeom>
          <a:ln w="19050">
            <a:solidFill>
              <a:schemeClr val="accent4">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2056439" y="4221244"/>
            <a:ext cx="432048" cy="584775"/>
          </a:xfrm>
          <a:prstGeom prst="rect">
            <a:avLst/>
          </a:prstGeom>
          <a:noFill/>
        </p:spPr>
        <p:txBody>
          <a:bodyPr wrap="square" rtlCol="0" anchor="ctr">
            <a:spAutoFit/>
          </a:bodyPr>
          <a:lstStyle/>
          <a:p>
            <a:pPr algn="ctr"/>
            <a:r>
              <a:rPr lang="en-CA" sz="3200" dirty="0"/>
              <a:t>y</a:t>
            </a:r>
          </a:p>
        </p:txBody>
      </p:sp>
      <p:cxnSp>
        <p:nvCxnSpPr>
          <p:cNvPr id="15" name="Straight Connector 14"/>
          <p:cNvCxnSpPr/>
          <p:nvPr/>
        </p:nvCxnSpPr>
        <p:spPr>
          <a:xfrm flipH="1" flipV="1">
            <a:off x="760295" y="4563102"/>
            <a:ext cx="872653" cy="18026"/>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760295" y="2780928"/>
            <a:ext cx="0" cy="1782174"/>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760295" y="2780928"/>
            <a:ext cx="901210" cy="0"/>
          </a:xfrm>
          <a:prstGeom prst="line">
            <a:avLst/>
          </a:prstGeom>
          <a:ln w="19050">
            <a:solidFill>
              <a:schemeClr val="accent3">
                <a:lumMod val="75000"/>
              </a:schemeClr>
            </a:solidFill>
            <a:prstDash val="dash"/>
            <a:headEnd type="arrow" w="lg" len="lg"/>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472263" y="5386289"/>
            <a:ext cx="1142690" cy="0"/>
          </a:xfrm>
          <a:prstGeom prst="line">
            <a:avLst/>
          </a:prstGeom>
          <a:ln w="19050">
            <a:solidFill>
              <a:schemeClr val="accent2">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72263" y="3829072"/>
            <a:ext cx="0" cy="1557217"/>
          </a:xfrm>
          <a:prstGeom prst="line">
            <a:avLst/>
          </a:prstGeom>
          <a:ln w="19050">
            <a:solidFill>
              <a:schemeClr val="accent2">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472263" y="3829072"/>
            <a:ext cx="1122145" cy="0"/>
          </a:xfrm>
          <a:prstGeom prst="line">
            <a:avLst/>
          </a:prstGeom>
          <a:ln w="19050">
            <a:solidFill>
              <a:schemeClr val="accent2">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056439" y="3536684"/>
            <a:ext cx="432048" cy="584775"/>
          </a:xfrm>
          <a:prstGeom prst="rect">
            <a:avLst/>
          </a:prstGeom>
          <a:noFill/>
        </p:spPr>
        <p:txBody>
          <a:bodyPr wrap="square" rtlCol="0" anchor="ctr">
            <a:spAutoFit/>
          </a:bodyPr>
          <a:lstStyle/>
          <a:p>
            <a:pPr algn="ctr"/>
            <a:r>
              <a:rPr lang="en-CA" sz="3200" dirty="0"/>
              <a:t>z</a:t>
            </a:r>
          </a:p>
        </p:txBody>
      </p:sp>
      <p:sp>
        <p:nvSpPr>
          <p:cNvPr id="22" name="TextBox 21"/>
          <p:cNvSpPr txBox="1"/>
          <p:nvPr/>
        </p:nvSpPr>
        <p:spPr>
          <a:xfrm>
            <a:off x="2920535" y="2816641"/>
            <a:ext cx="360040" cy="369332"/>
          </a:xfrm>
          <a:prstGeom prst="rect">
            <a:avLst/>
          </a:prstGeom>
          <a:noFill/>
        </p:spPr>
        <p:txBody>
          <a:bodyPr wrap="square" rtlCol="0">
            <a:spAutoFit/>
          </a:bodyPr>
          <a:lstStyle/>
          <a:p>
            <a:r>
              <a:rPr lang="en-CA" dirty="0"/>
              <a:t>1</a:t>
            </a:r>
          </a:p>
        </p:txBody>
      </p:sp>
      <p:sp>
        <p:nvSpPr>
          <p:cNvPr id="23" name="TextBox 22"/>
          <p:cNvSpPr txBox="1"/>
          <p:nvPr/>
        </p:nvSpPr>
        <p:spPr>
          <a:xfrm>
            <a:off x="2920535" y="3533465"/>
            <a:ext cx="360040" cy="369332"/>
          </a:xfrm>
          <a:prstGeom prst="rect">
            <a:avLst/>
          </a:prstGeom>
          <a:noFill/>
        </p:spPr>
        <p:txBody>
          <a:bodyPr wrap="square" rtlCol="0">
            <a:spAutoFit/>
          </a:bodyPr>
          <a:lstStyle/>
          <a:p>
            <a:r>
              <a:rPr lang="en-CA" dirty="0"/>
              <a:t>2</a:t>
            </a:r>
          </a:p>
        </p:txBody>
      </p:sp>
      <p:sp>
        <p:nvSpPr>
          <p:cNvPr id="24" name="TextBox 23"/>
          <p:cNvSpPr txBox="1"/>
          <p:nvPr/>
        </p:nvSpPr>
        <p:spPr>
          <a:xfrm>
            <a:off x="2930086" y="4328965"/>
            <a:ext cx="360040" cy="369332"/>
          </a:xfrm>
          <a:prstGeom prst="rect">
            <a:avLst/>
          </a:prstGeom>
          <a:noFill/>
        </p:spPr>
        <p:txBody>
          <a:bodyPr wrap="square" rtlCol="0">
            <a:spAutoFit/>
          </a:bodyPr>
          <a:lstStyle/>
          <a:p>
            <a:r>
              <a:rPr lang="en-CA" dirty="0"/>
              <a:t>3</a:t>
            </a:r>
          </a:p>
        </p:txBody>
      </p:sp>
      <p:sp>
        <p:nvSpPr>
          <p:cNvPr id="25" name="TextBox 24"/>
          <p:cNvSpPr txBox="1"/>
          <p:nvPr/>
        </p:nvSpPr>
        <p:spPr>
          <a:xfrm>
            <a:off x="2909496" y="5201623"/>
            <a:ext cx="360040" cy="369332"/>
          </a:xfrm>
          <a:prstGeom prst="rect">
            <a:avLst/>
          </a:prstGeom>
          <a:noFill/>
        </p:spPr>
        <p:txBody>
          <a:bodyPr wrap="square" rtlCol="0">
            <a:spAutoFit/>
          </a:bodyPr>
          <a:lstStyle/>
          <a:p>
            <a:r>
              <a:rPr lang="en-CA" dirty="0"/>
              <a:t>4</a:t>
            </a:r>
          </a:p>
        </p:txBody>
      </p:sp>
      <p:sp>
        <p:nvSpPr>
          <p:cNvPr id="26" name="Oval 25"/>
          <p:cNvSpPr/>
          <p:nvPr/>
        </p:nvSpPr>
        <p:spPr>
          <a:xfrm>
            <a:off x="6137095" y="3005663"/>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1</a:t>
            </a:r>
          </a:p>
        </p:txBody>
      </p:sp>
      <p:sp>
        <p:nvSpPr>
          <p:cNvPr id="27" name="Oval 26"/>
          <p:cNvSpPr/>
          <p:nvPr/>
        </p:nvSpPr>
        <p:spPr>
          <a:xfrm>
            <a:off x="8335497" y="3005663"/>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2</a:t>
            </a:r>
          </a:p>
        </p:txBody>
      </p:sp>
      <p:sp>
        <p:nvSpPr>
          <p:cNvPr id="28" name="Oval 27"/>
          <p:cNvSpPr/>
          <p:nvPr/>
        </p:nvSpPr>
        <p:spPr>
          <a:xfrm>
            <a:off x="6137095" y="488423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3</a:t>
            </a:r>
          </a:p>
        </p:txBody>
      </p:sp>
      <p:sp>
        <p:nvSpPr>
          <p:cNvPr id="29" name="Oval 28"/>
          <p:cNvSpPr/>
          <p:nvPr/>
        </p:nvSpPr>
        <p:spPr>
          <a:xfrm>
            <a:off x="8335497" y="488423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4</a:t>
            </a:r>
          </a:p>
        </p:txBody>
      </p:sp>
      <p:cxnSp>
        <p:nvCxnSpPr>
          <p:cNvPr id="31" name="Straight Arrow Connector 30"/>
          <p:cNvCxnSpPr>
            <a:stCxn id="26" idx="6"/>
            <a:endCxn id="27" idx="2"/>
          </p:cNvCxnSpPr>
          <p:nvPr/>
        </p:nvCxnSpPr>
        <p:spPr>
          <a:xfrm>
            <a:off x="6713159" y="3293695"/>
            <a:ext cx="1622338"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7" idx="4"/>
            <a:endCxn id="29" idx="0"/>
          </p:cNvCxnSpPr>
          <p:nvPr/>
        </p:nvCxnSpPr>
        <p:spPr>
          <a:xfrm>
            <a:off x="8623529" y="3581727"/>
            <a:ext cx="0" cy="1302504"/>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8" idx="0"/>
            <a:endCxn id="26" idx="4"/>
          </p:cNvCxnSpPr>
          <p:nvPr/>
        </p:nvCxnSpPr>
        <p:spPr>
          <a:xfrm flipV="1">
            <a:off x="6425127" y="3581727"/>
            <a:ext cx="0" cy="1302504"/>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009039" y="5044402"/>
            <a:ext cx="432048" cy="584775"/>
          </a:xfrm>
          <a:prstGeom prst="rect">
            <a:avLst/>
          </a:prstGeom>
          <a:noFill/>
        </p:spPr>
        <p:txBody>
          <a:bodyPr wrap="square" rtlCol="0" anchor="ctr">
            <a:spAutoFit/>
          </a:bodyPr>
          <a:lstStyle/>
          <a:p>
            <a:pPr algn="ctr"/>
            <a:r>
              <a:rPr lang="en-CA" sz="3200" dirty="0"/>
              <a:t>w</a:t>
            </a:r>
          </a:p>
        </p:txBody>
      </p:sp>
      <p:sp>
        <p:nvSpPr>
          <p:cNvPr id="36" name="Arc 35"/>
          <p:cNvSpPr/>
          <p:nvPr/>
        </p:nvSpPr>
        <p:spPr>
          <a:xfrm flipV="1">
            <a:off x="2271409" y="4926999"/>
            <a:ext cx="1809638" cy="504113"/>
          </a:xfrm>
          <a:prstGeom prst="arc">
            <a:avLst>
              <a:gd name="adj1" fmla="val 16105755"/>
              <a:gd name="adj2" fmla="val 20998259"/>
            </a:avLst>
          </a:prstGeom>
          <a:ln w="19050">
            <a:solidFill>
              <a:schemeClr val="accent1">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7" name="Arc 36"/>
          <p:cNvSpPr/>
          <p:nvPr/>
        </p:nvSpPr>
        <p:spPr>
          <a:xfrm>
            <a:off x="2136831" y="4513631"/>
            <a:ext cx="2088232" cy="1363641"/>
          </a:xfrm>
          <a:prstGeom prst="arc">
            <a:avLst>
              <a:gd name="adj1" fmla="val 16105755"/>
              <a:gd name="adj2" fmla="val 126625"/>
            </a:avLst>
          </a:prstGeom>
          <a:ln w="19050">
            <a:solidFill>
              <a:schemeClr val="accent6">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38" name="Straight Arrow Connector 37"/>
          <p:cNvCxnSpPr>
            <a:stCxn id="29" idx="2"/>
            <a:endCxn id="28" idx="6"/>
          </p:cNvCxnSpPr>
          <p:nvPr/>
        </p:nvCxnSpPr>
        <p:spPr>
          <a:xfrm flipH="1">
            <a:off x="6713159" y="5172263"/>
            <a:ext cx="1622338" cy="0"/>
          </a:xfrm>
          <a:prstGeom prst="straightConnector1">
            <a:avLst/>
          </a:prstGeom>
          <a:ln w="28575">
            <a:solidFill>
              <a:schemeClr val="tx2">
                <a:lumMod val="20000"/>
                <a:lumOff val="8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5F935453-A577-465F-9EEE-E3F699421D52}"/>
              </a:ext>
            </a:extLst>
          </p:cNvPr>
          <p:cNvSpPr/>
          <p:nvPr/>
        </p:nvSpPr>
        <p:spPr>
          <a:xfrm>
            <a:off x="7391400" y="587247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5</a:t>
            </a:r>
          </a:p>
        </p:txBody>
      </p:sp>
      <p:cxnSp>
        <p:nvCxnSpPr>
          <p:cNvPr id="41" name="Straight Connector 7">
            <a:extLst>
              <a:ext uri="{FF2B5EF4-FFF2-40B4-BE49-F238E27FC236}">
                <a16:creationId xmlns:a16="http://schemas.microsoft.com/office/drawing/2014/main" id="{62464C34-5469-4FC1-A7BD-CF7A5CF09DFE}"/>
              </a:ext>
            </a:extLst>
          </p:cNvPr>
          <p:cNvCxnSpPr/>
          <p:nvPr/>
        </p:nvCxnSpPr>
        <p:spPr>
          <a:xfrm>
            <a:off x="1633942" y="571500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24">
            <a:extLst>
              <a:ext uri="{FF2B5EF4-FFF2-40B4-BE49-F238E27FC236}">
                <a16:creationId xmlns:a16="http://schemas.microsoft.com/office/drawing/2014/main" id="{00392294-78F1-4F91-91AD-D6DECB3C01BC}"/>
              </a:ext>
            </a:extLst>
          </p:cNvPr>
          <p:cNvSpPr txBox="1"/>
          <p:nvPr/>
        </p:nvSpPr>
        <p:spPr>
          <a:xfrm>
            <a:off x="2930086" y="5991226"/>
            <a:ext cx="360040" cy="338554"/>
          </a:xfrm>
          <a:prstGeom prst="rect">
            <a:avLst/>
          </a:prstGeom>
          <a:noFill/>
        </p:spPr>
        <p:txBody>
          <a:bodyPr wrap="square" rtlCol="0">
            <a:spAutoFit/>
          </a:bodyPr>
          <a:lstStyle/>
          <a:p>
            <a:r>
              <a:rPr lang="en-CA" dirty="0"/>
              <a:t>5</a:t>
            </a:r>
          </a:p>
        </p:txBody>
      </p:sp>
      <p:sp>
        <p:nvSpPr>
          <p:cNvPr id="40" name="Rectangle 68">
            <a:extLst>
              <a:ext uri="{FF2B5EF4-FFF2-40B4-BE49-F238E27FC236}">
                <a16:creationId xmlns:a16="http://schemas.microsoft.com/office/drawing/2014/main" id="{88B6AB88-1B82-4365-A93D-90D4B7C53E2C}"/>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23</a:t>
            </a:fld>
            <a:endParaRPr lang="en-US" altLang="zh-CN"/>
          </a:p>
        </p:txBody>
      </p:sp>
    </p:spTree>
    <p:extLst>
      <p:ext uri="{BB962C8B-B14F-4D97-AF65-F5344CB8AC3E}">
        <p14:creationId xmlns:p14="http://schemas.microsoft.com/office/powerpoint/2010/main" val="1891002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Loops</a:t>
            </a:r>
          </a:p>
        </p:txBody>
      </p:sp>
      <p:sp>
        <p:nvSpPr>
          <p:cNvPr id="3" name="Content Placeholder 2"/>
          <p:cNvSpPr>
            <a:spLocks noGrp="1"/>
          </p:cNvSpPr>
          <p:nvPr>
            <p:ph idx="1"/>
          </p:nvPr>
        </p:nvSpPr>
        <p:spPr/>
        <p:txBody>
          <a:bodyPr/>
          <a:lstStyle/>
          <a:p>
            <a:r>
              <a:rPr lang="en-CA" dirty="0"/>
              <a:t>There turns out to be a “</a:t>
            </a:r>
            <a:r>
              <a:rPr lang="en-CA" dirty="0">
                <a:solidFill>
                  <a:srgbClr val="CC0099"/>
                </a:solidFill>
              </a:rPr>
              <a:t>kick-loop</a:t>
            </a:r>
            <a:r>
              <a:rPr lang="en-CA" dirty="0"/>
              <a:t>”</a:t>
            </a:r>
          </a:p>
          <a:p>
            <a:pPr lvl="1"/>
            <a:r>
              <a:rPr lang="en-CA" dirty="0"/>
              <a:t>No more insertion into this loop is possible</a:t>
            </a:r>
          </a:p>
        </p:txBody>
      </p:sp>
      <p:cxnSp>
        <p:nvCxnSpPr>
          <p:cNvPr id="45" name="Straight Connector 10">
            <a:extLst>
              <a:ext uri="{FF2B5EF4-FFF2-40B4-BE49-F238E27FC236}">
                <a16:creationId xmlns:a16="http://schemas.microsoft.com/office/drawing/2014/main" id="{EB4149B0-0902-434E-BBD9-70A88E1C85D0}"/>
              </a:ext>
            </a:extLst>
          </p:cNvPr>
          <p:cNvCxnSpPr/>
          <p:nvPr/>
        </p:nvCxnSpPr>
        <p:spPr>
          <a:xfrm flipH="1">
            <a:off x="966881" y="3718131"/>
            <a:ext cx="648072" cy="0"/>
          </a:xfrm>
          <a:prstGeom prst="line">
            <a:avLst/>
          </a:prstGeom>
          <a:ln w="19050">
            <a:solidFill>
              <a:schemeClr val="accent4">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46" name="Straight Connector 11">
            <a:extLst>
              <a:ext uri="{FF2B5EF4-FFF2-40B4-BE49-F238E27FC236}">
                <a16:creationId xmlns:a16="http://schemas.microsoft.com/office/drawing/2014/main" id="{E86C87D0-222E-4546-AD9A-485EE30E6EEB}"/>
              </a:ext>
            </a:extLst>
          </p:cNvPr>
          <p:cNvCxnSpPr/>
          <p:nvPr/>
        </p:nvCxnSpPr>
        <p:spPr>
          <a:xfrm>
            <a:off x="966881" y="3034414"/>
            <a:ext cx="0" cy="683717"/>
          </a:xfrm>
          <a:prstGeom prst="line">
            <a:avLst/>
          </a:prstGeom>
          <a:ln w="19050">
            <a:solidFill>
              <a:schemeClr val="accent4">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47" name="Straight Connector 12">
            <a:extLst>
              <a:ext uri="{FF2B5EF4-FFF2-40B4-BE49-F238E27FC236}">
                <a16:creationId xmlns:a16="http://schemas.microsoft.com/office/drawing/2014/main" id="{F989924D-7B07-4D34-9355-D55E870BD543}"/>
              </a:ext>
            </a:extLst>
          </p:cNvPr>
          <p:cNvCxnSpPr/>
          <p:nvPr/>
        </p:nvCxnSpPr>
        <p:spPr>
          <a:xfrm flipH="1">
            <a:off x="966881" y="3034414"/>
            <a:ext cx="648072" cy="0"/>
          </a:xfrm>
          <a:prstGeom prst="line">
            <a:avLst/>
          </a:prstGeom>
          <a:ln w="19050">
            <a:solidFill>
              <a:schemeClr val="accent4">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8" name="Straight Connector 14">
            <a:extLst>
              <a:ext uri="{FF2B5EF4-FFF2-40B4-BE49-F238E27FC236}">
                <a16:creationId xmlns:a16="http://schemas.microsoft.com/office/drawing/2014/main" id="{C2DF960C-7D5C-407A-9EDC-28935C6CA7E1}"/>
              </a:ext>
            </a:extLst>
          </p:cNvPr>
          <p:cNvCxnSpPr/>
          <p:nvPr/>
        </p:nvCxnSpPr>
        <p:spPr>
          <a:xfrm flipH="1" flipV="1">
            <a:off x="760295" y="4563102"/>
            <a:ext cx="872653" cy="18026"/>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49" name="Straight Connector 15">
            <a:extLst>
              <a:ext uri="{FF2B5EF4-FFF2-40B4-BE49-F238E27FC236}">
                <a16:creationId xmlns:a16="http://schemas.microsoft.com/office/drawing/2014/main" id="{E34B9DD5-CC62-4A68-9EA9-A7E30A8A963A}"/>
              </a:ext>
            </a:extLst>
          </p:cNvPr>
          <p:cNvCxnSpPr/>
          <p:nvPr/>
        </p:nvCxnSpPr>
        <p:spPr>
          <a:xfrm>
            <a:off x="760295" y="2780928"/>
            <a:ext cx="0" cy="1782174"/>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50" name="Straight Connector 16">
            <a:extLst>
              <a:ext uri="{FF2B5EF4-FFF2-40B4-BE49-F238E27FC236}">
                <a16:creationId xmlns:a16="http://schemas.microsoft.com/office/drawing/2014/main" id="{136E4280-9495-419B-B1B8-2A2EF5A795F4}"/>
              </a:ext>
            </a:extLst>
          </p:cNvPr>
          <p:cNvCxnSpPr/>
          <p:nvPr/>
        </p:nvCxnSpPr>
        <p:spPr>
          <a:xfrm flipH="1">
            <a:off x="760295" y="2780928"/>
            <a:ext cx="901210" cy="0"/>
          </a:xfrm>
          <a:prstGeom prst="line">
            <a:avLst/>
          </a:prstGeom>
          <a:ln w="19050">
            <a:solidFill>
              <a:schemeClr val="accent3">
                <a:lumMod val="75000"/>
              </a:schemeClr>
            </a:solidFill>
            <a:prstDash val="dash"/>
            <a:headEnd type="arrow" w="lg" len="lg"/>
            <a:tailEnd type="none" w="med" len="med"/>
          </a:ln>
        </p:spPr>
        <p:style>
          <a:lnRef idx="1">
            <a:schemeClr val="dk1"/>
          </a:lnRef>
          <a:fillRef idx="0">
            <a:schemeClr val="dk1"/>
          </a:fillRef>
          <a:effectRef idx="0">
            <a:schemeClr val="dk1"/>
          </a:effectRef>
          <a:fontRef idx="minor">
            <a:schemeClr val="tx1"/>
          </a:fontRef>
        </p:style>
      </p:cxnSp>
      <p:cxnSp>
        <p:nvCxnSpPr>
          <p:cNvPr id="51" name="Straight Connector 17">
            <a:extLst>
              <a:ext uri="{FF2B5EF4-FFF2-40B4-BE49-F238E27FC236}">
                <a16:creationId xmlns:a16="http://schemas.microsoft.com/office/drawing/2014/main" id="{125B595C-351D-4B60-91CF-38EBF7C29B74}"/>
              </a:ext>
            </a:extLst>
          </p:cNvPr>
          <p:cNvCxnSpPr/>
          <p:nvPr/>
        </p:nvCxnSpPr>
        <p:spPr>
          <a:xfrm flipH="1">
            <a:off x="472263" y="5386289"/>
            <a:ext cx="1142690" cy="0"/>
          </a:xfrm>
          <a:prstGeom prst="line">
            <a:avLst/>
          </a:prstGeom>
          <a:ln w="19050">
            <a:solidFill>
              <a:schemeClr val="accent2">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52" name="Straight Connector 18">
            <a:extLst>
              <a:ext uri="{FF2B5EF4-FFF2-40B4-BE49-F238E27FC236}">
                <a16:creationId xmlns:a16="http://schemas.microsoft.com/office/drawing/2014/main" id="{10B478AC-2F4D-4FCB-9CC4-11A8B685DDF2}"/>
              </a:ext>
            </a:extLst>
          </p:cNvPr>
          <p:cNvCxnSpPr/>
          <p:nvPr/>
        </p:nvCxnSpPr>
        <p:spPr>
          <a:xfrm>
            <a:off x="472263" y="3829072"/>
            <a:ext cx="0" cy="1557217"/>
          </a:xfrm>
          <a:prstGeom prst="line">
            <a:avLst/>
          </a:prstGeom>
          <a:ln w="19050">
            <a:solidFill>
              <a:schemeClr val="accent2">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53" name="Straight Connector 19">
            <a:extLst>
              <a:ext uri="{FF2B5EF4-FFF2-40B4-BE49-F238E27FC236}">
                <a16:creationId xmlns:a16="http://schemas.microsoft.com/office/drawing/2014/main" id="{068D8315-A795-46E9-8788-ED46D42D5DB7}"/>
              </a:ext>
            </a:extLst>
          </p:cNvPr>
          <p:cNvCxnSpPr/>
          <p:nvPr/>
        </p:nvCxnSpPr>
        <p:spPr>
          <a:xfrm flipH="1">
            <a:off x="472263" y="3829072"/>
            <a:ext cx="1122145" cy="0"/>
          </a:xfrm>
          <a:prstGeom prst="line">
            <a:avLst/>
          </a:prstGeom>
          <a:ln w="19050">
            <a:solidFill>
              <a:schemeClr val="accent2">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4" name="Oval 25">
            <a:extLst>
              <a:ext uri="{FF2B5EF4-FFF2-40B4-BE49-F238E27FC236}">
                <a16:creationId xmlns:a16="http://schemas.microsoft.com/office/drawing/2014/main" id="{DF037BCF-FF78-4483-A576-9DDF21FF4E6F}"/>
              </a:ext>
            </a:extLst>
          </p:cNvPr>
          <p:cNvSpPr/>
          <p:nvPr/>
        </p:nvSpPr>
        <p:spPr>
          <a:xfrm>
            <a:off x="6137095" y="3005663"/>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1</a:t>
            </a:r>
          </a:p>
        </p:txBody>
      </p:sp>
      <p:sp>
        <p:nvSpPr>
          <p:cNvPr id="55" name="Oval 26">
            <a:extLst>
              <a:ext uri="{FF2B5EF4-FFF2-40B4-BE49-F238E27FC236}">
                <a16:creationId xmlns:a16="http://schemas.microsoft.com/office/drawing/2014/main" id="{EC0786D3-3ED0-46C7-B161-7ABDFB365DE0}"/>
              </a:ext>
            </a:extLst>
          </p:cNvPr>
          <p:cNvSpPr/>
          <p:nvPr/>
        </p:nvSpPr>
        <p:spPr>
          <a:xfrm>
            <a:off x="8335497" y="3005663"/>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2</a:t>
            </a:r>
          </a:p>
        </p:txBody>
      </p:sp>
      <p:sp>
        <p:nvSpPr>
          <p:cNvPr id="56" name="Oval 27">
            <a:extLst>
              <a:ext uri="{FF2B5EF4-FFF2-40B4-BE49-F238E27FC236}">
                <a16:creationId xmlns:a16="http://schemas.microsoft.com/office/drawing/2014/main" id="{E6803044-32A1-4862-BF15-266D9087279A}"/>
              </a:ext>
            </a:extLst>
          </p:cNvPr>
          <p:cNvSpPr/>
          <p:nvPr/>
        </p:nvSpPr>
        <p:spPr>
          <a:xfrm>
            <a:off x="6137095" y="488423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3</a:t>
            </a:r>
          </a:p>
        </p:txBody>
      </p:sp>
      <p:sp>
        <p:nvSpPr>
          <p:cNvPr id="57" name="Oval 28">
            <a:extLst>
              <a:ext uri="{FF2B5EF4-FFF2-40B4-BE49-F238E27FC236}">
                <a16:creationId xmlns:a16="http://schemas.microsoft.com/office/drawing/2014/main" id="{D3981237-BF1A-4CB1-AA04-DCC655EBA566}"/>
              </a:ext>
            </a:extLst>
          </p:cNvPr>
          <p:cNvSpPr/>
          <p:nvPr/>
        </p:nvSpPr>
        <p:spPr>
          <a:xfrm>
            <a:off x="8335497" y="488423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4</a:t>
            </a:r>
          </a:p>
        </p:txBody>
      </p:sp>
      <p:cxnSp>
        <p:nvCxnSpPr>
          <p:cNvPr id="58" name="Straight Arrow Connector 30">
            <a:extLst>
              <a:ext uri="{FF2B5EF4-FFF2-40B4-BE49-F238E27FC236}">
                <a16:creationId xmlns:a16="http://schemas.microsoft.com/office/drawing/2014/main" id="{F037463A-6E35-4219-BF89-96096284A6D6}"/>
              </a:ext>
            </a:extLst>
          </p:cNvPr>
          <p:cNvCxnSpPr>
            <a:stCxn id="54" idx="6"/>
            <a:endCxn id="55" idx="2"/>
          </p:cNvCxnSpPr>
          <p:nvPr/>
        </p:nvCxnSpPr>
        <p:spPr>
          <a:xfrm>
            <a:off x="6713159" y="3293695"/>
            <a:ext cx="1622338"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32">
            <a:extLst>
              <a:ext uri="{FF2B5EF4-FFF2-40B4-BE49-F238E27FC236}">
                <a16:creationId xmlns:a16="http://schemas.microsoft.com/office/drawing/2014/main" id="{71A8B097-FD91-4CF6-B26A-C0E2417C1A39}"/>
              </a:ext>
            </a:extLst>
          </p:cNvPr>
          <p:cNvCxnSpPr>
            <a:stCxn id="55" idx="4"/>
            <a:endCxn id="57" idx="0"/>
          </p:cNvCxnSpPr>
          <p:nvPr/>
        </p:nvCxnSpPr>
        <p:spPr>
          <a:xfrm>
            <a:off x="8623529" y="3581727"/>
            <a:ext cx="0" cy="1302504"/>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34">
            <a:extLst>
              <a:ext uri="{FF2B5EF4-FFF2-40B4-BE49-F238E27FC236}">
                <a16:creationId xmlns:a16="http://schemas.microsoft.com/office/drawing/2014/main" id="{DB464D03-216F-4E74-BA4D-ABAED9970B0E}"/>
              </a:ext>
            </a:extLst>
          </p:cNvPr>
          <p:cNvCxnSpPr>
            <a:stCxn id="56" idx="0"/>
            <a:endCxn id="54" idx="4"/>
          </p:cNvCxnSpPr>
          <p:nvPr/>
        </p:nvCxnSpPr>
        <p:spPr>
          <a:xfrm flipV="1">
            <a:off x="6425127" y="3581727"/>
            <a:ext cx="0" cy="1302504"/>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37">
            <a:extLst>
              <a:ext uri="{FF2B5EF4-FFF2-40B4-BE49-F238E27FC236}">
                <a16:creationId xmlns:a16="http://schemas.microsoft.com/office/drawing/2014/main" id="{45900FB2-022A-4999-8C77-93BA31A842F3}"/>
              </a:ext>
            </a:extLst>
          </p:cNvPr>
          <p:cNvCxnSpPr/>
          <p:nvPr/>
        </p:nvCxnSpPr>
        <p:spPr>
          <a:xfrm flipH="1">
            <a:off x="970322" y="4698876"/>
            <a:ext cx="648072" cy="0"/>
          </a:xfrm>
          <a:prstGeom prst="line">
            <a:avLst/>
          </a:prstGeom>
          <a:ln w="19050">
            <a:solidFill>
              <a:schemeClr val="tx2">
                <a:lumMod val="60000"/>
                <a:lumOff val="40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64" name="Straight Connector 38">
            <a:extLst>
              <a:ext uri="{FF2B5EF4-FFF2-40B4-BE49-F238E27FC236}">
                <a16:creationId xmlns:a16="http://schemas.microsoft.com/office/drawing/2014/main" id="{8B52A826-5FE0-481C-9D70-6867F6461356}"/>
              </a:ext>
            </a:extLst>
          </p:cNvPr>
          <p:cNvCxnSpPr/>
          <p:nvPr/>
        </p:nvCxnSpPr>
        <p:spPr>
          <a:xfrm>
            <a:off x="976319" y="4698297"/>
            <a:ext cx="0" cy="496616"/>
          </a:xfrm>
          <a:prstGeom prst="line">
            <a:avLst/>
          </a:prstGeom>
          <a:ln w="19050">
            <a:solidFill>
              <a:schemeClr val="tx2">
                <a:lumMod val="60000"/>
                <a:lumOff val="40000"/>
              </a:schemeClr>
            </a:solidFill>
            <a:prstDash val="dash"/>
          </a:ln>
        </p:spPr>
        <p:style>
          <a:lnRef idx="1">
            <a:schemeClr val="dk1"/>
          </a:lnRef>
          <a:fillRef idx="0">
            <a:schemeClr val="dk1"/>
          </a:fillRef>
          <a:effectRef idx="0">
            <a:schemeClr val="dk1"/>
          </a:effectRef>
          <a:fontRef idx="minor">
            <a:schemeClr val="tx1"/>
          </a:fontRef>
        </p:style>
      </p:cxnSp>
      <p:cxnSp>
        <p:nvCxnSpPr>
          <p:cNvPr id="65" name="Straight Connector 39">
            <a:extLst>
              <a:ext uri="{FF2B5EF4-FFF2-40B4-BE49-F238E27FC236}">
                <a16:creationId xmlns:a16="http://schemas.microsoft.com/office/drawing/2014/main" id="{50D84109-A41C-4AE5-8951-2C64638A3256}"/>
              </a:ext>
            </a:extLst>
          </p:cNvPr>
          <p:cNvCxnSpPr/>
          <p:nvPr/>
        </p:nvCxnSpPr>
        <p:spPr>
          <a:xfrm flipH="1">
            <a:off x="966881" y="5201623"/>
            <a:ext cx="648072" cy="0"/>
          </a:xfrm>
          <a:prstGeom prst="line">
            <a:avLst/>
          </a:prstGeom>
          <a:ln w="19050">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41">
            <a:extLst>
              <a:ext uri="{FF2B5EF4-FFF2-40B4-BE49-F238E27FC236}">
                <a16:creationId xmlns:a16="http://schemas.microsoft.com/office/drawing/2014/main" id="{7B2B0B85-E9CD-4340-B910-66956CB006E0}"/>
              </a:ext>
            </a:extLst>
          </p:cNvPr>
          <p:cNvCxnSpPr>
            <a:stCxn id="57" idx="2"/>
            <a:endCxn id="56" idx="6"/>
          </p:cNvCxnSpPr>
          <p:nvPr/>
        </p:nvCxnSpPr>
        <p:spPr>
          <a:xfrm flipH="1">
            <a:off x="6713159" y="5172263"/>
            <a:ext cx="1622338" cy="0"/>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43">
            <a:extLst>
              <a:ext uri="{FF2B5EF4-FFF2-40B4-BE49-F238E27FC236}">
                <a16:creationId xmlns:a16="http://schemas.microsoft.com/office/drawing/2014/main" id="{200B358B-C559-423E-83EE-D7886AE3F79A}"/>
              </a:ext>
            </a:extLst>
          </p:cNvPr>
          <p:cNvCxnSpPr/>
          <p:nvPr/>
        </p:nvCxnSpPr>
        <p:spPr>
          <a:xfrm flipH="1">
            <a:off x="976319" y="3718131"/>
            <a:ext cx="648072" cy="0"/>
          </a:xfrm>
          <a:prstGeom prst="line">
            <a:avLst/>
          </a:prstGeom>
          <a:ln w="19050">
            <a:solidFill>
              <a:schemeClr val="accent4">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9" name="Oval 28">
            <a:extLst>
              <a:ext uri="{FF2B5EF4-FFF2-40B4-BE49-F238E27FC236}">
                <a16:creationId xmlns:a16="http://schemas.microsoft.com/office/drawing/2014/main" id="{1F747239-6A4F-41EF-8A26-838C216E14C0}"/>
              </a:ext>
            </a:extLst>
          </p:cNvPr>
          <p:cNvSpPr/>
          <p:nvPr/>
        </p:nvSpPr>
        <p:spPr>
          <a:xfrm>
            <a:off x="7391400" y="587247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5</a:t>
            </a:r>
          </a:p>
        </p:txBody>
      </p:sp>
      <p:sp>
        <p:nvSpPr>
          <p:cNvPr id="70" name="Rectangle 4">
            <a:extLst>
              <a:ext uri="{FF2B5EF4-FFF2-40B4-BE49-F238E27FC236}">
                <a16:creationId xmlns:a16="http://schemas.microsoft.com/office/drawing/2014/main" id="{6E29E788-95A9-4AB8-9714-FF9242EC1DF2}"/>
              </a:ext>
            </a:extLst>
          </p:cNvPr>
          <p:cNvSpPr/>
          <p:nvPr/>
        </p:nvSpPr>
        <p:spPr>
          <a:xfrm>
            <a:off x="1624391" y="2564904"/>
            <a:ext cx="1296144" cy="393421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71" name="Straight Connector 5">
            <a:extLst>
              <a:ext uri="{FF2B5EF4-FFF2-40B4-BE49-F238E27FC236}">
                <a16:creationId xmlns:a16="http://schemas.microsoft.com/office/drawing/2014/main" id="{E081BA2B-6F33-4F5F-B085-18FEAD8538D4}"/>
              </a:ext>
            </a:extLst>
          </p:cNvPr>
          <p:cNvCxnSpPr>
            <a:stCxn id="70" idx="0"/>
            <a:endCxn id="70" idx="0"/>
          </p:cNvCxnSpPr>
          <p:nvPr/>
        </p:nvCxnSpPr>
        <p:spPr>
          <a:xfrm>
            <a:off x="2272463" y="2564904"/>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6">
            <a:extLst>
              <a:ext uri="{FF2B5EF4-FFF2-40B4-BE49-F238E27FC236}">
                <a16:creationId xmlns:a16="http://schemas.microsoft.com/office/drawing/2014/main" id="{925F93D4-18A7-48DF-A0B1-F96DA8E38545}"/>
              </a:ext>
            </a:extLst>
          </p:cNvPr>
          <p:cNvCxnSpPr>
            <a:cxnSpLocks/>
          </p:cNvCxnSpPr>
          <p:nvPr/>
        </p:nvCxnSpPr>
        <p:spPr>
          <a:xfrm>
            <a:off x="1624391" y="3356992"/>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
            <a:extLst>
              <a:ext uri="{FF2B5EF4-FFF2-40B4-BE49-F238E27FC236}">
                <a16:creationId xmlns:a16="http://schemas.microsoft.com/office/drawing/2014/main" id="{A3CD1FE3-4772-4E1B-87AC-53553B56F116}"/>
              </a:ext>
            </a:extLst>
          </p:cNvPr>
          <p:cNvCxnSpPr>
            <a:cxnSpLocks/>
          </p:cNvCxnSpPr>
          <p:nvPr/>
        </p:nvCxnSpPr>
        <p:spPr>
          <a:xfrm>
            <a:off x="1614953" y="4941168"/>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8">
            <a:extLst>
              <a:ext uri="{FF2B5EF4-FFF2-40B4-BE49-F238E27FC236}">
                <a16:creationId xmlns:a16="http://schemas.microsoft.com/office/drawing/2014/main" id="{978E6D81-9B68-4568-ADE2-5C7862EFAECE}"/>
              </a:ext>
            </a:extLst>
          </p:cNvPr>
          <p:cNvCxnSpPr>
            <a:cxnSpLocks/>
          </p:cNvCxnSpPr>
          <p:nvPr/>
        </p:nvCxnSpPr>
        <p:spPr>
          <a:xfrm>
            <a:off x="1624391" y="414908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9">
            <a:extLst>
              <a:ext uri="{FF2B5EF4-FFF2-40B4-BE49-F238E27FC236}">
                <a16:creationId xmlns:a16="http://schemas.microsoft.com/office/drawing/2014/main" id="{1A097CA7-80F6-467A-8BE4-451A1AD6F82F}"/>
              </a:ext>
            </a:extLst>
          </p:cNvPr>
          <p:cNvSpPr txBox="1"/>
          <p:nvPr/>
        </p:nvSpPr>
        <p:spPr>
          <a:xfrm>
            <a:off x="2028498" y="2708920"/>
            <a:ext cx="432048" cy="584775"/>
          </a:xfrm>
          <a:prstGeom prst="rect">
            <a:avLst/>
          </a:prstGeom>
          <a:noFill/>
        </p:spPr>
        <p:txBody>
          <a:bodyPr wrap="square" rtlCol="0" anchor="ctr">
            <a:spAutoFit/>
          </a:bodyPr>
          <a:lstStyle/>
          <a:p>
            <a:pPr algn="ctr"/>
            <a:r>
              <a:rPr lang="en-CA" sz="3200" dirty="0"/>
              <a:t>x</a:t>
            </a:r>
          </a:p>
        </p:txBody>
      </p:sp>
      <p:sp>
        <p:nvSpPr>
          <p:cNvPr id="76" name="TextBox 13">
            <a:extLst>
              <a:ext uri="{FF2B5EF4-FFF2-40B4-BE49-F238E27FC236}">
                <a16:creationId xmlns:a16="http://schemas.microsoft.com/office/drawing/2014/main" id="{3FFDBF61-6F8F-44B7-9E58-88C5E7FDBD64}"/>
              </a:ext>
            </a:extLst>
          </p:cNvPr>
          <p:cNvSpPr txBox="1"/>
          <p:nvPr/>
        </p:nvSpPr>
        <p:spPr>
          <a:xfrm>
            <a:off x="2056439" y="4221244"/>
            <a:ext cx="432048" cy="584775"/>
          </a:xfrm>
          <a:prstGeom prst="rect">
            <a:avLst/>
          </a:prstGeom>
          <a:noFill/>
        </p:spPr>
        <p:txBody>
          <a:bodyPr wrap="square" rtlCol="0" anchor="ctr">
            <a:spAutoFit/>
          </a:bodyPr>
          <a:lstStyle/>
          <a:p>
            <a:pPr algn="ctr"/>
            <a:r>
              <a:rPr lang="en-CA" sz="3200" dirty="0"/>
              <a:t>y</a:t>
            </a:r>
          </a:p>
        </p:txBody>
      </p:sp>
      <p:sp>
        <p:nvSpPr>
          <p:cNvPr id="77" name="TextBox 20">
            <a:extLst>
              <a:ext uri="{FF2B5EF4-FFF2-40B4-BE49-F238E27FC236}">
                <a16:creationId xmlns:a16="http://schemas.microsoft.com/office/drawing/2014/main" id="{C2518526-7084-42C4-8A69-C3C1D90C3ADB}"/>
              </a:ext>
            </a:extLst>
          </p:cNvPr>
          <p:cNvSpPr txBox="1"/>
          <p:nvPr/>
        </p:nvSpPr>
        <p:spPr>
          <a:xfrm>
            <a:off x="2056439" y="3536684"/>
            <a:ext cx="432048" cy="584775"/>
          </a:xfrm>
          <a:prstGeom prst="rect">
            <a:avLst/>
          </a:prstGeom>
          <a:noFill/>
        </p:spPr>
        <p:txBody>
          <a:bodyPr wrap="square" rtlCol="0" anchor="ctr">
            <a:spAutoFit/>
          </a:bodyPr>
          <a:lstStyle/>
          <a:p>
            <a:pPr algn="ctr"/>
            <a:r>
              <a:rPr lang="en-CA" sz="3200" dirty="0"/>
              <a:t>z</a:t>
            </a:r>
          </a:p>
        </p:txBody>
      </p:sp>
      <p:sp>
        <p:nvSpPr>
          <p:cNvPr id="78" name="TextBox 21">
            <a:extLst>
              <a:ext uri="{FF2B5EF4-FFF2-40B4-BE49-F238E27FC236}">
                <a16:creationId xmlns:a16="http://schemas.microsoft.com/office/drawing/2014/main" id="{18C8A24F-3036-4E60-8969-7FCE0CB6B958}"/>
              </a:ext>
            </a:extLst>
          </p:cNvPr>
          <p:cNvSpPr txBox="1"/>
          <p:nvPr/>
        </p:nvSpPr>
        <p:spPr>
          <a:xfrm>
            <a:off x="2920535" y="2816641"/>
            <a:ext cx="360040" cy="369332"/>
          </a:xfrm>
          <a:prstGeom prst="rect">
            <a:avLst/>
          </a:prstGeom>
          <a:noFill/>
        </p:spPr>
        <p:txBody>
          <a:bodyPr wrap="square" rtlCol="0">
            <a:spAutoFit/>
          </a:bodyPr>
          <a:lstStyle/>
          <a:p>
            <a:r>
              <a:rPr lang="en-CA" dirty="0"/>
              <a:t>1</a:t>
            </a:r>
          </a:p>
        </p:txBody>
      </p:sp>
      <p:sp>
        <p:nvSpPr>
          <p:cNvPr id="79" name="TextBox 22">
            <a:extLst>
              <a:ext uri="{FF2B5EF4-FFF2-40B4-BE49-F238E27FC236}">
                <a16:creationId xmlns:a16="http://schemas.microsoft.com/office/drawing/2014/main" id="{6673BD58-E3ED-4094-AD3C-D078DF0B7F2E}"/>
              </a:ext>
            </a:extLst>
          </p:cNvPr>
          <p:cNvSpPr txBox="1"/>
          <p:nvPr/>
        </p:nvSpPr>
        <p:spPr>
          <a:xfrm>
            <a:off x="2920535" y="3533465"/>
            <a:ext cx="360040" cy="369332"/>
          </a:xfrm>
          <a:prstGeom prst="rect">
            <a:avLst/>
          </a:prstGeom>
          <a:noFill/>
        </p:spPr>
        <p:txBody>
          <a:bodyPr wrap="square" rtlCol="0">
            <a:spAutoFit/>
          </a:bodyPr>
          <a:lstStyle/>
          <a:p>
            <a:r>
              <a:rPr lang="en-CA" dirty="0"/>
              <a:t>2</a:t>
            </a:r>
          </a:p>
        </p:txBody>
      </p:sp>
      <p:sp>
        <p:nvSpPr>
          <p:cNvPr id="80" name="TextBox 23">
            <a:extLst>
              <a:ext uri="{FF2B5EF4-FFF2-40B4-BE49-F238E27FC236}">
                <a16:creationId xmlns:a16="http://schemas.microsoft.com/office/drawing/2014/main" id="{64A609F1-C5C3-422B-A7A9-39CABED00572}"/>
              </a:ext>
            </a:extLst>
          </p:cNvPr>
          <p:cNvSpPr txBox="1"/>
          <p:nvPr/>
        </p:nvSpPr>
        <p:spPr>
          <a:xfrm>
            <a:off x="2930086" y="4328965"/>
            <a:ext cx="360040" cy="369332"/>
          </a:xfrm>
          <a:prstGeom prst="rect">
            <a:avLst/>
          </a:prstGeom>
          <a:noFill/>
        </p:spPr>
        <p:txBody>
          <a:bodyPr wrap="square" rtlCol="0">
            <a:spAutoFit/>
          </a:bodyPr>
          <a:lstStyle/>
          <a:p>
            <a:r>
              <a:rPr lang="en-CA" dirty="0"/>
              <a:t>3</a:t>
            </a:r>
          </a:p>
        </p:txBody>
      </p:sp>
      <p:sp>
        <p:nvSpPr>
          <p:cNvPr id="81" name="TextBox 24">
            <a:extLst>
              <a:ext uri="{FF2B5EF4-FFF2-40B4-BE49-F238E27FC236}">
                <a16:creationId xmlns:a16="http://schemas.microsoft.com/office/drawing/2014/main" id="{505C5E02-93FA-4609-85DC-0A41A721E039}"/>
              </a:ext>
            </a:extLst>
          </p:cNvPr>
          <p:cNvSpPr txBox="1"/>
          <p:nvPr/>
        </p:nvSpPr>
        <p:spPr>
          <a:xfrm>
            <a:off x="2909496" y="5201623"/>
            <a:ext cx="360040" cy="369332"/>
          </a:xfrm>
          <a:prstGeom prst="rect">
            <a:avLst/>
          </a:prstGeom>
          <a:noFill/>
        </p:spPr>
        <p:txBody>
          <a:bodyPr wrap="square" rtlCol="0">
            <a:spAutoFit/>
          </a:bodyPr>
          <a:lstStyle/>
          <a:p>
            <a:r>
              <a:rPr lang="en-CA" dirty="0"/>
              <a:t>4</a:t>
            </a:r>
          </a:p>
        </p:txBody>
      </p:sp>
      <p:cxnSp>
        <p:nvCxnSpPr>
          <p:cNvPr id="82" name="Straight Connector 7">
            <a:extLst>
              <a:ext uri="{FF2B5EF4-FFF2-40B4-BE49-F238E27FC236}">
                <a16:creationId xmlns:a16="http://schemas.microsoft.com/office/drawing/2014/main" id="{3043FC26-546E-4C46-95B4-C9D85433556A}"/>
              </a:ext>
            </a:extLst>
          </p:cNvPr>
          <p:cNvCxnSpPr/>
          <p:nvPr/>
        </p:nvCxnSpPr>
        <p:spPr>
          <a:xfrm>
            <a:off x="1633942" y="571500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24">
            <a:extLst>
              <a:ext uri="{FF2B5EF4-FFF2-40B4-BE49-F238E27FC236}">
                <a16:creationId xmlns:a16="http://schemas.microsoft.com/office/drawing/2014/main" id="{C0F2BE91-D83E-48E5-95BC-D0C6C958F3E5}"/>
              </a:ext>
            </a:extLst>
          </p:cNvPr>
          <p:cNvSpPr txBox="1"/>
          <p:nvPr/>
        </p:nvSpPr>
        <p:spPr>
          <a:xfrm>
            <a:off x="2930086" y="5991226"/>
            <a:ext cx="360040" cy="338554"/>
          </a:xfrm>
          <a:prstGeom prst="rect">
            <a:avLst/>
          </a:prstGeom>
          <a:noFill/>
        </p:spPr>
        <p:txBody>
          <a:bodyPr wrap="square" rtlCol="0">
            <a:spAutoFit/>
          </a:bodyPr>
          <a:lstStyle/>
          <a:p>
            <a:r>
              <a:rPr lang="en-CA" dirty="0"/>
              <a:t>5</a:t>
            </a:r>
          </a:p>
        </p:txBody>
      </p:sp>
      <p:sp>
        <p:nvSpPr>
          <p:cNvPr id="84" name="TextBox 13">
            <a:extLst>
              <a:ext uri="{FF2B5EF4-FFF2-40B4-BE49-F238E27FC236}">
                <a16:creationId xmlns:a16="http://schemas.microsoft.com/office/drawing/2014/main" id="{B35E013D-C256-46E9-8BC5-EDDA3D61FB1B}"/>
              </a:ext>
            </a:extLst>
          </p:cNvPr>
          <p:cNvSpPr txBox="1"/>
          <p:nvPr/>
        </p:nvSpPr>
        <p:spPr>
          <a:xfrm>
            <a:off x="2056439" y="5045179"/>
            <a:ext cx="432048" cy="420628"/>
          </a:xfrm>
          <a:prstGeom prst="rect">
            <a:avLst/>
          </a:prstGeom>
          <a:noFill/>
        </p:spPr>
        <p:txBody>
          <a:bodyPr wrap="square" rtlCol="0" anchor="ctr">
            <a:spAutoFit/>
          </a:bodyPr>
          <a:lstStyle/>
          <a:p>
            <a:pPr algn="ctr"/>
            <a:r>
              <a:rPr lang="en-CA" sz="3200" dirty="0"/>
              <a:t>w</a:t>
            </a:r>
          </a:p>
        </p:txBody>
      </p:sp>
      <p:sp>
        <p:nvSpPr>
          <p:cNvPr id="41" name="Rectangle 68">
            <a:extLst>
              <a:ext uri="{FF2B5EF4-FFF2-40B4-BE49-F238E27FC236}">
                <a16:creationId xmlns:a16="http://schemas.microsoft.com/office/drawing/2014/main" id="{F8EB9DA6-F875-42A2-9EFF-B844A9923CB3}"/>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24</a:t>
            </a:fld>
            <a:endParaRPr lang="en-US" altLang="zh-CN"/>
          </a:p>
        </p:txBody>
      </p:sp>
    </p:spTree>
    <p:extLst>
      <p:ext uri="{BB962C8B-B14F-4D97-AF65-F5344CB8AC3E}">
        <p14:creationId xmlns:p14="http://schemas.microsoft.com/office/powerpoint/2010/main" val="3127829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Loops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CA" dirty="0"/>
                  <a:t>Now let’s insert </a:t>
                </a:r>
                <a14:m>
                  <m:oMath xmlns:m="http://schemas.openxmlformats.org/officeDocument/2006/math">
                    <m:r>
                      <a:rPr lang="en-CA" b="0" i="1" smtClean="0">
                        <a:latin typeface="Cambria Math"/>
                      </a:rPr>
                      <m:t>𝑎</m:t>
                    </m:r>
                  </m:oMath>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778"/>
                </a:stretch>
              </a:blipFill>
            </p:spPr>
            <p:txBody>
              <a:bodyPr/>
              <a:lstStyle/>
              <a:p>
                <a:r>
                  <a:rPr lang="zh-CN" altLang="en-US">
                    <a:noFill/>
                  </a:rPr>
                  <a:t> </a:t>
                </a:r>
              </a:p>
            </p:txBody>
          </p:sp>
        </mc:Fallback>
      </mc:AlternateContent>
      <p:cxnSp>
        <p:nvCxnSpPr>
          <p:cNvPr id="11" name="Straight Connector 10"/>
          <p:cNvCxnSpPr/>
          <p:nvPr/>
        </p:nvCxnSpPr>
        <p:spPr>
          <a:xfrm flipH="1">
            <a:off x="966881" y="3718131"/>
            <a:ext cx="648072" cy="0"/>
          </a:xfrm>
          <a:prstGeom prst="line">
            <a:avLst/>
          </a:prstGeom>
          <a:ln w="19050">
            <a:solidFill>
              <a:schemeClr val="accent4">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966881" y="3034414"/>
            <a:ext cx="0" cy="683717"/>
          </a:xfrm>
          <a:prstGeom prst="line">
            <a:avLst/>
          </a:prstGeom>
          <a:ln w="19050">
            <a:solidFill>
              <a:schemeClr val="accent4">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966881" y="3034414"/>
            <a:ext cx="648072" cy="0"/>
          </a:xfrm>
          <a:prstGeom prst="line">
            <a:avLst/>
          </a:prstGeom>
          <a:ln w="19050">
            <a:solidFill>
              <a:schemeClr val="accent4">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flipV="1">
            <a:off x="760295" y="4563102"/>
            <a:ext cx="872653" cy="18026"/>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760295" y="2780928"/>
            <a:ext cx="0" cy="1782174"/>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760295" y="2780928"/>
            <a:ext cx="901210" cy="0"/>
          </a:xfrm>
          <a:prstGeom prst="line">
            <a:avLst/>
          </a:prstGeom>
          <a:ln w="19050">
            <a:solidFill>
              <a:schemeClr val="accent3">
                <a:lumMod val="75000"/>
              </a:schemeClr>
            </a:solidFill>
            <a:prstDash val="dash"/>
            <a:headEnd type="arrow" w="lg" len="lg"/>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472263" y="5386289"/>
            <a:ext cx="1142690" cy="0"/>
          </a:xfrm>
          <a:prstGeom prst="line">
            <a:avLst/>
          </a:prstGeom>
          <a:ln w="19050">
            <a:solidFill>
              <a:schemeClr val="accent2">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72263" y="3829072"/>
            <a:ext cx="0" cy="1557217"/>
          </a:xfrm>
          <a:prstGeom prst="line">
            <a:avLst/>
          </a:prstGeom>
          <a:ln w="19050">
            <a:solidFill>
              <a:schemeClr val="accent2">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472263" y="3829072"/>
            <a:ext cx="1122145" cy="0"/>
          </a:xfrm>
          <a:prstGeom prst="line">
            <a:avLst/>
          </a:prstGeom>
          <a:ln w="19050">
            <a:solidFill>
              <a:schemeClr val="accent2">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6" name="Oval 25"/>
          <p:cNvSpPr/>
          <p:nvPr/>
        </p:nvSpPr>
        <p:spPr>
          <a:xfrm>
            <a:off x="6137095" y="3005663"/>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1</a:t>
            </a:r>
          </a:p>
        </p:txBody>
      </p:sp>
      <p:sp>
        <p:nvSpPr>
          <p:cNvPr id="27" name="Oval 26"/>
          <p:cNvSpPr/>
          <p:nvPr/>
        </p:nvSpPr>
        <p:spPr>
          <a:xfrm>
            <a:off x="8335497" y="3005663"/>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2</a:t>
            </a:r>
          </a:p>
        </p:txBody>
      </p:sp>
      <p:sp>
        <p:nvSpPr>
          <p:cNvPr id="28" name="Oval 27"/>
          <p:cNvSpPr/>
          <p:nvPr/>
        </p:nvSpPr>
        <p:spPr>
          <a:xfrm>
            <a:off x="6137095" y="488423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3</a:t>
            </a:r>
          </a:p>
        </p:txBody>
      </p:sp>
      <p:sp>
        <p:nvSpPr>
          <p:cNvPr id="29" name="Oval 28"/>
          <p:cNvSpPr/>
          <p:nvPr/>
        </p:nvSpPr>
        <p:spPr>
          <a:xfrm>
            <a:off x="8335497" y="488423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4</a:t>
            </a:r>
          </a:p>
        </p:txBody>
      </p:sp>
      <p:cxnSp>
        <p:nvCxnSpPr>
          <p:cNvPr id="31" name="Straight Arrow Connector 30"/>
          <p:cNvCxnSpPr>
            <a:stCxn id="26" idx="6"/>
            <a:endCxn id="27" idx="2"/>
          </p:cNvCxnSpPr>
          <p:nvPr/>
        </p:nvCxnSpPr>
        <p:spPr>
          <a:xfrm>
            <a:off x="6713159" y="3293695"/>
            <a:ext cx="1622338"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7" idx="4"/>
            <a:endCxn id="29" idx="0"/>
          </p:cNvCxnSpPr>
          <p:nvPr/>
        </p:nvCxnSpPr>
        <p:spPr>
          <a:xfrm>
            <a:off x="8623529" y="3581727"/>
            <a:ext cx="0" cy="1302504"/>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8" idx="0"/>
            <a:endCxn id="26" idx="4"/>
          </p:cNvCxnSpPr>
          <p:nvPr/>
        </p:nvCxnSpPr>
        <p:spPr>
          <a:xfrm flipV="1">
            <a:off x="6425127" y="3581727"/>
            <a:ext cx="0" cy="1302504"/>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009039" y="5044402"/>
            <a:ext cx="432048" cy="584775"/>
          </a:xfrm>
          <a:prstGeom prst="rect">
            <a:avLst/>
          </a:prstGeom>
          <a:noFill/>
        </p:spPr>
        <p:txBody>
          <a:bodyPr wrap="square" rtlCol="0" anchor="ctr">
            <a:spAutoFit/>
          </a:bodyPr>
          <a:lstStyle/>
          <a:p>
            <a:pPr algn="ctr"/>
            <a:r>
              <a:rPr lang="en-CA" sz="3200" dirty="0"/>
              <a:t>a</a:t>
            </a:r>
          </a:p>
        </p:txBody>
      </p:sp>
      <p:sp>
        <p:nvSpPr>
          <p:cNvPr id="36" name="Arc 35"/>
          <p:cNvSpPr/>
          <p:nvPr/>
        </p:nvSpPr>
        <p:spPr>
          <a:xfrm flipV="1">
            <a:off x="2271409" y="4926999"/>
            <a:ext cx="1809638" cy="504113"/>
          </a:xfrm>
          <a:prstGeom prst="arc">
            <a:avLst>
              <a:gd name="adj1" fmla="val 16105755"/>
              <a:gd name="adj2" fmla="val 20998259"/>
            </a:avLst>
          </a:prstGeom>
          <a:ln w="19050">
            <a:solidFill>
              <a:schemeClr val="accent6">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7" name="Arc 36"/>
          <p:cNvSpPr/>
          <p:nvPr/>
        </p:nvSpPr>
        <p:spPr>
          <a:xfrm>
            <a:off x="2136831" y="3001307"/>
            <a:ext cx="2088232" cy="4316125"/>
          </a:xfrm>
          <a:prstGeom prst="arc">
            <a:avLst>
              <a:gd name="adj1" fmla="val 16105755"/>
              <a:gd name="adj2" fmla="val 126625"/>
            </a:avLst>
          </a:prstGeom>
          <a:ln w="19050">
            <a:solidFill>
              <a:schemeClr val="accent1">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38" name="Straight Connector 37"/>
          <p:cNvCxnSpPr/>
          <p:nvPr/>
        </p:nvCxnSpPr>
        <p:spPr>
          <a:xfrm flipH="1">
            <a:off x="970322" y="4698876"/>
            <a:ext cx="648072" cy="0"/>
          </a:xfrm>
          <a:prstGeom prst="line">
            <a:avLst/>
          </a:prstGeom>
          <a:ln w="19050">
            <a:solidFill>
              <a:schemeClr val="tx2">
                <a:lumMod val="60000"/>
                <a:lumOff val="40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976319" y="4698297"/>
            <a:ext cx="0" cy="496616"/>
          </a:xfrm>
          <a:prstGeom prst="line">
            <a:avLst/>
          </a:prstGeom>
          <a:ln w="19050">
            <a:solidFill>
              <a:schemeClr val="tx2">
                <a:lumMod val="60000"/>
                <a:lumOff val="40000"/>
              </a:schemeClr>
            </a:solidFill>
            <a:prstDash val="dash"/>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a:off x="966881" y="5201623"/>
            <a:ext cx="648072" cy="0"/>
          </a:xfrm>
          <a:prstGeom prst="line">
            <a:avLst/>
          </a:prstGeom>
          <a:ln w="19050">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29" idx="2"/>
            <a:endCxn id="28" idx="6"/>
          </p:cNvCxnSpPr>
          <p:nvPr/>
        </p:nvCxnSpPr>
        <p:spPr>
          <a:xfrm flipH="1">
            <a:off x="6713159" y="5172263"/>
            <a:ext cx="1622338" cy="0"/>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976319" y="3718131"/>
            <a:ext cx="648072" cy="0"/>
          </a:xfrm>
          <a:prstGeom prst="line">
            <a:avLst/>
          </a:prstGeom>
          <a:ln w="19050">
            <a:solidFill>
              <a:schemeClr val="accent4">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7" name="Oval 28">
            <a:extLst>
              <a:ext uri="{FF2B5EF4-FFF2-40B4-BE49-F238E27FC236}">
                <a16:creationId xmlns:a16="http://schemas.microsoft.com/office/drawing/2014/main" id="{76889D31-74B4-4872-AF25-7245861AEAE1}"/>
              </a:ext>
            </a:extLst>
          </p:cNvPr>
          <p:cNvSpPr/>
          <p:nvPr/>
        </p:nvSpPr>
        <p:spPr>
          <a:xfrm>
            <a:off x="7391400" y="587247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5</a:t>
            </a:r>
          </a:p>
        </p:txBody>
      </p:sp>
      <p:sp>
        <p:nvSpPr>
          <p:cNvPr id="48" name="Rectangle 4">
            <a:extLst>
              <a:ext uri="{FF2B5EF4-FFF2-40B4-BE49-F238E27FC236}">
                <a16:creationId xmlns:a16="http://schemas.microsoft.com/office/drawing/2014/main" id="{413086C3-4860-4FBF-999A-4A715ED829D8}"/>
              </a:ext>
            </a:extLst>
          </p:cNvPr>
          <p:cNvSpPr/>
          <p:nvPr/>
        </p:nvSpPr>
        <p:spPr>
          <a:xfrm>
            <a:off x="1624391" y="2564904"/>
            <a:ext cx="1296144" cy="393421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49" name="Straight Connector 5">
            <a:extLst>
              <a:ext uri="{FF2B5EF4-FFF2-40B4-BE49-F238E27FC236}">
                <a16:creationId xmlns:a16="http://schemas.microsoft.com/office/drawing/2014/main" id="{A8D32BB6-23B7-459F-A686-6BD1DA7287EF}"/>
              </a:ext>
            </a:extLst>
          </p:cNvPr>
          <p:cNvCxnSpPr>
            <a:stCxn id="48" idx="0"/>
            <a:endCxn id="48" idx="0"/>
          </p:cNvCxnSpPr>
          <p:nvPr/>
        </p:nvCxnSpPr>
        <p:spPr>
          <a:xfrm>
            <a:off x="2272463" y="2564904"/>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6">
            <a:extLst>
              <a:ext uri="{FF2B5EF4-FFF2-40B4-BE49-F238E27FC236}">
                <a16:creationId xmlns:a16="http://schemas.microsoft.com/office/drawing/2014/main" id="{9507B6D1-7219-48C2-BED0-48BB4E2CC332}"/>
              </a:ext>
            </a:extLst>
          </p:cNvPr>
          <p:cNvCxnSpPr>
            <a:cxnSpLocks/>
          </p:cNvCxnSpPr>
          <p:nvPr/>
        </p:nvCxnSpPr>
        <p:spPr>
          <a:xfrm>
            <a:off x="1624391" y="3356992"/>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7">
            <a:extLst>
              <a:ext uri="{FF2B5EF4-FFF2-40B4-BE49-F238E27FC236}">
                <a16:creationId xmlns:a16="http://schemas.microsoft.com/office/drawing/2014/main" id="{CBCCB7D0-00E8-4886-8E31-BF481F42E630}"/>
              </a:ext>
            </a:extLst>
          </p:cNvPr>
          <p:cNvCxnSpPr>
            <a:cxnSpLocks/>
          </p:cNvCxnSpPr>
          <p:nvPr/>
        </p:nvCxnSpPr>
        <p:spPr>
          <a:xfrm>
            <a:off x="1614953" y="4941168"/>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8">
            <a:extLst>
              <a:ext uri="{FF2B5EF4-FFF2-40B4-BE49-F238E27FC236}">
                <a16:creationId xmlns:a16="http://schemas.microsoft.com/office/drawing/2014/main" id="{80CD9236-FF8B-4FBC-9A22-7979D9D53F19}"/>
              </a:ext>
            </a:extLst>
          </p:cNvPr>
          <p:cNvCxnSpPr>
            <a:cxnSpLocks/>
          </p:cNvCxnSpPr>
          <p:nvPr/>
        </p:nvCxnSpPr>
        <p:spPr>
          <a:xfrm>
            <a:off x="1624391" y="414908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9">
            <a:extLst>
              <a:ext uri="{FF2B5EF4-FFF2-40B4-BE49-F238E27FC236}">
                <a16:creationId xmlns:a16="http://schemas.microsoft.com/office/drawing/2014/main" id="{E9151380-22A2-4F9C-BEE7-2F2D534ABFC3}"/>
              </a:ext>
            </a:extLst>
          </p:cNvPr>
          <p:cNvSpPr txBox="1"/>
          <p:nvPr/>
        </p:nvSpPr>
        <p:spPr>
          <a:xfrm>
            <a:off x="2028498" y="2708920"/>
            <a:ext cx="432048" cy="584775"/>
          </a:xfrm>
          <a:prstGeom prst="rect">
            <a:avLst/>
          </a:prstGeom>
          <a:noFill/>
        </p:spPr>
        <p:txBody>
          <a:bodyPr wrap="square" rtlCol="0" anchor="ctr">
            <a:spAutoFit/>
          </a:bodyPr>
          <a:lstStyle/>
          <a:p>
            <a:pPr algn="ctr"/>
            <a:r>
              <a:rPr lang="en-CA" sz="3200" dirty="0"/>
              <a:t>x</a:t>
            </a:r>
          </a:p>
        </p:txBody>
      </p:sp>
      <p:sp>
        <p:nvSpPr>
          <p:cNvPr id="54" name="TextBox 13">
            <a:extLst>
              <a:ext uri="{FF2B5EF4-FFF2-40B4-BE49-F238E27FC236}">
                <a16:creationId xmlns:a16="http://schemas.microsoft.com/office/drawing/2014/main" id="{F7FBEC33-378B-4A08-BB48-66E71079A720}"/>
              </a:ext>
            </a:extLst>
          </p:cNvPr>
          <p:cNvSpPr txBox="1"/>
          <p:nvPr/>
        </p:nvSpPr>
        <p:spPr>
          <a:xfrm>
            <a:off x="2056439" y="4221244"/>
            <a:ext cx="432048" cy="584775"/>
          </a:xfrm>
          <a:prstGeom prst="rect">
            <a:avLst/>
          </a:prstGeom>
          <a:noFill/>
        </p:spPr>
        <p:txBody>
          <a:bodyPr wrap="square" rtlCol="0" anchor="ctr">
            <a:spAutoFit/>
          </a:bodyPr>
          <a:lstStyle/>
          <a:p>
            <a:pPr algn="ctr"/>
            <a:r>
              <a:rPr lang="en-CA" sz="3200" dirty="0"/>
              <a:t>y</a:t>
            </a:r>
          </a:p>
        </p:txBody>
      </p:sp>
      <p:sp>
        <p:nvSpPr>
          <p:cNvPr id="55" name="TextBox 20">
            <a:extLst>
              <a:ext uri="{FF2B5EF4-FFF2-40B4-BE49-F238E27FC236}">
                <a16:creationId xmlns:a16="http://schemas.microsoft.com/office/drawing/2014/main" id="{B76AAC94-83D7-4F66-84EE-8DA36CAE2112}"/>
              </a:ext>
            </a:extLst>
          </p:cNvPr>
          <p:cNvSpPr txBox="1"/>
          <p:nvPr/>
        </p:nvSpPr>
        <p:spPr>
          <a:xfrm>
            <a:off x="2056439" y="3536684"/>
            <a:ext cx="432048" cy="584775"/>
          </a:xfrm>
          <a:prstGeom prst="rect">
            <a:avLst/>
          </a:prstGeom>
          <a:noFill/>
        </p:spPr>
        <p:txBody>
          <a:bodyPr wrap="square" rtlCol="0" anchor="ctr">
            <a:spAutoFit/>
          </a:bodyPr>
          <a:lstStyle/>
          <a:p>
            <a:pPr algn="ctr"/>
            <a:r>
              <a:rPr lang="en-CA" sz="3200" dirty="0"/>
              <a:t>z</a:t>
            </a:r>
          </a:p>
        </p:txBody>
      </p:sp>
      <p:sp>
        <p:nvSpPr>
          <p:cNvPr id="56" name="TextBox 21">
            <a:extLst>
              <a:ext uri="{FF2B5EF4-FFF2-40B4-BE49-F238E27FC236}">
                <a16:creationId xmlns:a16="http://schemas.microsoft.com/office/drawing/2014/main" id="{F6E1DFCC-03D7-4AD9-A934-1E26EEA19F6F}"/>
              </a:ext>
            </a:extLst>
          </p:cNvPr>
          <p:cNvSpPr txBox="1"/>
          <p:nvPr/>
        </p:nvSpPr>
        <p:spPr>
          <a:xfrm>
            <a:off x="2920535" y="2816641"/>
            <a:ext cx="360040" cy="369332"/>
          </a:xfrm>
          <a:prstGeom prst="rect">
            <a:avLst/>
          </a:prstGeom>
          <a:noFill/>
        </p:spPr>
        <p:txBody>
          <a:bodyPr wrap="square" rtlCol="0">
            <a:spAutoFit/>
          </a:bodyPr>
          <a:lstStyle/>
          <a:p>
            <a:r>
              <a:rPr lang="en-CA" dirty="0"/>
              <a:t>1</a:t>
            </a:r>
          </a:p>
        </p:txBody>
      </p:sp>
      <p:sp>
        <p:nvSpPr>
          <p:cNvPr id="57" name="TextBox 22">
            <a:extLst>
              <a:ext uri="{FF2B5EF4-FFF2-40B4-BE49-F238E27FC236}">
                <a16:creationId xmlns:a16="http://schemas.microsoft.com/office/drawing/2014/main" id="{D64A66AE-1060-43FB-85A6-2746D1FEE254}"/>
              </a:ext>
            </a:extLst>
          </p:cNvPr>
          <p:cNvSpPr txBox="1"/>
          <p:nvPr/>
        </p:nvSpPr>
        <p:spPr>
          <a:xfrm>
            <a:off x="2920535" y="3533465"/>
            <a:ext cx="360040" cy="369332"/>
          </a:xfrm>
          <a:prstGeom prst="rect">
            <a:avLst/>
          </a:prstGeom>
          <a:noFill/>
        </p:spPr>
        <p:txBody>
          <a:bodyPr wrap="square" rtlCol="0">
            <a:spAutoFit/>
          </a:bodyPr>
          <a:lstStyle/>
          <a:p>
            <a:r>
              <a:rPr lang="en-CA" dirty="0"/>
              <a:t>2</a:t>
            </a:r>
          </a:p>
        </p:txBody>
      </p:sp>
      <p:sp>
        <p:nvSpPr>
          <p:cNvPr id="58" name="TextBox 23">
            <a:extLst>
              <a:ext uri="{FF2B5EF4-FFF2-40B4-BE49-F238E27FC236}">
                <a16:creationId xmlns:a16="http://schemas.microsoft.com/office/drawing/2014/main" id="{FE3ECFB7-6E96-4FB3-BA91-15C44BB95AAB}"/>
              </a:ext>
            </a:extLst>
          </p:cNvPr>
          <p:cNvSpPr txBox="1"/>
          <p:nvPr/>
        </p:nvSpPr>
        <p:spPr>
          <a:xfrm>
            <a:off x="2930086" y="4328965"/>
            <a:ext cx="360040" cy="369332"/>
          </a:xfrm>
          <a:prstGeom prst="rect">
            <a:avLst/>
          </a:prstGeom>
          <a:noFill/>
        </p:spPr>
        <p:txBody>
          <a:bodyPr wrap="square" rtlCol="0">
            <a:spAutoFit/>
          </a:bodyPr>
          <a:lstStyle/>
          <a:p>
            <a:r>
              <a:rPr lang="en-CA" dirty="0"/>
              <a:t>3</a:t>
            </a:r>
          </a:p>
        </p:txBody>
      </p:sp>
      <p:sp>
        <p:nvSpPr>
          <p:cNvPr id="59" name="TextBox 24">
            <a:extLst>
              <a:ext uri="{FF2B5EF4-FFF2-40B4-BE49-F238E27FC236}">
                <a16:creationId xmlns:a16="http://schemas.microsoft.com/office/drawing/2014/main" id="{D4ADBB6F-5179-4217-8902-026D7DC23F6E}"/>
              </a:ext>
            </a:extLst>
          </p:cNvPr>
          <p:cNvSpPr txBox="1"/>
          <p:nvPr/>
        </p:nvSpPr>
        <p:spPr>
          <a:xfrm>
            <a:off x="2909496" y="5201623"/>
            <a:ext cx="360040" cy="369332"/>
          </a:xfrm>
          <a:prstGeom prst="rect">
            <a:avLst/>
          </a:prstGeom>
          <a:noFill/>
        </p:spPr>
        <p:txBody>
          <a:bodyPr wrap="square" rtlCol="0">
            <a:spAutoFit/>
          </a:bodyPr>
          <a:lstStyle/>
          <a:p>
            <a:r>
              <a:rPr lang="en-CA" dirty="0"/>
              <a:t>4</a:t>
            </a:r>
          </a:p>
        </p:txBody>
      </p:sp>
      <p:cxnSp>
        <p:nvCxnSpPr>
          <p:cNvPr id="60" name="Straight Connector 7">
            <a:extLst>
              <a:ext uri="{FF2B5EF4-FFF2-40B4-BE49-F238E27FC236}">
                <a16:creationId xmlns:a16="http://schemas.microsoft.com/office/drawing/2014/main" id="{4073BB7C-F163-4F25-BD65-06ED964FD67D}"/>
              </a:ext>
            </a:extLst>
          </p:cNvPr>
          <p:cNvCxnSpPr/>
          <p:nvPr/>
        </p:nvCxnSpPr>
        <p:spPr>
          <a:xfrm>
            <a:off x="1633942" y="571500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24">
            <a:extLst>
              <a:ext uri="{FF2B5EF4-FFF2-40B4-BE49-F238E27FC236}">
                <a16:creationId xmlns:a16="http://schemas.microsoft.com/office/drawing/2014/main" id="{6634C6D5-9D01-410C-9D92-10B89EDACD35}"/>
              </a:ext>
            </a:extLst>
          </p:cNvPr>
          <p:cNvSpPr txBox="1"/>
          <p:nvPr/>
        </p:nvSpPr>
        <p:spPr>
          <a:xfrm>
            <a:off x="2930086" y="5991226"/>
            <a:ext cx="360040" cy="338554"/>
          </a:xfrm>
          <a:prstGeom prst="rect">
            <a:avLst/>
          </a:prstGeom>
          <a:noFill/>
        </p:spPr>
        <p:txBody>
          <a:bodyPr wrap="square" rtlCol="0">
            <a:spAutoFit/>
          </a:bodyPr>
          <a:lstStyle/>
          <a:p>
            <a:r>
              <a:rPr lang="en-CA" dirty="0"/>
              <a:t>5</a:t>
            </a:r>
          </a:p>
        </p:txBody>
      </p:sp>
      <p:sp>
        <p:nvSpPr>
          <p:cNvPr id="62" name="TextBox 13">
            <a:extLst>
              <a:ext uri="{FF2B5EF4-FFF2-40B4-BE49-F238E27FC236}">
                <a16:creationId xmlns:a16="http://schemas.microsoft.com/office/drawing/2014/main" id="{FABA3316-D221-4C44-B92F-5CA18BBFA07C}"/>
              </a:ext>
            </a:extLst>
          </p:cNvPr>
          <p:cNvSpPr txBox="1"/>
          <p:nvPr/>
        </p:nvSpPr>
        <p:spPr>
          <a:xfrm>
            <a:off x="2056439" y="5045179"/>
            <a:ext cx="432048" cy="420628"/>
          </a:xfrm>
          <a:prstGeom prst="rect">
            <a:avLst/>
          </a:prstGeom>
          <a:noFill/>
        </p:spPr>
        <p:txBody>
          <a:bodyPr wrap="square" rtlCol="0" anchor="ctr">
            <a:spAutoFit/>
          </a:bodyPr>
          <a:lstStyle/>
          <a:p>
            <a:pPr algn="ctr"/>
            <a:r>
              <a:rPr lang="en-CA" sz="3200" dirty="0"/>
              <a:t>w</a:t>
            </a:r>
          </a:p>
        </p:txBody>
      </p:sp>
      <p:sp>
        <p:nvSpPr>
          <p:cNvPr id="45" name="Rectangle 68">
            <a:extLst>
              <a:ext uri="{FF2B5EF4-FFF2-40B4-BE49-F238E27FC236}">
                <a16:creationId xmlns:a16="http://schemas.microsoft.com/office/drawing/2014/main" id="{D9DA97C7-6D0C-4C2D-8907-03C787C1B688}"/>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25</a:t>
            </a:fld>
            <a:endParaRPr lang="en-US" altLang="zh-CN"/>
          </a:p>
        </p:txBody>
      </p:sp>
    </p:spTree>
    <p:extLst>
      <p:ext uri="{BB962C8B-B14F-4D97-AF65-F5344CB8AC3E}">
        <p14:creationId xmlns:p14="http://schemas.microsoft.com/office/powerpoint/2010/main" val="33322351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Loops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2394" y="1450258"/>
                <a:ext cx="8001000" cy="1084387"/>
              </a:xfrm>
            </p:spPr>
            <p:txBody>
              <a:bodyPr/>
              <a:lstStyle/>
              <a:p>
                <a:r>
                  <a:rPr lang="en-CA" altLang="zh-CN" dirty="0"/>
                  <a:t>Now </a:t>
                </a:r>
                <a14:m>
                  <m:oMath xmlns:m="http://schemas.openxmlformats.org/officeDocument/2006/math">
                    <m:r>
                      <a:rPr lang="en-US" altLang="zh-CN" b="0" i="1" smtClean="0">
                        <a:latin typeface="Cambria Math" panose="02040503050406030204" pitchFamily="18" charset="0"/>
                      </a:rPr>
                      <m:t>𝑎</m:t>
                    </m:r>
                  </m:oMath>
                </a14:m>
                <a:r>
                  <a:rPr lang="en-CA" altLang="zh-CN" dirty="0"/>
                  <a:t> is placed, and </a:t>
                </a:r>
                <a14:m>
                  <m:oMath xmlns:m="http://schemas.openxmlformats.org/officeDocument/2006/math">
                    <m:r>
                      <a:rPr lang="en-US" altLang="zh-CN" b="0" i="1" smtClean="0">
                        <a:latin typeface="Cambria Math" panose="02040503050406030204" pitchFamily="18" charset="0"/>
                      </a:rPr>
                      <m:t>𝑥</m:t>
                    </m:r>
                  </m:oMath>
                </a14:m>
                <a:r>
                  <a:rPr lang="en-CA" altLang="zh-CN" dirty="0"/>
                  <a:t> is kicked out</a:t>
                </a:r>
              </a:p>
              <a:p>
                <a:r>
                  <a:rPr lang="en-CA" altLang="zh-CN" dirty="0"/>
                  <a:t>Try to insert </a:t>
                </a:r>
                <a14:m>
                  <m:oMath xmlns:m="http://schemas.openxmlformats.org/officeDocument/2006/math">
                    <m:r>
                      <a:rPr lang="en-CA" altLang="zh-CN" i="1" dirty="0" smtClean="0">
                        <a:latin typeface="Cambria Math" panose="02040503050406030204" pitchFamily="18" charset="0"/>
                      </a:rPr>
                      <m:t>𝑥</m:t>
                    </m:r>
                  </m:oMath>
                </a14:m>
                <a:endParaRPr lang="en-CA" altLang="zh-C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2394" y="1450258"/>
                <a:ext cx="8001000" cy="1084387"/>
              </a:xfrm>
              <a:blipFill>
                <a:blip r:embed="rId3"/>
                <a:stretch>
                  <a:fillRect t="-6742" b="-26404"/>
                </a:stretch>
              </a:blipFill>
            </p:spPr>
            <p:txBody>
              <a:bodyPr/>
              <a:lstStyle/>
              <a:p>
                <a:r>
                  <a:rPr lang="zh-CN" altLang="en-US">
                    <a:noFill/>
                  </a:rPr>
                  <a:t> </a:t>
                </a:r>
              </a:p>
            </p:txBody>
          </p:sp>
        </mc:Fallback>
      </mc:AlternateContent>
      <p:cxnSp>
        <p:nvCxnSpPr>
          <p:cNvPr id="15" name="Straight Connector 14"/>
          <p:cNvCxnSpPr/>
          <p:nvPr/>
        </p:nvCxnSpPr>
        <p:spPr>
          <a:xfrm flipH="1" flipV="1">
            <a:off x="760295" y="4563102"/>
            <a:ext cx="872653" cy="18026"/>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760295" y="2780928"/>
            <a:ext cx="0" cy="1782174"/>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760295" y="2780928"/>
            <a:ext cx="901210" cy="0"/>
          </a:xfrm>
          <a:prstGeom prst="line">
            <a:avLst/>
          </a:prstGeom>
          <a:ln w="19050">
            <a:solidFill>
              <a:schemeClr val="accent3">
                <a:lumMod val="75000"/>
              </a:schemeClr>
            </a:solidFill>
            <a:prstDash val="dash"/>
            <a:headEnd type="arrow" w="lg" len="lg"/>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472263" y="5386289"/>
            <a:ext cx="1142690" cy="0"/>
          </a:xfrm>
          <a:prstGeom prst="line">
            <a:avLst/>
          </a:prstGeom>
          <a:ln w="19050">
            <a:solidFill>
              <a:schemeClr val="accent2">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72263" y="3829072"/>
            <a:ext cx="0" cy="1557217"/>
          </a:xfrm>
          <a:prstGeom prst="line">
            <a:avLst/>
          </a:prstGeom>
          <a:ln w="19050">
            <a:solidFill>
              <a:schemeClr val="accent2">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472263" y="3829072"/>
            <a:ext cx="1122145" cy="0"/>
          </a:xfrm>
          <a:prstGeom prst="line">
            <a:avLst/>
          </a:prstGeom>
          <a:ln w="19050">
            <a:solidFill>
              <a:schemeClr val="accent2">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6" name="Oval 25"/>
          <p:cNvSpPr/>
          <p:nvPr/>
        </p:nvSpPr>
        <p:spPr>
          <a:xfrm>
            <a:off x="6137095" y="3005663"/>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1</a:t>
            </a:r>
          </a:p>
        </p:txBody>
      </p:sp>
      <p:sp>
        <p:nvSpPr>
          <p:cNvPr id="27" name="Oval 26"/>
          <p:cNvSpPr/>
          <p:nvPr/>
        </p:nvSpPr>
        <p:spPr>
          <a:xfrm>
            <a:off x="8335497" y="3005663"/>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2</a:t>
            </a:r>
          </a:p>
        </p:txBody>
      </p:sp>
      <p:sp>
        <p:nvSpPr>
          <p:cNvPr id="28" name="Oval 27"/>
          <p:cNvSpPr/>
          <p:nvPr/>
        </p:nvSpPr>
        <p:spPr>
          <a:xfrm>
            <a:off x="6137095" y="488423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3</a:t>
            </a:r>
          </a:p>
        </p:txBody>
      </p:sp>
      <p:sp>
        <p:nvSpPr>
          <p:cNvPr id="29" name="Oval 28"/>
          <p:cNvSpPr/>
          <p:nvPr/>
        </p:nvSpPr>
        <p:spPr>
          <a:xfrm>
            <a:off x="8335497" y="488423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4</a:t>
            </a:r>
          </a:p>
        </p:txBody>
      </p:sp>
      <p:cxnSp>
        <p:nvCxnSpPr>
          <p:cNvPr id="33" name="Straight Arrow Connector 32"/>
          <p:cNvCxnSpPr>
            <a:stCxn id="27" idx="4"/>
            <a:endCxn id="29" idx="0"/>
          </p:cNvCxnSpPr>
          <p:nvPr/>
        </p:nvCxnSpPr>
        <p:spPr>
          <a:xfrm>
            <a:off x="8623529" y="3581727"/>
            <a:ext cx="0" cy="1302504"/>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8" idx="0"/>
            <a:endCxn id="26" idx="4"/>
          </p:cNvCxnSpPr>
          <p:nvPr/>
        </p:nvCxnSpPr>
        <p:spPr>
          <a:xfrm flipV="1">
            <a:off x="6425127" y="3581727"/>
            <a:ext cx="0" cy="1302504"/>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70322" y="4698876"/>
            <a:ext cx="648072" cy="0"/>
          </a:xfrm>
          <a:prstGeom prst="line">
            <a:avLst/>
          </a:prstGeom>
          <a:ln w="19050">
            <a:solidFill>
              <a:schemeClr val="tx2">
                <a:lumMod val="60000"/>
                <a:lumOff val="40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976319" y="4698297"/>
            <a:ext cx="0" cy="496616"/>
          </a:xfrm>
          <a:prstGeom prst="line">
            <a:avLst/>
          </a:prstGeom>
          <a:ln w="19050">
            <a:solidFill>
              <a:schemeClr val="tx2">
                <a:lumMod val="60000"/>
                <a:lumOff val="40000"/>
              </a:schemeClr>
            </a:solidFill>
            <a:prstDash val="dash"/>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a:off x="966881" y="5201623"/>
            <a:ext cx="648072" cy="0"/>
          </a:xfrm>
          <a:prstGeom prst="line">
            <a:avLst/>
          </a:prstGeom>
          <a:ln w="19050">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29" idx="2"/>
            <a:endCxn id="28" idx="6"/>
          </p:cNvCxnSpPr>
          <p:nvPr/>
        </p:nvCxnSpPr>
        <p:spPr>
          <a:xfrm flipH="1">
            <a:off x="6713159" y="5172263"/>
            <a:ext cx="1622338" cy="0"/>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76889D31-74B4-4872-AF25-7245861AEAE1}"/>
              </a:ext>
            </a:extLst>
          </p:cNvPr>
          <p:cNvSpPr/>
          <p:nvPr/>
        </p:nvSpPr>
        <p:spPr>
          <a:xfrm>
            <a:off x="7391400" y="587247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5</a:t>
            </a:r>
          </a:p>
        </p:txBody>
      </p:sp>
      <p:sp>
        <p:nvSpPr>
          <p:cNvPr id="48" name="Rectangle 4">
            <a:extLst>
              <a:ext uri="{FF2B5EF4-FFF2-40B4-BE49-F238E27FC236}">
                <a16:creationId xmlns:a16="http://schemas.microsoft.com/office/drawing/2014/main" id="{413086C3-4860-4FBF-999A-4A715ED829D8}"/>
              </a:ext>
            </a:extLst>
          </p:cNvPr>
          <p:cNvSpPr/>
          <p:nvPr/>
        </p:nvSpPr>
        <p:spPr>
          <a:xfrm>
            <a:off x="1624391" y="2564904"/>
            <a:ext cx="1296144" cy="393421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49" name="Straight Connector 5">
            <a:extLst>
              <a:ext uri="{FF2B5EF4-FFF2-40B4-BE49-F238E27FC236}">
                <a16:creationId xmlns:a16="http://schemas.microsoft.com/office/drawing/2014/main" id="{A8D32BB6-23B7-459F-A686-6BD1DA7287EF}"/>
              </a:ext>
            </a:extLst>
          </p:cNvPr>
          <p:cNvCxnSpPr>
            <a:stCxn id="48" idx="0"/>
            <a:endCxn id="48" idx="0"/>
          </p:cNvCxnSpPr>
          <p:nvPr/>
        </p:nvCxnSpPr>
        <p:spPr>
          <a:xfrm>
            <a:off x="2272463" y="2564904"/>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6">
            <a:extLst>
              <a:ext uri="{FF2B5EF4-FFF2-40B4-BE49-F238E27FC236}">
                <a16:creationId xmlns:a16="http://schemas.microsoft.com/office/drawing/2014/main" id="{9507B6D1-7219-48C2-BED0-48BB4E2CC332}"/>
              </a:ext>
            </a:extLst>
          </p:cNvPr>
          <p:cNvCxnSpPr>
            <a:cxnSpLocks/>
          </p:cNvCxnSpPr>
          <p:nvPr/>
        </p:nvCxnSpPr>
        <p:spPr>
          <a:xfrm>
            <a:off x="1624391" y="3356992"/>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7">
            <a:extLst>
              <a:ext uri="{FF2B5EF4-FFF2-40B4-BE49-F238E27FC236}">
                <a16:creationId xmlns:a16="http://schemas.microsoft.com/office/drawing/2014/main" id="{CBCCB7D0-00E8-4886-8E31-BF481F42E630}"/>
              </a:ext>
            </a:extLst>
          </p:cNvPr>
          <p:cNvCxnSpPr>
            <a:cxnSpLocks/>
          </p:cNvCxnSpPr>
          <p:nvPr/>
        </p:nvCxnSpPr>
        <p:spPr>
          <a:xfrm>
            <a:off x="1614953" y="4941168"/>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8">
            <a:extLst>
              <a:ext uri="{FF2B5EF4-FFF2-40B4-BE49-F238E27FC236}">
                <a16:creationId xmlns:a16="http://schemas.microsoft.com/office/drawing/2014/main" id="{80CD9236-FF8B-4FBC-9A22-7979D9D53F19}"/>
              </a:ext>
            </a:extLst>
          </p:cNvPr>
          <p:cNvCxnSpPr>
            <a:cxnSpLocks/>
          </p:cNvCxnSpPr>
          <p:nvPr/>
        </p:nvCxnSpPr>
        <p:spPr>
          <a:xfrm>
            <a:off x="1624391" y="414908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9">
            <a:extLst>
              <a:ext uri="{FF2B5EF4-FFF2-40B4-BE49-F238E27FC236}">
                <a16:creationId xmlns:a16="http://schemas.microsoft.com/office/drawing/2014/main" id="{E9151380-22A2-4F9C-BEE7-2F2D534ABFC3}"/>
              </a:ext>
            </a:extLst>
          </p:cNvPr>
          <p:cNvSpPr txBox="1"/>
          <p:nvPr/>
        </p:nvSpPr>
        <p:spPr>
          <a:xfrm>
            <a:off x="2028498" y="2790993"/>
            <a:ext cx="432048" cy="420628"/>
          </a:xfrm>
          <a:prstGeom prst="rect">
            <a:avLst/>
          </a:prstGeom>
          <a:noFill/>
        </p:spPr>
        <p:txBody>
          <a:bodyPr wrap="square" rtlCol="0" anchor="ctr">
            <a:spAutoFit/>
          </a:bodyPr>
          <a:lstStyle/>
          <a:p>
            <a:pPr algn="ctr"/>
            <a:r>
              <a:rPr lang="en-CA" sz="3200" dirty="0"/>
              <a:t>a</a:t>
            </a:r>
          </a:p>
        </p:txBody>
      </p:sp>
      <p:sp>
        <p:nvSpPr>
          <p:cNvPr id="54" name="TextBox 13">
            <a:extLst>
              <a:ext uri="{FF2B5EF4-FFF2-40B4-BE49-F238E27FC236}">
                <a16:creationId xmlns:a16="http://schemas.microsoft.com/office/drawing/2014/main" id="{F7FBEC33-378B-4A08-BB48-66E71079A720}"/>
              </a:ext>
            </a:extLst>
          </p:cNvPr>
          <p:cNvSpPr txBox="1"/>
          <p:nvPr/>
        </p:nvSpPr>
        <p:spPr>
          <a:xfrm>
            <a:off x="2056439" y="4221244"/>
            <a:ext cx="432048" cy="584775"/>
          </a:xfrm>
          <a:prstGeom prst="rect">
            <a:avLst/>
          </a:prstGeom>
          <a:noFill/>
        </p:spPr>
        <p:txBody>
          <a:bodyPr wrap="square" rtlCol="0" anchor="ctr">
            <a:spAutoFit/>
          </a:bodyPr>
          <a:lstStyle/>
          <a:p>
            <a:pPr algn="ctr"/>
            <a:r>
              <a:rPr lang="en-CA" sz="3200" dirty="0"/>
              <a:t>y</a:t>
            </a:r>
          </a:p>
        </p:txBody>
      </p:sp>
      <p:sp>
        <p:nvSpPr>
          <p:cNvPr id="55" name="TextBox 20">
            <a:extLst>
              <a:ext uri="{FF2B5EF4-FFF2-40B4-BE49-F238E27FC236}">
                <a16:creationId xmlns:a16="http://schemas.microsoft.com/office/drawing/2014/main" id="{B76AAC94-83D7-4F66-84EE-8DA36CAE2112}"/>
              </a:ext>
            </a:extLst>
          </p:cNvPr>
          <p:cNvSpPr txBox="1"/>
          <p:nvPr/>
        </p:nvSpPr>
        <p:spPr>
          <a:xfrm>
            <a:off x="2056439" y="3536684"/>
            <a:ext cx="432048" cy="584775"/>
          </a:xfrm>
          <a:prstGeom prst="rect">
            <a:avLst/>
          </a:prstGeom>
          <a:noFill/>
        </p:spPr>
        <p:txBody>
          <a:bodyPr wrap="square" rtlCol="0" anchor="ctr">
            <a:spAutoFit/>
          </a:bodyPr>
          <a:lstStyle/>
          <a:p>
            <a:pPr algn="ctr"/>
            <a:r>
              <a:rPr lang="en-CA" sz="3200" dirty="0"/>
              <a:t>z</a:t>
            </a:r>
          </a:p>
        </p:txBody>
      </p:sp>
      <p:sp>
        <p:nvSpPr>
          <p:cNvPr id="56" name="TextBox 21">
            <a:extLst>
              <a:ext uri="{FF2B5EF4-FFF2-40B4-BE49-F238E27FC236}">
                <a16:creationId xmlns:a16="http://schemas.microsoft.com/office/drawing/2014/main" id="{F6E1DFCC-03D7-4AD9-A934-1E26EEA19F6F}"/>
              </a:ext>
            </a:extLst>
          </p:cNvPr>
          <p:cNvSpPr txBox="1"/>
          <p:nvPr/>
        </p:nvSpPr>
        <p:spPr>
          <a:xfrm>
            <a:off x="2920535" y="2816641"/>
            <a:ext cx="360040" cy="369332"/>
          </a:xfrm>
          <a:prstGeom prst="rect">
            <a:avLst/>
          </a:prstGeom>
          <a:noFill/>
        </p:spPr>
        <p:txBody>
          <a:bodyPr wrap="square" rtlCol="0">
            <a:spAutoFit/>
          </a:bodyPr>
          <a:lstStyle/>
          <a:p>
            <a:r>
              <a:rPr lang="en-CA" dirty="0"/>
              <a:t>1</a:t>
            </a:r>
          </a:p>
        </p:txBody>
      </p:sp>
      <p:sp>
        <p:nvSpPr>
          <p:cNvPr id="57" name="TextBox 22">
            <a:extLst>
              <a:ext uri="{FF2B5EF4-FFF2-40B4-BE49-F238E27FC236}">
                <a16:creationId xmlns:a16="http://schemas.microsoft.com/office/drawing/2014/main" id="{D64A66AE-1060-43FB-85A6-2746D1FEE254}"/>
              </a:ext>
            </a:extLst>
          </p:cNvPr>
          <p:cNvSpPr txBox="1"/>
          <p:nvPr/>
        </p:nvSpPr>
        <p:spPr>
          <a:xfrm>
            <a:off x="2920535" y="3533465"/>
            <a:ext cx="360040" cy="369332"/>
          </a:xfrm>
          <a:prstGeom prst="rect">
            <a:avLst/>
          </a:prstGeom>
          <a:noFill/>
        </p:spPr>
        <p:txBody>
          <a:bodyPr wrap="square" rtlCol="0">
            <a:spAutoFit/>
          </a:bodyPr>
          <a:lstStyle/>
          <a:p>
            <a:r>
              <a:rPr lang="en-CA" dirty="0"/>
              <a:t>2</a:t>
            </a:r>
          </a:p>
        </p:txBody>
      </p:sp>
      <p:sp>
        <p:nvSpPr>
          <p:cNvPr id="58" name="TextBox 23">
            <a:extLst>
              <a:ext uri="{FF2B5EF4-FFF2-40B4-BE49-F238E27FC236}">
                <a16:creationId xmlns:a16="http://schemas.microsoft.com/office/drawing/2014/main" id="{FE3ECFB7-6E96-4FB3-BA91-15C44BB95AAB}"/>
              </a:ext>
            </a:extLst>
          </p:cNvPr>
          <p:cNvSpPr txBox="1"/>
          <p:nvPr/>
        </p:nvSpPr>
        <p:spPr>
          <a:xfrm>
            <a:off x="2930086" y="4328965"/>
            <a:ext cx="360040" cy="369332"/>
          </a:xfrm>
          <a:prstGeom prst="rect">
            <a:avLst/>
          </a:prstGeom>
          <a:noFill/>
        </p:spPr>
        <p:txBody>
          <a:bodyPr wrap="square" rtlCol="0">
            <a:spAutoFit/>
          </a:bodyPr>
          <a:lstStyle/>
          <a:p>
            <a:r>
              <a:rPr lang="en-CA" dirty="0"/>
              <a:t>3</a:t>
            </a:r>
          </a:p>
        </p:txBody>
      </p:sp>
      <p:sp>
        <p:nvSpPr>
          <p:cNvPr id="59" name="TextBox 24">
            <a:extLst>
              <a:ext uri="{FF2B5EF4-FFF2-40B4-BE49-F238E27FC236}">
                <a16:creationId xmlns:a16="http://schemas.microsoft.com/office/drawing/2014/main" id="{D4ADBB6F-5179-4217-8902-026D7DC23F6E}"/>
              </a:ext>
            </a:extLst>
          </p:cNvPr>
          <p:cNvSpPr txBox="1"/>
          <p:nvPr/>
        </p:nvSpPr>
        <p:spPr>
          <a:xfrm>
            <a:off x="2909496" y="5201623"/>
            <a:ext cx="360040" cy="369332"/>
          </a:xfrm>
          <a:prstGeom prst="rect">
            <a:avLst/>
          </a:prstGeom>
          <a:noFill/>
        </p:spPr>
        <p:txBody>
          <a:bodyPr wrap="square" rtlCol="0">
            <a:spAutoFit/>
          </a:bodyPr>
          <a:lstStyle/>
          <a:p>
            <a:r>
              <a:rPr lang="en-CA" dirty="0"/>
              <a:t>4</a:t>
            </a:r>
          </a:p>
        </p:txBody>
      </p:sp>
      <p:cxnSp>
        <p:nvCxnSpPr>
          <p:cNvPr id="60" name="Straight Connector 7">
            <a:extLst>
              <a:ext uri="{FF2B5EF4-FFF2-40B4-BE49-F238E27FC236}">
                <a16:creationId xmlns:a16="http://schemas.microsoft.com/office/drawing/2014/main" id="{4073BB7C-F163-4F25-BD65-06ED964FD67D}"/>
              </a:ext>
            </a:extLst>
          </p:cNvPr>
          <p:cNvCxnSpPr/>
          <p:nvPr/>
        </p:nvCxnSpPr>
        <p:spPr>
          <a:xfrm>
            <a:off x="1633942" y="571500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24">
            <a:extLst>
              <a:ext uri="{FF2B5EF4-FFF2-40B4-BE49-F238E27FC236}">
                <a16:creationId xmlns:a16="http://schemas.microsoft.com/office/drawing/2014/main" id="{6634C6D5-9D01-410C-9D92-10B89EDACD35}"/>
              </a:ext>
            </a:extLst>
          </p:cNvPr>
          <p:cNvSpPr txBox="1"/>
          <p:nvPr/>
        </p:nvSpPr>
        <p:spPr>
          <a:xfrm>
            <a:off x="2930086" y="5991226"/>
            <a:ext cx="360040" cy="338554"/>
          </a:xfrm>
          <a:prstGeom prst="rect">
            <a:avLst/>
          </a:prstGeom>
          <a:noFill/>
        </p:spPr>
        <p:txBody>
          <a:bodyPr wrap="square" rtlCol="0">
            <a:spAutoFit/>
          </a:bodyPr>
          <a:lstStyle/>
          <a:p>
            <a:r>
              <a:rPr lang="en-CA" dirty="0"/>
              <a:t>5</a:t>
            </a:r>
          </a:p>
        </p:txBody>
      </p:sp>
      <p:sp>
        <p:nvSpPr>
          <p:cNvPr id="62" name="TextBox 13">
            <a:extLst>
              <a:ext uri="{FF2B5EF4-FFF2-40B4-BE49-F238E27FC236}">
                <a16:creationId xmlns:a16="http://schemas.microsoft.com/office/drawing/2014/main" id="{FABA3316-D221-4C44-B92F-5CA18BBFA07C}"/>
              </a:ext>
            </a:extLst>
          </p:cNvPr>
          <p:cNvSpPr txBox="1"/>
          <p:nvPr/>
        </p:nvSpPr>
        <p:spPr>
          <a:xfrm>
            <a:off x="2056439" y="5045179"/>
            <a:ext cx="432048" cy="420628"/>
          </a:xfrm>
          <a:prstGeom prst="rect">
            <a:avLst/>
          </a:prstGeom>
          <a:noFill/>
        </p:spPr>
        <p:txBody>
          <a:bodyPr wrap="square" rtlCol="0" anchor="ctr">
            <a:spAutoFit/>
          </a:bodyPr>
          <a:lstStyle/>
          <a:p>
            <a:pPr algn="ctr"/>
            <a:r>
              <a:rPr lang="en-CA" sz="3200" dirty="0"/>
              <a:t>w</a:t>
            </a:r>
          </a:p>
        </p:txBody>
      </p:sp>
      <p:sp>
        <p:nvSpPr>
          <p:cNvPr id="64" name="TextBox 9">
            <a:extLst>
              <a:ext uri="{FF2B5EF4-FFF2-40B4-BE49-F238E27FC236}">
                <a16:creationId xmlns:a16="http://schemas.microsoft.com/office/drawing/2014/main" id="{5F20453E-FA0C-48C1-8EBF-44A7D1FF0D20}"/>
              </a:ext>
            </a:extLst>
          </p:cNvPr>
          <p:cNvSpPr txBox="1"/>
          <p:nvPr/>
        </p:nvSpPr>
        <p:spPr>
          <a:xfrm>
            <a:off x="4082188" y="5116922"/>
            <a:ext cx="432048" cy="584775"/>
          </a:xfrm>
          <a:prstGeom prst="rect">
            <a:avLst/>
          </a:prstGeom>
          <a:noFill/>
        </p:spPr>
        <p:txBody>
          <a:bodyPr wrap="square" rtlCol="0" anchor="ctr">
            <a:spAutoFit/>
          </a:bodyPr>
          <a:lstStyle/>
          <a:p>
            <a:pPr algn="ctr"/>
            <a:r>
              <a:rPr lang="en-CA" sz="3200" dirty="0"/>
              <a:t>x</a:t>
            </a:r>
          </a:p>
        </p:txBody>
      </p:sp>
      <p:sp>
        <p:nvSpPr>
          <p:cNvPr id="65" name="Arc 10">
            <a:extLst>
              <a:ext uri="{FF2B5EF4-FFF2-40B4-BE49-F238E27FC236}">
                <a16:creationId xmlns:a16="http://schemas.microsoft.com/office/drawing/2014/main" id="{464311E1-9122-46C0-9473-BF04E1F6DA31}"/>
              </a:ext>
            </a:extLst>
          </p:cNvPr>
          <p:cNvSpPr/>
          <p:nvPr/>
        </p:nvSpPr>
        <p:spPr>
          <a:xfrm>
            <a:off x="2209980" y="2875956"/>
            <a:ext cx="2088232" cy="4320298"/>
          </a:xfrm>
          <a:prstGeom prst="arc">
            <a:avLst>
              <a:gd name="adj1" fmla="val 16105755"/>
              <a:gd name="adj2" fmla="val 126625"/>
            </a:avLst>
          </a:prstGeom>
          <a:ln w="19050">
            <a:solidFill>
              <a:schemeClr val="accent6">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6" name="Arc 11">
            <a:extLst>
              <a:ext uri="{FF2B5EF4-FFF2-40B4-BE49-F238E27FC236}">
                <a16:creationId xmlns:a16="http://schemas.microsoft.com/office/drawing/2014/main" id="{78B97733-4443-4E85-B7E3-495A3EFD1BA8}"/>
              </a:ext>
            </a:extLst>
          </p:cNvPr>
          <p:cNvSpPr/>
          <p:nvPr/>
        </p:nvSpPr>
        <p:spPr>
          <a:xfrm>
            <a:off x="2353996" y="3852061"/>
            <a:ext cx="1944216" cy="2664297"/>
          </a:xfrm>
          <a:prstGeom prst="arc">
            <a:avLst>
              <a:gd name="adj1" fmla="val 16105755"/>
              <a:gd name="adj2" fmla="val 126625"/>
            </a:avLst>
          </a:prstGeom>
          <a:ln w="19050">
            <a:solidFill>
              <a:schemeClr val="accent1">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accent1">
                  <a:lumMod val="75000"/>
                </a:schemeClr>
              </a:solidFill>
            </a:endParaRPr>
          </a:p>
        </p:txBody>
      </p:sp>
      <p:cxnSp>
        <p:nvCxnSpPr>
          <p:cNvPr id="67" name="Straight Connector 42">
            <a:extLst>
              <a:ext uri="{FF2B5EF4-FFF2-40B4-BE49-F238E27FC236}">
                <a16:creationId xmlns:a16="http://schemas.microsoft.com/office/drawing/2014/main" id="{A9E5BB68-F3E5-4DD0-918B-1538F43AF7F8}"/>
              </a:ext>
            </a:extLst>
          </p:cNvPr>
          <p:cNvCxnSpPr/>
          <p:nvPr/>
        </p:nvCxnSpPr>
        <p:spPr>
          <a:xfrm flipH="1">
            <a:off x="298264" y="5678676"/>
            <a:ext cx="1316689" cy="0"/>
          </a:xfrm>
          <a:prstGeom prst="line">
            <a:avLst/>
          </a:prstGeom>
          <a:ln w="19050">
            <a:solidFill>
              <a:srgbClr val="FF9900"/>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68" name="Straight Connector 43">
            <a:extLst>
              <a:ext uri="{FF2B5EF4-FFF2-40B4-BE49-F238E27FC236}">
                <a16:creationId xmlns:a16="http://schemas.microsoft.com/office/drawing/2014/main" id="{CDFE79FB-BA1D-4341-BF0E-B86FD0A1461A}"/>
              </a:ext>
            </a:extLst>
          </p:cNvPr>
          <p:cNvCxnSpPr/>
          <p:nvPr/>
        </p:nvCxnSpPr>
        <p:spPr>
          <a:xfrm>
            <a:off x="323528" y="2628005"/>
            <a:ext cx="0" cy="3050671"/>
          </a:xfrm>
          <a:prstGeom prst="line">
            <a:avLst/>
          </a:prstGeom>
          <a:ln w="19050">
            <a:solidFill>
              <a:srgbClr val="FF9900"/>
            </a:solidFill>
            <a:prstDash val="dash"/>
          </a:ln>
        </p:spPr>
        <p:style>
          <a:lnRef idx="1">
            <a:schemeClr val="dk1"/>
          </a:lnRef>
          <a:fillRef idx="0">
            <a:schemeClr val="dk1"/>
          </a:fillRef>
          <a:effectRef idx="0">
            <a:schemeClr val="dk1"/>
          </a:effectRef>
          <a:fontRef idx="minor">
            <a:schemeClr val="tx1"/>
          </a:fontRef>
        </p:style>
      </p:cxnSp>
      <p:cxnSp>
        <p:nvCxnSpPr>
          <p:cNvPr id="69" name="Straight Connector 44">
            <a:extLst>
              <a:ext uri="{FF2B5EF4-FFF2-40B4-BE49-F238E27FC236}">
                <a16:creationId xmlns:a16="http://schemas.microsoft.com/office/drawing/2014/main" id="{63312ABD-DD91-4FB4-84E4-FFE8905F4168}"/>
              </a:ext>
            </a:extLst>
          </p:cNvPr>
          <p:cNvCxnSpPr/>
          <p:nvPr/>
        </p:nvCxnSpPr>
        <p:spPr>
          <a:xfrm flipH="1">
            <a:off x="323528" y="2599841"/>
            <a:ext cx="1294866" cy="0"/>
          </a:xfrm>
          <a:prstGeom prst="line">
            <a:avLst/>
          </a:prstGeom>
          <a:ln w="19050">
            <a:solidFill>
              <a:srgbClr val="FF99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Arrow Connector 49">
            <a:extLst>
              <a:ext uri="{FF2B5EF4-FFF2-40B4-BE49-F238E27FC236}">
                <a16:creationId xmlns:a16="http://schemas.microsoft.com/office/drawing/2014/main" id="{BCD5B937-45D4-430D-BB28-56AF5D4232A3}"/>
              </a:ext>
            </a:extLst>
          </p:cNvPr>
          <p:cNvCxnSpPr/>
          <p:nvPr/>
        </p:nvCxnSpPr>
        <p:spPr>
          <a:xfrm>
            <a:off x="6628796" y="3497364"/>
            <a:ext cx="1791064" cy="1471230"/>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68">
            <a:extLst>
              <a:ext uri="{FF2B5EF4-FFF2-40B4-BE49-F238E27FC236}">
                <a16:creationId xmlns:a16="http://schemas.microsoft.com/office/drawing/2014/main" id="{A8409049-13F4-4277-870A-AD8E9BAE24A8}"/>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26</a:t>
            </a:fld>
            <a:endParaRPr lang="en-US" altLang="zh-CN"/>
          </a:p>
        </p:txBody>
      </p:sp>
    </p:spTree>
    <p:extLst>
      <p:ext uri="{BB962C8B-B14F-4D97-AF65-F5344CB8AC3E}">
        <p14:creationId xmlns:p14="http://schemas.microsoft.com/office/powerpoint/2010/main" val="12677854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5" grpId="0" animBg="1"/>
      <p:bldP spid="6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Loops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CA" dirty="0"/>
                  <a:t>Now </a:t>
                </a:r>
                <a14:m>
                  <m:oMath xmlns:m="http://schemas.openxmlformats.org/officeDocument/2006/math">
                    <m:r>
                      <a:rPr lang="en-CA" b="0" i="1" smtClean="0">
                        <a:latin typeface="Cambria Math"/>
                      </a:rPr>
                      <m:t>𝑥</m:t>
                    </m:r>
                  </m:oMath>
                </a14:m>
                <a:r>
                  <a:rPr lang="en-CA" dirty="0"/>
                  <a:t> is placed, and </a:t>
                </a:r>
                <a14:m>
                  <m:oMath xmlns:m="http://schemas.openxmlformats.org/officeDocument/2006/math">
                    <m:r>
                      <a:rPr lang="en-CA" b="0" i="1" smtClean="0">
                        <a:latin typeface="Cambria Math"/>
                      </a:rPr>
                      <m:t>𝑧</m:t>
                    </m:r>
                  </m:oMath>
                </a14:m>
                <a:r>
                  <a:rPr lang="en-CA" dirty="0"/>
                  <a:t> is kicked out</a:t>
                </a:r>
              </a:p>
              <a:p>
                <a:r>
                  <a:rPr lang="en-CA" dirty="0"/>
                  <a:t>Try to insert </a:t>
                </a:r>
                <a14:m>
                  <m:oMath xmlns:m="http://schemas.openxmlformats.org/officeDocument/2006/math">
                    <m:r>
                      <a:rPr lang="en-CA" i="1" dirty="0" smtClean="0">
                        <a:latin typeface="Cambria Math" panose="02040503050406030204" pitchFamily="18" charset="0"/>
                      </a:rPr>
                      <m:t>𝑧</m:t>
                    </m:r>
                  </m:oMath>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778"/>
                </a:stretch>
              </a:blipFill>
            </p:spPr>
            <p:txBody>
              <a:bodyPr/>
              <a:lstStyle/>
              <a:p>
                <a:r>
                  <a:rPr lang="zh-CN" altLang="en-US">
                    <a:noFill/>
                  </a:rPr>
                  <a:t> </a:t>
                </a:r>
              </a:p>
            </p:txBody>
          </p:sp>
        </mc:Fallback>
      </mc:AlternateContent>
      <p:cxnSp>
        <p:nvCxnSpPr>
          <p:cNvPr id="11" name="Straight Connector 10"/>
          <p:cNvCxnSpPr/>
          <p:nvPr/>
        </p:nvCxnSpPr>
        <p:spPr>
          <a:xfrm flipH="1">
            <a:off x="946336" y="3043892"/>
            <a:ext cx="648072" cy="0"/>
          </a:xfrm>
          <a:prstGeom prst="line">
            <a:avLst/>
          </a:prstGeom>
          <a:ln w="19050">
            <a:solidFill>
              <a:schemeClr val="accent4">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966881" y="3034414"/>
            <a:ext cx="0" cy="683717"/>
          </a:xfrm>
          <a:prstGeom prst="line">
            <a:avLst/>
          </a:prstGeom>
          <a:ln w="19050">
            <a:solidFill>
              <a:schemeClr val="accent4">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976319" y="3718131"/>
            <a:ext cx="648072" cy="0"/>
          </a:xfrm>
          <a:prstGeom prst="line">
            <a:avLst/>
          </a:prstGeom>
          <a:ln w="19050">
            <a:solidFill>
              <a:schemeClr val="accent4">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flipV="1">
            <a:off x="760295" y="4563102"/>
            <a:ext cx="872653" cy="18026"/>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760295" y="2780928"/>
            <a:ext cx="0" cy="1782174"/>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760295" y="2780928"/>
            <a:ext cx="901210" cy="0"/>
          </a:xfrm>
          <a:prstGeom prst="line">
            <a:avLst/>
          </a:prstGeom>
          <a:ln w="19050">
            <a:solidFill>
              <a:schemeClr val="accent3">
                <a:lumMod val="75000"/>
              </a:schemeClr>
            </a:solidFill>
            <a:prstDash val="dash"/>
            <a:headEnd type="arrow" w="lg" len="lg"/>
            <a:tailEnd type="none" w="med" len="med"/>
          </a:ln>
        </p:spPr>
        <p:style>
          <a:lnRef idx="1">
            <a:schemeClr val="dk1"/>
          </a:lnRef>
          <a:fillRef idx="0">
            <a:schemeClr val="dk1"/>
          </a:fillRef>
          <a:effectRef idx="0">
            <a:schemeClr val="dk1"/>
          </a:effectRef>
          <a:fontRef idx="minor">
            <a:schemeClr val="tx1"/>
          </a:fontRef>
        </p:style>
      </p:cxnSp>
      <p:sp>
        <p:nvSpPr>
          <p:cNvPr id="26" name="Oval 25"/>
          <p:cNvSpPr/>
          <p:nvPr/>
        </p:nvSpPr>
        <p:spPr>
          <a:xfrm>
            <a:off x="6137095" y="3005663"/>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1</a:t>
            </a:r>
          </a:p>
        </p:txBody>
      </p:sp>
      <p:sp>
        <p:nvSpPr>
          <p:cNvPr id="27" name="Oval 26"/>
          <p:cNvSpPr/>
          <p:nvPr/>
        </p:nvSpPr>
        <p:spPr>
          <a:xfrm>
            <a:off x="8335497" y="3005663"/>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2</a:t>
            </a:r>
          </a:p>
        </p:txBody>
      </p:sp>
      <p:sp>
        <p:nvSpPr>
          <p:cNvPr id="28" name="Oval 27"/>
          <p:cNvSpPr/>
          <p:nvPr/>
        </p:nvSpPr>
        <p:spPr>
          <a:xfrm>
            <a:off x="6137095" y="488423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3</a:t>
            </a:r>
          </a:p>
        </p:txBody>
      </p:sp>
      <p:sp>
        <p:nvSpPr>
          <p:cNvPr id="29" name="Oval 28"/>
          <p:cNvSpPr/>
          <p:nvPr/>
        </p:nvSpPr>
        <p:spPr>
          <a:xfrm>
            <a:off x="8335497" y="488423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4</a:t>
            </a:r>
          </a:p>
        </p:txBody>
      </p:sp>
      <p:cxnSp>
        <p:nvCxnSpPr>
          <p:cNvPr id="31" name="Straight Arrow Connector 30"/>
          <p:cNvCxnSpPr>
            <a:stCxn id="27" idx="2"/>
            <a:endCxn id="26" idx="6"/>
          </p:cNvCxnSpPr>
          <p:nvPr/>
        </p:nvCxnSpPr>
        <p:spPr>
          <a:xfrm flipH="1">
            <a:off x="6713159" y="3293695"/>
            <a:ext cx="1622338"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8" idx="0"/>
            <a:endCxn id="26" idx="4"/>
          </p:cNvCxnSpPr>
          <p:nvPr/>
        </p:nvCxnSpPr>
        <p:spPr>
          <a:xfrm flipV="1">
            <a:off x="6425127" y="3581727"/>
            <a:ext cx="0" cy="1302504"/>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009039" y="5044402"/>
            <a:ext cx="432048" cy="584775"/>
          </a:xfrm>
          <a:prstGeom prst="rect">
            <a:avLst/>
          </a:prstGeom>
          <a:noFill/>
        </p:spPr>
        <p:txBody>
          <a:bodyPr wrap="square" rtlCol="0" anchor="ctr">
            <a:spAutoFit/>
          </a:bodyPr>
          <a:lstStyle/>
          <a:p>
            <a:pPr algn="ctr"/>
            <a:r>
              <a:rPr lang="en-CA" sz="3200" dirty="0"/>
              <a:t>z</a:t>
            </a:r>
          </a:p>
        </p:txBody>
      </p:sp>
      <p:cxnSp>
        <p:nvCxnSpPr>
          <p:cNvPr id="38" name="Straight Connector 37"/>
          <p:cNvCxnSpPr/>
          <p:nvPr/>
        </p:nvCxnSpPr>
        <p:spPr>
          <a:xfrm flipH="1">
            <a:off x="970322" y="4698876"/>
            <a:ext cx="648072" cy="0"/>
          </a:xfrm>
          <a:prstGeom prst="line">
            <a:avLst/>
          </a:prstGeom>
          <a:ln w="19050">
            <a:solidFill>
              <a:schemeClr val="tx2">
                <a:lumMod val="60000"/>
                <a:lumOff val="40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976319" y="4698297"/>
            <a:ext cx="0" cy="496616"/>
          </a:xfrm>
          <a:prstGeom prst="line">
            <a:avLst/>
          </a:prstGeom>
          <a:ln w="19050">
            <a:solidFill>
              <a:schemeClr val="tx2">
                <a:lumMod val="60000"/>
                <a:lumOff val="40000"/>
              </a:schemeClr>
            </a:solidFill>
            <a:prstDash val="dash"/>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a:off x="966881" y="5201623"/>
            <a:ext cx="648072" cy="0"/>
          </a:xfrm>
          <a:prstGeom prst="line">
            <a:avLst/>
          </a:prstGeom>
          <a:ln w="19050">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29" idx="2"/>
            <a:endCxn id="28" idx="6"/>
          </p:cNvCxnSpPr>
          <p:nvPr/>
        </p:nvCxnSpPr>
        <p:spPr>
          <a:xfrm flipH="1">
            <a:off x="6713159" y="5172263"/>
            <a:ext cx="1622338" cy="0"/>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98264" y="5678676"/>
            <a:ext cx="1316689" cy="0"/>
          </a:xfrm>
          <a:prstGeom prst="line">
            <a:avLst/>
          </a:prstGeom>
          <a:ln w="19050">
            <a:solidFill>
              <a:srgbClr val="FF9900"/>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323528" y="2628005"/>
            <a:ext cx="0" cy="3050671"/>
          </a:xfrm>
          <a:prstGeom prst="line">
            <a:avLst/>
          </a:prstGeom>
          <a:ln w="19050">
            <a:solidFill>
              <a:srgbClr val="FF9900"/>
            </a:solidFill>
            <a:prstDash val="dash"/>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H="1">
            <a:off x="323528" y="2599841"/>
            <a:ext cx="1294866" cy="0"/>
          </a:xfrm>
          <a:prstGeom prst="line">
            <a:avLst/>
          </a:prstGeom>
          <a:ln w="19050">
            <a:solidFill>
              <a:srgbClr val="FF99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26" idx="5"/>
            <a:endCxn id="29" idx="1"/>
          </p:cNvCxnSpPr>
          <p:nvPr/>
        </p:nvCxnSpPr>
        <p:spPr>
          <a:xfrm>
            <a:off x="6628796" y="3497364"/>
            <a:ext cx="1791064" cy="1471230"/>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53" name="Arc 52"/>
          <p:cNvSpPr/>
          <p:nvPr/>
        </p:nvSpPr>
        <p:spPr>
          <a:xfrm flipV="1">
            <a:off x="2271409" y="4926999"/>
            <a:ext cx="1809638" cy="504113"/>
          </a:xfrm>
          <a:prstGeom prst="arc">
            <a:avLst>
              <a:gd name="adj1" fmla="val 16105755"/>
              <a:gd name="adj2" fmla="val 20998259"/>
            </a:avLst>
          </a:prstGeom>
          <a:ln w="19050">
            <a:solidFill>
              <a:schemeClr val="accent6">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4" name="Arc 53"/>
          <p:cNvSpPr/>
          <p:nvPr/>
        </p:nvSpPr>
        <p:spPr>
          <a:xfrm>
            <a:off x="2136831" y="3718131"/>
            <a:ext cx="2088232" cy="2879221"/>
          </a:xfrm>
          <a:prstGeom prst="arc">
            <a:avLst>
              <a:gd name="adj1" fmla="val 16105755"/>
              <a:gd name="adj2" fmla="val 126625"/>
            </a:avLst>
          </a:prstGeom>
          <a:ln w="19050">
            <a:solidFill>
              <a:schemeClr val="accent1">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6" name="Oval 28">
            <a:extLst>
              <a:ext uri="{FF2B5EF4-FFF2-40B4-BE49-F238E27FC236}">
                <a16:creationId xmlns:a16="http://schemas.microsoft.com/office/drawing/2014/main" id="{663E2D2A-25B8-4B4B-B23B-D7B1D7BE3A19}"/>
              </a:ext>
            </a:extLst>
          </p:cNvPr>
          <p:cNvSpPr/>
          <p:nvPr/>
        </p:nvSpPr>
        <p:spPr>
          <a:xfrm>
            <a:off x="7391400" y="587247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5</a:t>
            </a:r>
          </a:p>
        </p:txBody>
      </p:sp>
      <p:sp>
        <p:nvSpPr>
          <p:cNvPr id="47" name="Rectangle 4">
            <a:extLst>
              <a:ext uri="{FF2B5EF4-FFF2-40B4-BE49-F238E27FC236}">
                <a16:creationId xmlns:a16="http://schemas.microsoft.com/office/drawing/2014/main" id="{3F431449-6158-42A7-88EC-A173C79F8FC2}"/>
              </a:ext>
            </a:extLst>
          </p:cNvPr>
          <p:cNvSpPr/>
          <p:nvPr/>
        </p:nvSpPr>
        <p:spPr>
          <a:xfrm>
            <a:off x="1624391" y="2564904"/>
            <a:ext cx="1296144" cy="393421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48" name="Straight Connector 5">
            <a:extLst>
              <a:ext uri="{FF2B5EF4-FFF2-40B4-BE49-F238E27FC236}">
                <a16:creationId xmlns:a16="http://schemas.microsoft.com/office/drawing/2014/main" id="{98FDF5D7-6242-4ACB-B90F-812013CCEAC4}"/>
              </a:ext>
            </a:extLst>
          </p:cNvPr>
          <p:cNvCxnSpPr>
            <a:stCxn id="47" idx="0"/>
            <a:endCxn id="47" idx="0"/>
          </p:cNvCxnSpPr>
          <p:nvPr/>
        </p:nvCxnSpPr>
        <p:spPr>
          <a:xfrm>
            <a:off x="2272463" y="2564904"/>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6">
            <a:extLst>
              <a:ext uri="{FF2B5EF4-FFF2-40B4-BE49-F238E27FC236}">
                <a16:creationId xmlns:a16="http://schemas.microsoft.com/office/drawing/2014/main" id="{BB3E7365-22A4-4487-9DE2-4D164316C5E8}"/>
              </a:ext>
            </a:extLst>
          </p:cNvPr>
          <p:cNvCxnSpPr>
            <a:cxnSpLocks/>
          </p:cNvCxnSpPr>
          <p:nvPr/>
        </p:nvCxnSpPr>
        <p:spPr>
          <a:xfrm>
            <a:off x="1624391" y="3356992"/>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7">
            <a:extLst>
              <a:ext uri="{FF2B5EF4-FFF2-40B4-BE49-F238E27FC236}">
                <a16:creationId xmlns:a16="http://schemas.microsoft.com/office/drawing/2014/main" id="{A2C0854C-7B11-488A-96DF-3DB5A8E212D0}"/>
              </a:ext>
            </a:extLst>
          </p:cNvPr>
          <p:cNvCxnSpPr>
            <a:cxnSpLocks/>
          </p:cNvCxnSpPr>
          <p:nvPr/>
        </p:nvCxnSpPr>
        <p:spPr>
          <a:xfrm>
            <a:off x="1614953" y="4941168"/>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8">
            <a:extLst>
              <a:ext uri="{FF2B5EF4-FFF2-40B4-BE49-F238E27FC236}">
                <a16:creationId xmlns:a16="http://schemas.microsoft.com/office/drawing/2014/main" id="{9394EB50-14DC-4BFF-9E7E-05EE49FE4E5C}"/>
              </a:ext>
            </a:extLst>
          </p:cNvPr>
          <p:cNvCxnSpPr>
            <a:cxnSpLocks/>
          </p:cNvCxnSpPr>
          <p:nvPr/>
        </p:nvCxnSpPr>
        <p:spPr>
          <a:xfrm>
            <a:off x="1624391" y="414908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9">
            <a:extLst>
              <a:ext uri="{FF2B5EF4-FFF2-40B4-BE49-F238E27FC236}">
                <a16:creationId xmlns:a16="http://schemas.microsoft.com/office/drawing/2014/main" id="{258BE477-C228-4B47-B008-2630D0589446}"/>
              </a:ext>
            </a:extLst>
          </p:cNvPr>
          <p:cNvSpPr txBox="1"/>
          <p:nvPr/>
        </p:nvSpPr>
        <p:spPr>
          <a:xfrm>
            <a:off x="2028498" y="2790993"/>
            <a:ext cx="432048" cy="420628"/>
          </a:xfrm>
          <a:prstGeom prst="rect">
            <a:avLst/>
          </a:prstGeom>
          <a:noFill/>
        </p:spPr>
        <p:txBody>
          <a:bodyPr wrap="square" rtlCol="0" anchor="ctr">
            <a:spAutoFit/>
          </a:bodyPr>
          <a:lstStyle/>
          <a:p>
            <a:pPr algn="ctr"/>
            <a:r>
              <a:rPr lang="en-CA" sz="3200" dirty="0"/>
              <a:t>a</a:t>
            </a:r>
          </a:p>
        </p:txBody>
      </p:sp>
      <p:sp>
        <p:nvSpPr>
          <p:cNvPr id="56" name="TextBox 13">
            <a:extLst>
              <a:ext uri="{FF2B5EF4-FFF2-40B4-BE49-F238E27FC236}">
                <a16:creationId xmlns:a16="http://schemas.microsoft.com/office/drawing/2014/main" id="{D04FC7FB-43D1-4C13-B564-BA17C7C3FCB5}"/>
              </a:ext>
            </a:extLst>
          </p:cNvPr>
          <p:cNvSpPr txBox="1"/>
          <p:nvPr/>
        </p:nvSpPr>
        <p:spPr>
          <a:xfrm>
            <a:off x="2056439" y="4221244"/>
            <a:ext cx="432048" cy="584775"/>
          </a:xfrm>
          <a:prstGeom prst="rect">
            <a:avLst/>
          </a:prstGeom>
          <a:noFill/>
        </p:spPr>
        <p:txBody>
          <a:bodyPr wrap="square" rtlCol="0" anchor="ctr">
            <a:spAutoFit/>
          </a:bodyPr>
          <a:lstStyle/>
          <a:p>
            <a:pPr algn="ctr"/>
            <a:r>
              <a:rPr lang="en-CA" sz="3200" dirty="0"/>
              <a:t>y</a:t>
            </a:r>
          </a:p>
        </p:txBody>
      </p:sp>
      <p:sp>
        <p:nvSpPr>
          <p:cNvPr id="57" name="TextBox 20">
            <a:extLst>
              <a:ext uri="{FF2B5EF4-FFF2-40B4-BE49-F238E27FC236}">
                <a16:creationId xmlns:a16="http://schemas.microsoft.com/office/drawing/2014/main" id="{DF0B426E-5961-431C-A858-63C65E9F379E}"/>
              </a:ext>
            </a:extLst>
          </p:cNvPr>
          <p:cNvSpPr txBox="1"/>
          <p:nvPr/>
        </p:nvSpPr>
        <p:spPr>
          <a:xfrm>
            <a:off x="2056439" y="3618757"/>
            <a:ext cx="432048" cy="420628"/>
          </a:xfrm>
          <a:prstGeom prst="rect">
            <a:avLst/>
          </a:prstGeom>
          <a:noFill/>
        </p:spPr>
        <p:txBody>
          <a:bodyPr wrap="square" rtlCol="0" anchor="ctr">
            <a:spAutoFit/>
          </a:bodyPr>
          <a:lstStyle/>
          <a:p>
            <a:pPr algn="ctr"/>
            <a:r>
              <a:rPr lang="en-CA" sz="3200" dirty="0"/>
              <a:t>x</a:t>
            </a:r>
          </a:p>
        </p:txBody>
      </p:sp>
      <p:sp>
        <p:nvSpPr>
          <p:cNvPr id="58" name="TextBox 21">
            <a:extLst>
              <a:ext uri="{FF2B5EF4-FFF2-40B4-BE49-F238E27FC236}">
                <a16:creationId xmlns:a16="http://schemas.microsoft.com/office/drawing/2014/main" id="{5F0D7540-B7BB-45A9-9A82-57570D20E8B1}"/>
              </a:ext>
            </a:extLst>
          </p:cNvPr>
          <p:cNvSpPr txBox="1"/>
          <p:nvPr/>
        </p:nvSpPr>
        <p:spPr>
          <a:xfrm>
            <a:off x="2920535" y="2816641"/>
            <a:ext cx="360040" cy="369332"/>
          </a:xfrm>
          <a:prstGeom prst="rect">
            <a:avLst/>
          </a:prstGeom>
          <a:noFill/>
        </p:spPr>
        <p:txBody>
          <a:bodyPr wrap="square" rtlCol="0">
            <a:spAutoFit/>
          </a:bodyPr>
          <a:lstStyle/>
          <a:p>
            <a:r>
              <a:rPr lang="en-CA" dirty="0"/>
              <a:t>1</a:t>
            </a:r>
          </a:p>
        </p:txBody>
      </p:sp>
      <p:sp>
        <p:nvSpPr>
          <p:cNvPr id="59" name="TextBox 22">
            <a:extLst>
              <a:ext uri="{FF2B5EF4-FFF2-40B4-BE49-F238E27FC236}">
                <a16:creationId xmlns:a16="http://schemas.microsoft.com/office/drawing/2014/main" id="{4D46C907-C461-42E0-AEED-460B3B11B623}"/>
              </a:ext>
            </a:extLst>
          </p:cNvPr>
          <p:cNvSpPr txBox="1"/>
          <p:nvPr/>
        </p:nvSpPr>
        <p:spPr>
          <a:xfrm>
            <a:off x="2920535" y="3533465"/>
            <a:ext cx="360040" cy="369332"/>
          </a:xfrm>
          <a:prstGeom prst="rect">
            <a:avLst/>
          </a:prstGeom>
          <a:noFill/>
        </p:spPr>
        <p:txBody>
          <a:bodyPr wrap="square" rtlCol="0">
            <a:spAutoFit/>
          </a:bodyPr>
          <a:lstStyle/>
          <a:p>
            <a:r>
              <a:rPr lang="en-CA" dirty="0"/>
              <a:t>2</a:t>
            </a:r>
          </a:p>
        </p:txBody>
      </p:sp>
      <p:sp>
        <p:nvSpPr>
          <p:cNvPr id="60" name="TextBox 23">
            <a:extLst>
              <a:ext uri="{FF2B5EF4-FFF2-40B4-BE49-F238E27FC236}">
                <a16:creationId xmlns:a16="http://schemas.microsoft.com/office/drawing/2014/main" id="{8D628FFC-1A00-49B6-AB4F-FE3710107D49}"/>
              </a:ext>
            </a:extLst>
          </p:cNvPr>
          <p:cNvSpPr txBox="1"/>
          <p:nvPr/>
        </p:nvSpPr>
        <p:spPr>
          <a:xfrm>
            <a:off x="2930086" y="4328965"/>
            <a:ext cx="360040" cy="369332"/>
          </a:xfrm>
          <a:prstGeom prst="rect">
            <a:avLst/>
          </a:prstGeom>
          <a:noFill/>
        </p:spPr>
        <p:txBody>
          <a:bodyPr wrap="square" rtlCol="0">
            <a:spAutoFit/>
          </a:bodyPr>
          <a:lstStyle/>
          <a:p>
            <a:r>
              <a:rPr lang="en-CA" dirty="0"/>
              <a:t>3</a:t>
            </a:r>
          </a:p>
        </p:txBody>
      </p:sp>
      <p:sp>
        <p:nvSpPr>
          <p:cNvPr id="61" name="TextBox 24">
            <a:extLst>
              <a:ext uri="{FF2B5EF4-FFF2-40B4-BE49-F238E27FC236}">
                <a16:creationId xmlns:a16="http://schemas.microsoft.com/office/drawing/2014/main" id="{E1626AA9-3E3C-44C5-AD88-BBFE14FDB99A}"/>
              </a:ext>
            </a:extLst>
          </p:cNvPr>
          <p:cNvSpPr txBox="1"/>
          <p:nvPr/>
        </p:nvSpPr>
        <p:spPr>
          <a:xfrm>
            <a:off x="2909496" y="5201623"/>
            <a:ext cx="360040" cy="369332"/>
          </a:xfrm>
          <a:prstGeom prst="rect">
            <a:avLst/>
          </a:prstGeom>
          <a:noFill/>
        </p:spPr>
        <p:txBody>
          <a:bodyPr wrap="square" rtlCol="0">
            <a:spAutoFit/>
          </a:bodyPr>
          <a:lstStyle/>
          <a:p>
            <a:r>
              <a:rPr lang="en-CA" dirty="0"/>
              <a:t>4</a:t>
            </a:r>
          </a:p>
        </p:txBody>
      </p:sp>
      <p:cxnSp>
        <p:nvCxnSpPr>
          <p:cNvPr id="62" name="Straight Connector 7">
            <a:extLst>
              <a:ext uri="{FF2B5EF4-FFF2-40B4-BE49-F238E27FC236}">
                <a16:creationId xmlns:a16="http://schemas.microsoft.com/office/drawing/2014/main" id="{F522603C-D89D-471F-A02F-B67D3F137A36}"/>
              </a:ext>
            </a:extLst>
          </p:cNvPr>
          <p:cNvCxnSpPr/>
          <p:nvPr/>
        </p:nvCxnSpPr>
        <p:spPr>
          <a:xfrm>
            <a:off x="1633942" y="571500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24">
            <a:extLst>
              <a:ext uri="{FF2B5EF4-FFF2-40B4-BE49-F238E27FC236}">
                <a16:creationId xmlns:a16="http://schemas.microsoft.com/office/drawing/2014/main" id="{F5B92F6C-D9FF-4E71-8A8F-5D7A55A81A15}"/>
              </a:ext>
            </a:extLst>
          </p:cNvPr>
          <p:cNvSpPr txBox="1"/>
          <p:nvPr/>
        </p:nvSpPr>
        <p:spPr>
          <a:xfrm>
            <a:off x="2930086" y="5991226"/>
            <a:ext cx="360040" cy="338554"/>
          </a:xfrm>
          <a:prstGeom prst="rect">
            <a:avLst/>
          </a:prstGeom>
          <a:noFill/>
        </p:spPr>
        <p:txBody>
          <a:bodyPr wrap="square" rtlCol="0">
            <a:spAutoFit/>
          </a:bodyPr>
          <a:lstStyle/>
          <a:p>
            <a:r>
              <a:rPr lang="en-CA" dirty="0"/>
              <a:t>5</a:t>
            </a:r>
          </a:p>
        </p:txBody>
      </p:sp>
      <p:sp>
        <p:nvSpPr>
          <p:cNvPr id="64" name="TextBox 13">
            <a:extLst>
              <a:ext uri="{FF2B5EF4-FFF2-40B4-BE49-F238E27FC236}">
                <a16:creationId xmlns:a16="http://schemas.microsoft.com/office/drawing/2014/main" id="{A31B14B9-84F2-47FB-90C1-8C82B0A0DA16}"/>
              </a:ext>
            </a:extLst>
          </p:cNvPr>
          <p:cNvSpPr txBox="1"/>
          <p:nvPr/>
        </p:nvSpPr>
        <p:spPr>
          <a:xfrm>
            <a:off x="2056439" y="5045179"/>
            <a:ext cx="432048" cy="420628"/>
          </a:xfrm>
          <a:prstGeom prst="rect">
            <a:avLst/>
          </a:prstGeom>
          <a:noFill/>
        </p:spPr>
        <p:txBody>
          <a:bodyPr wrap="square" rtlCol="0" anchor="ctr">
            <a:spAutoFit/>
          </a:bodyPr>
          <a:lstStyle/>
          <a:p>
            <a:pPr algn="ctr"/>
            <a:r>
              <a:rPr lang="en-CA" sz="3200" dirty="0"/>
              <a:t>w</a:t>
            </a:r>
          </a:p>
        </p:txBody>
      </p:sp>
      <p:sp>
        <p:nvSpPr>
          <p:cNvPr id="65" name="Rectangle 68">
            <a:extLst>
              <a:ext uri="{FF2B5EF4-FFF2-40B4-BE49-F238E27FC236}">
                <a16:creationId xmlns:a16="http://schemas.microsoft.com/office/drawing/2014/main" id="{96DA27B0-A443-480A-8F89-2240AEA200C5}"/>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27</a:t>
            </a:fld>
            <a:endParaRPr lang="en-US" altLang="zh-CN"/>
          </a:p>
        </p:txBody>
      </p:sp>
    </p:spTree>
    <p:extLst>
      <p:ext uri="{BB962C8B-B14F-4D97-AF65-F5344CB8AC3E}">
        <p14:creationId xmlns:p14="http://schemas.microsoft.com/office/powerpoint/2010/main" val="586720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Loops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CA" dirty="0"/>
                  <a:t>Now </a:t>
                </a:r>
                <a14:m>
                  <m:oMath xmlns:m="http://schemas.openxmlformats.org/officeDocument/2006/math">
                    <m:r>
                      <a:rPr lang="en-CA" b="0" i="1" smtClean="0">
                        <a:latin typeface="Cambria Math"/>
                      </a:rPr>
                      <m:t>𝑧</m:t>
                    </m:r>
                  </m:oMath>
                </a14:m>
                <a:r>
                  <a:rPr lang="en-CA" dirty="0"/>
                  <a:t> is placed, and </a:t>
                </a:r>
                <a14:m>
                  <m:oMath xmlns:m="http://schemas.openxmlformats.org/officeDocument/2006/math">
                    <m:r>
                      <a:rPr lang="en-CA" b="0" i="1" smtClean="0">
                        <a:latin typeface="Cambria Math"/>
                      </a:rPr>
                      <m:t>𝑤</m:t>
                    </m:r>
                  </m:oMath>
                </a14:m>
                <a:r>
                  <a:rPr lang="en-CA" dirty="0"/>
                  <a:t> is kicked out</a:t>
                </a:r>
              </a:p>
              <a:p>
                <a:r>
                  <a:rPr lang="en-CA" dirty="0"/>
                  <a:t>Try to insert </a:t>
                </a:r>
                <a14:m>
                  <m:oMath xmlns:m="http://schemas.openxmlformats.org/officeDocument/2006/math">
                    <m:r>
                      <a:rPr lang="en-US" b="0" i="1" smtClean="0">
                        <a:latin typeface="Cambria Math" panose="02040503050406030204" pitchFamily="18" charset="0"/>
                      </a:rPr>
                      <m:t>𝑤</m:t>
                    </m:r>
                  </m:oMath>
                </a14:m>
                <a:r>
                  <a:rPr lang="en-CA"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778"/>
                </a:stretch>
              </a:blipFill>
            </p:spPr>
            <p:txBody>
              <a:bodyPr/>
              <a:lstStyle/>
              <a:p>
                <a:r>
                  <a:rPr lang="zh-CN" altLang="en-US">
                    <a:noFill/>
                  </a:rPr>
                  <a:t> </a:t>
                </a:r>
              </a:p>
            </p:txBody>
          </p:sp>
        </mc:Fallback>
      </mc:AlternateContent>
      <p:cxnSp>
        <p:nvCxnSpPr>
          <p:cNvPr id="11" name="Straight Connector 10"/>
          <p:cNvCxnSpPr/>
          <p:nvPr/>
        </p:nvCxnSpPr>
        <p:spPr>
          <a:xfrm flipH="1">
            <a:off x="946336" y="3043892"/>
            <a:ext cx="648072" cy="0"/>
          </a:xfrm>
          <a:prstGeom prst="line">
            <a:avLst/>
          </a:prstGeom>
          <a:ln w="19050">
            <a:solidFill>
              <a:schemeClr val="accent4">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966881" y="3034414"/>
            <a:ext cx="0" cy="683717"/>
          </a:xfrm>
          <a:prstGeom prst="line">
            <a:avLst/>
          </a:prstGeom>
          <a:ln w="19050">
            <a:solidFill>
              <a:schemeClr val="accent4">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976319" y="3718131"/>
            <a:ext cx="648072" cy="0"/>
          </a:xfrm>
          <a:prstGeom prst="line">
            <a:avLst/>
          </a:prstGeom>
          <a:ln w="19050">
            <a:solidFill>
              <a:schemeClr val="accent4">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flipV="1">
            <a:off x="760295" y="4563102"/>
            <a:ext cx="872653" cy="18026"/>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760295" y="2780928"/>
            <a:ext cx="0" cy="1782174"/>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760295" y="2780928"/>
            <a:ext cx="901210" cy="0"/>
          </a:xfrm>
          <a:prstGeom prst="line">
            <a:avLst/>
          </a:prstGeom>
          <a:ln w="19050">
            <a:solidFill>
              <a:schemeClr val="accent3">
                <a:lumMod val="75000"/>
              </a:schemeClr>
            </a:solidFill>
            <a:prstDash val="dash"/>
            <a:headEnd type="arrow" w="lg" len="lg"/>
            <a:tailEnd type="none" w="med" len="med"/>
          </a:ln>
        </p:spPr>
        <p:style>
          <a:lnRef idx="1">
            <a:schemeClr val="dk1"/>
          </a:lnRef>
          <a:fillRef idx="0">
            <a:schemeClr val="dk1"/>
          </a:fillRef>
          <a:effectRef idx="0">
            <a:schemeClr val="dk1"/>
          </a:effectRef>
          <a:fontRef idx="minor">
            <a:schemeClr val="tx1"/>
          </a:fontRef>
        </p:style>
      </p:cxnSp>
      <p:sp>
        <p:nvSpPr>
          <p:cNvPr id="26" name="Oval 25"/>
          <p:cNvSpPr/>
          <p:nvPr/>
        </p:nvSpPr>
        <p:spPr>
          <a:xfrm>
            <a:off x="6137095" y="3005663"/>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1</a:t>
            </a:r>
          </a:p>
        </p:txBody>
      </p:sp>
      <p:sp>
        <p:nvSpPr>
          <p:cNvPr id="27" name="Oval 26"/>
          <p:cNvSpPr/>
          <p:nvPr/>
        </p:nvSpPr>
        <p:spPr>
          <a:xfrm>
            <a:off x="8335497" y="3005663"/>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2</a:t>
            </a:r>
          </a:p>
        </p:txBody>
      </p:sp>
      <p:sp>
        <p:nvSpPr>
          <p:cNvPr id="28" name="Oval 27"/>
          <p:cNvSpPr/>
          <p:nvPr/>
        </p:nvSpPr>
        <p:spPr>
          <a:xfrm>
            <a:off x="6137095" y="488423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3</a:t>
            </a:r>
          </a:p>
        </p:txBody>
      </p:sp>
      <p:sp>
        <p:nvSpPr>
          <p:cNvPr id="29" name="Oval 28"/>
          <p:cNvSpPr/>
          <p:nvPr/>
        </p:nvSpPr>
        <p:spPr>
          <a:xfrm>
            <a:off x="8335497" y="488423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4</a:t>
            </a:r>
          </a:p>
        </p:txBody>
      </p:sp>
      <p:cxnSp>
        <p:nvCxnSpPr>
          <p:cNvPr id="31" name="Straight Arrow Connector 30"/>
          <p:cNvCxnSpPr>
            <a:stCxn id="27" idx="2"/>
            <a:endCxn id="26" idx="6"/>
          </p:cNvCxnSpPr>
          <p:nvPr/>
        </p:nvCxnSpPr>
        <p:spPr>
          <a:xfrm flipH="1">
            <a:off x="6713159" y="3293695"/>
            <a:ext cx="1622338"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8" idx="0"/>
            <a:endCxn id="26" idx="4"/>
          </p:cNvCxnSpPr>
          <p:nvPr/>
        </p:nvCxnSpPr>
        <p:spPr>
          <a:xfrm flipV="1">
            <a:off x="6425127" y="3581727"/>
            <a:ext cx="0" cy="1302504"/>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009039" y="5044402"/>
            <a:ext cx="432048" cy="584775"/>
          </a:xfrm>
          <a:prstGeom prst="rect">
            <a:avLst/>
          </a:prstGeom>
          <a:noFill/>
        </p:spPr>
        <p:txBody>
          <a:bodyPr wrap="square" rtlCol="0" anchor="ctr">
            <a:spAutoFit/>
          </a:bodyPr>
          <a:lstStyle/>
          <a:p>
            <a:pPr algn="ctr"/>
            <a:r>
              <a:rPr lang="en-CA" sz="3200" dirty="0"/>
              <a:t>w</a:t>
            </a:r>
          </a:p>
        </p:txBody>
      </p:sp>
      <p:cxnSp>
        <p:nvCxnSpPr>
          <p:cNvPr id="43" name="Straight Connector 42"/>
          <p:cNvCxnSpPr/>
          <p:nvPr/>
        </p:nvCxnSpPr>
        <p:spPr>
          <a:xfrm flipH="1">
            <a:off x="298264" y="5678676"/>
            <a:ext cx="1316689" cy="0"/>
          </a:xfrm>
          <a:prstGeom prst="line">
            <a:avLst/>
          </a:prstGeom>
          <a:ln w="19050">
            <a:solidFill>
              <a:srgbClr val="FF9900"/>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323528" y="2628005"/>
            <a:ext cx="0" cy="3050671"/>
          </a:xfrm>
          <a:prstGeom prst="line">
            <a:avLst/>
          </a:prstGeom>
          <a:ln w="19050">
            <a:solidFill>
              <a:srgbClr val="FF9900"/>
            </a:solidFill>
            <a:prstDash val="dash"/>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H="1">
            <a:off x="323528" y="2599841"/>
            <a:ext cx="1294866" cy="0"/>
          </a:xfrm>
          <a:prstGeom prst="line">
            <a:avLst/>
          </a:prstGeom>
          <a:ln w="19050">
            <a:solidFill>
              <a:srgbClr val="FF99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26" idx="5"/>
            <a:endCxn id="29" idx="1"/>
          </p:cNvCxnSpPr>
          <p:nvPr/>
        </p:nvCxnSpPr>
        <p:spPr>
          <a:xfrm>
            <a:off x="6628796" y="3497364"/>
            <a:ext cx="1791064" cy="1471230"/>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53" name="Arc 52"/>
          <p:cNvSpPr/>
          <p:nvPr/>
        </p:nvSpPr>
        <p:spPr>
          <a:xfrm flipV="1">
            <a:off x="2271409" y="4926999"/>
            <a:ext cx="1809638" cy="504113"/>
          </a:xfrm>
          <a:prstGeom prst="arc">
            <a:avLst>
              <a:gd name="adj1" fmla="val 16105755"/>
              <a:gd name="adj2" fmla="val 20998259"/>
            </a:avLst>
          </a:prstGeom>
          <a:ln w="19050">
            <a:solidFill>
              <a:schemeClr val="accent1">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4" name="Arc 53"/>
          <p:cNvSpPr/>
          <p:nvPr/>
        </p:nvSpPr>
        <p:spPr>
          <a:xfrm>
            <a:off x="2136831" y="4513632"/>
            <a:ext cx="2088232" cy="1115546"/>
          </a:xfrm>
          <a:prstGeom prst="arc">
            <a:avLst>
              <a:gd name="adj1" fmla="val 16105755"/>
              <a:gd name="adj2" fmla="val 126625"/>
            </a:avLst>
          </a:prstGeom>
          <a:ln w="19050">
            <a:solidFill>
              <a:schemeClr val="accent6">
                <a:lumMod val="7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46" name="Straight Connector 45"/>
          <p:cNvCxnSpPr/>
          <p:nvPr/>
        </p:nvCxnSpPr>
        <p:spPr>
          <a:xfrm flipH="1">
            <a:off x="472263" y="3829071"/>
            <a:ext cx="1142690" cy="0"/>
          </a:xfrm>
          <a:prstGeom prst="line">
            <a:avLst/>
          </a:prstGeom>
          <a:ln w="19050">
            <a:solidFill>
              <a:schemeClr val="accent2">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472263" y="3829072"/>
            <a:ext cx="0" cy="1557217"/>
          </a:xfrm>
          <a:prstGeom prst="line">
            <a:avLst/>
          </a:prstGeom>
          <a:ln w="19050">
            <a:solidFill>
              <a:schemeClr val="accent2">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H="1">
            <a:off x="472263" y="5343284"/>
            <a:ext cx="1122145" cy="0"/>
          </a:xfrm>
          <a:prstGeom prst="line">
            <a:avLst/>
          </a:prstGeom>
          <a:ln w="19050">
            <a:solidFill>
              <a:schemeClr val="accent2">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Straight Arrow Connector 48"/>
          <p:cNvCxnSpPr>
            <a:stCxn id="29" idx="0"/>
            <a:endCxn id="27" idx="4"/>
          </p:cNvCxnSpPr>
          <p:nvPr/>
        </p:nvCxnSpPr>
        <p:spPr>
          <a:xfrm flipV="1">
            <a:off x="8623529" y="3581727"/>
            <a:ext cx="0" cy="1302504"/>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1" name="Oval 28">
            <a:extLst>
              <a:ext uri="{FF2B5EF4-FFF2-40B4-BE49-F238E27FC236}">
                <a16:creationId xmlns:a16="http://schemas.microsoft.com/office/drawing/2014/main" id="{7BF33AE8-5A44-4D2A-8149-991CAFF0031D}"/>
              </a:ext>
            </a:extLst>
          </p:cNvPr>
          <p:cNvSpPr/>
          <p:nvPr/>
        </p:nvSpPr>
        <p:spPr>
          <a:xfrm>
            <a:off x="7391400" y="587247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5</a:t>
            </a:r>
          </a:p>
        </p:txBody>
      </p:sp>
      <p:sp>
        <p:nvSpPr>
          <p:cNvPr id="69" name="Rectangle 4">
            <a:extLst>
              <a:ext uri="{FF2B5EF4-FFF2-40B4-BE49-F238E27FC236}">
                <a16:creationId xmlns:a16="http://schemas.microsoft.com/office/drawing/2014/main" id="{F8A34B85-8D3B-461F-B5C4-4AFF4E86548C}"/>
              </a:ext>
            </a:extLst>
          </p:cNvPr>
          <p:cNvSpPr/>
          <p:nvPr/>
        </p:nvSpPr>
        <p:spPr>
          <a:xfrm>
            <a:off x="1624391" y="2564904"/>
            <a:ext cx="1296144" cy="393421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70" name="Straight Connector 5">
            <a:extLst>
              <a:ext uri="{FF2B5EF4-FFF2-40B4-BE49-F238E27FC236}">
                <a16:creationId xmlns:a16="http://schemas.microsoft.com/office/drawing/2014/main" id="{6A692D58-81CF-4B16-8926-13BB2AD525CF}"/>
              </a:ext>
            </a:extLst>
          </p:cNvPr>
          <p:cNvCxnSpPr>
            <a:stCxn id="69" idx="0"/>
            <a:endCxn id="69" idx="0"/>
          </p:cNvCxnSpPr>
          <p:nvPr/>
        </p:nvCxnSpPr>
        <p:spPr>
          <a:xfrm>
            <a:off x="2272463" y="2564904"/>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6">
            <a:extLst>
              <a:ext uri="{FF2B5EF4-FFF2-40B4-BE49-F238E27FC236}">
                <a16:creationId xmlns:a16="http://schemas.microsoft.com/office/drawing/2014/main" id="{3574F247-DA9C-4D2F-91B6-EEE17042691F}"/>
              </a:ext>
            </a:extLst>
          </p:cNvPr>
          <p:cNvCxnSpPr>
            <a:cxnSpLocks/>
          </p:cNvCxnSpPr>
          <p:nvPr/>
        </p:nvCxnSpPr>
        <p:spPr>
          <a:xfrm>
            <a:off x="1624391" y="3356992"/>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
            <a:extLst>
              <a:ext uri="{FF2B5EF4-FFF2-40B4-BE49-F238E27FC236}">
                <a16:creationId xmlns:a16="http://schemas.microsoft.com/office/drawing/2014/main" id="{F92E9573-3BD8-4FF4-A0AD-9B02E68BC7C7}"/>
              </a:ext>
            </a:extLst>
          </p:cNvPr>
          <p:cNvCxnSpPr>
            <a:cxnSpLocks/>
          </p:cNvCxnSpPr>
          <p:nvPr/>
        </p:nvCxnSpPr>
        <p:spPr>
          <a:xfrm>
            <a:off x="1614953" y="4941168"/>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8">
            <a:extLst>
              <a:ext uri="{FF2B5EF4-FFF2-40B4-BE49-F238E27FC236}">
                <a16:creationId xmlns:a16="http://schemas.microsoft.com/office/drawing/2014/main" id="{FAD4FEA8-F9F9-4BA2-9657-2E88047814EC}"/>
              </a:ext>
            </a:extLst>
          </p:cNvPr>
          <p:cNvCxnSpPr>
            <a:cxnSpLocks/>
          </p:cNvCxnSpPr>
          <p:nvPr/>
        </p:nvCxnSpPr>
        <p:spPr>
          <a:xfrm>
            <a:off x="1624391" y="414908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9">
            <a:extLst>
              <a:ext uri="{FF2B5EF4-FFF2-40B4-BE49-F238E27FC236}">
                <a16:creationId xmlns:a16="http://schemas.microsoft.com/office/drawing/2014/main" id="{2DF1DB6E-D52F-449A-9A59-AEE8B90DAF32}"/>
              </a:ext>
            </a:extLst>
          </p:cNvPr>
          <p:cNvSpPr txBox="1"/>
          <p:nvPr/>
        </p:nvSpPr>
        <p:spPr>
          <a:xfrm>
            <a:off x="2028498" y="2790993"/>
            <a:ext cx="432048" cy="420628"/>
          </a:xfrm>
          <a:prstGeom prst="rect">
            <a:avLst/>
          </a:prstGeom>
          <a:noFill/>
        </p:spPr>
        <p:txBody>
          <a:bodyPr wrap="square" rtlCol="0" anchor="ctr">
            <a:spAutoFit/>
          </a:bodyPr>
          <a:lstStyle/>
          <a:p>
            <a:pPr algn="ctr"/>
            <a:r>
              <a:rPr lang="en-CA" sz="3200" dirty="0"/>
              <a:t>a</a:t>
            </a:r>
          </a:p>
        </p:txBody>
      </p:sp>
      <p:sp>
        <p:nvSpPr>
          <p:cNvPr id="75" name="TextBox 13">
            <a:extLst>
              <a:ext uri="{FF2B5EF4-FFF2-40B4-BE49-F238E27FC236}">
                <a16:creationId xmlns:a16="http://schemas.microsoft.com/office/drawing/2014/main" id="{70345D35-8C6B-4395-A891-300AE4D6FB9E}"/>
              </a:ext>
            </a:extLst>
          </p:cNvPr>
          <p:cNvSpPr txBox="1"/>
          <p:nvPr/>
        </p:nvSpPr>
        <p:spPr>
          <a:xfrm>
            <a:off x="2056439" y="4303317"/>
            <a:ext cx="432048" cy="420628"/>
          </a:xfrm>
          <a:prstGeom prst="rect">
            <a:avLst/>
          </a:prstGeom>
          <a:noFill/>
        </p:spPr>
        <p:txBody>
          <a:bodyPr wrap="square" rtlCol="0" anchor="ctr">
            <a:spAutoFit/>
          </a:bodyPr>
          <a:lstStyle/>
          <a:p>
            <a:pPr algn="ctr"/>
            <a:r>
              <a:rPr lang="en-CA" sz="3200" dirty="0"/>
              <a:t>y</a:t>
            </a:r>
          </a:p>
        </p:txBody>
      </p:sp>
      <p:sp>
        <p:nvSpPr>
          <p:cNvPr id="76" name="TextBox 20">
            <a:extLst>
              <a:ext uri="{FF2B5EF4-FFF2-40B4-BE49-F238E27FC236}">
                <a16:creationId xmlns:a16="http://schemas.microsoft.com/office/drawing/2014/main" id="{EA99CB82-6409-4B65-8E59-0FA9225890CD}"/>
              </a:ext>
            </a:extLst>
          </p:cNvPr>
          <p:cNvSpPr txBox="1"/>
          <p:nvPr/>
        </p:nvSpPr>
        <p:spPr>
          <a:xfrm>
            <a:off x="2056439" y="3618757"/>
            <a:ext cx="432048" cy="420628"/>
          </a:xfrm>
          <a:prstGeom prst="rect">
            <a:avLst/>
          </a:prstGeom>
          <a:noFill/>
        </p:spPr>
        <p:txBody>
          <a:bodyPr wrap="square" rtlCol="0" anchor="ctr">
            <a:spAutoFit/>
          </a:bodyPr>
          <a:lstStyle/>
          <a:p>
            <a:pPr algn="ctr"/>
            <a:r>
              <a:rPr lang="en-CA" sz="3200" dirty="0"/>
              <a:t>x</a:t>
            </a:r>
          </a:p>
        </p:txBody>
      </p:sp>
      <p:sp>
        <p:nvSpPr>
          <p:cNvPr id="77" name="TextBox 21">
            <a:extLst>
              <a:ext uri="{FF2B5EF4-FFF2-40B4-BE49-F238E27FC236}">
                <a16:creationId xmlns:a16="http://schemas.microsoft.com/office/drawing/2014/main" id="{99A17D7A-4B31-47EE-8401-7FDF3DB10352}"/>
              </a:ext>
            </a:extLst>
          </p:cNvPr>
          <p:cNvSpPr txBox="1"/>
          <p:nvPr/>
        </p:nvSpPr>
        <p:spPr>
          <a:xfrm>
            <a:off x="2920535" y="2816641"/>
            <a:ext cx="360040" cy="369332"/>
          </a:xfrm>
          <a:prstGeom prst="rect">
            <a:avLst/>
          </a:prstGeom>
          <a:noFill/>
        </p:spPr>
        <p:txBody>
          <a:bodyPr wrap="square" rtlCol="0">
            <a:spAutoFit/>
          </a:bodyPr>
          <a:lstStyle/>
          <a:p>
            <a:r>
              <a:rPr lang="en-CA" dirty="0"/>
              <a:t>1</a:t>
            </a:r>
          </a:p>
        </p:txBody>
      </p:sp>
      <p:sp>
        <p:nvSpPr>
          <p:cNvPr id="78" name="TextBox 22">
            <a:extLst>
              <a:ext uri="{FF2B5EF4-FFF2-40B4-BE49-F238E27FC236}">
                <a16:creationId xmlns:a16="http://schemas.microsoft.com/office/drawing/2014/main" id="{576F82F5-B8DC-4105-A14B-F3904D39FD64}"/>
              </a:ext>
            </a:extLst>
          </p:cNvPr>
          <p:cNvSpPr txBox="1"/>
          <p:nvPr/>
        </p:nvSpPr>
        <p:spPr>
          <a:xfrm>
            <a:off x="2920535" y="3533465"/>
            <a:ext cx="360040" cy="369332"/>
          </a:xfrm>
          <a:prstGeom prst="rect">
            <a:avLst/>
          </a:prstGeom>
          <a:noFill/>
        </p:spPr>
        <p:txBody>
          <a:bodyPr wrap="square" rtlCol="0">
            <a:spAutoFit/>
          </a:bodyPr>
          <a:lstStyle/>
          <a:p>
            <a:r>
              <a:rPr lang="en-CA" dirty="0"/>
              <a:t>2</a:t>
            </a:r>
          </a:p>
        </p:txBody>
      </p:sp>
      <p:sp>
        <p:nvSpPr>
          <p:cNvPr id="79" name="TextBox 23">
            <a:extLst>
              <a:ext uri="{FF2B5EF4-FFF2-40B4-BE49-F238E27FC236}">
                <a16:creationId xmlns:a16="http://schemas.microsoft.com/office/drawing/2014/main" id="{D5C07534-5B21-416E-921E-DD8C1CEC9FD7}"/>
              </a:ext>
            </a:extLst>
          </p:cNvPr>
          <p:cNvSpPr txBox="1"/>
          <p:nvPr/>
        </p:nvSpPr>
        <p:spPr>
          <a:xfrm>
            <a:off x="2930086" y="4328965"/>
            <a:ext cx="360040" cy="369332"/>
          </a:xfrm>
          <a:prstGeom prst="rect">
            <a:avLst/>
          </a:prstGeom>
          <a:noFill/>
        </p:spPr>
        <p:txBody>
          <a:bodyPr wrap="square" rtlCol="0">
            <a:spAutoFit/>
          </a:bodyPr>
          <a:lstStyle/>
          <a:p>
            <a:r>
              <a:rPr lang="en-CA" dirty="0"/>
              <a:t>3</a:t>
            </a:r>
          </a:p>
        </p:txBody>
      </p:sp>
      <p:sp>
        <p:nvSpPr>
          <p:cNvPr id="80" name="TextBox 24">
            <a:extLst>
              <a:ext uri="{FF2B5EF4-FFF2-40B4-BE49-F238E27FC236}">
                <a16:creationId xmlns:a16="http://schemas.microsoft.com/office/drawing/2014/main" id="{580D0DCE-32FD-494A-A898-772071669248}"/>
              </a:ext>
            </a:extLst>
          </p:cNvPr>
          <p:cNvSpPr txBox="1"/>
          <p:nvPr/>
        </p:nvSpPr>
        <p:spPr>
          <a:xfrm>
            <a:off x="2909496" y="5201623"/>
            <a:ext cx="360040" cy="369332"/>
          </a:xfrm>
          <a:prstGeom prst="rect">
            <a:avLst/>
          </a:prstGeom>
          <a:noFill/>
        </p:spPr>
        <p:txBody>
          <a:bodyPr wrap="square" rtlCol="0">
            <a:spAutoFit/>
          </a:bodyPr>
          <a:lstStyle/>
          <a:p>
            <a:r>
              <a:rPr lang="en-CA" dirty="0"/>
              <a:t>4</a:t>
            </a:r>
          </a:p>
        </p:txBody>
      </p:sp>
      <p:cxnSp>
        <p:nvCxnSpPr>
          <p:cNvPr id="81" name="Straight Connector 7">
            <a:extLst>
              <a:ext uri="{FF2B5EF4-FFF2-40B4-BE49-F238E27FC236}">
                <a16:creationId xmlns:a16="http://schemas.microsoft.com/office/drawing/2014/main" id="{181FB611-A8C3-4747-AED4-8A29FBCC79C9}"/>
              </a:ext>
            </a:extLst>
          </p:cNvPr>
          <p:cNvCxnSpPr/>
          <p:nvPr/>
        </p:nvCxnSpPr>
        <p:spPr>
          <a:xfrm>
            <a:off x="1633942" y="571500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24">
            <a:extLst>
              <a:ext uri="{FF2B5EF4-FFF2-40B4-BE49-F238E27FC236}">
                <a16:creationId xmlns:a16="http://schemas.microsoft.com/office/drawing/2014/main" id="{997519A1-94AD-4426-8920-E5E89D295320}"/>
              </a:ext>
            </a:extLst>
          </p:cNvPr>
          <p:cNvSpPr txBox="1"/>
          <p:nvPr/>
        </p:nvSpPr>
        <p:spPr>
          <a:xfrm>
            <a:off x="2930086" y="5991226"/>
            <a:ext cx="360040" cy="338554"/>
          </a:xfrm>
          <a:prstGeom prst="rect">
            <a:avLst/>
          </a:prstGeom>
          <a:noFill/>
        </p:spPr>
        <p:txBody>
          <a:bodyPr wrap="square" rtlCol="0">
            <a:spAutoFit/>
          </a:bodyPr>
          <a:lstStyle/>
          <a:p>
            <a:r>
              <a:rPr lang="en-CA" dirty="0"/>
              <a:t>5</a:t>
            </a:r>
          </a:p>
        </p:txBody>
      </p:sp>
      <p:sp>
        <p:nvSpPr>
          <p:cNvPr id="83" name="TextBox 13">
            <a:extLst>
              <a:ext uri="{FF2B5EF4-FFF2-40B4-BE49-F238E27FC236}">
                <a16:creationId xmlns:a16="http://schemas.microsoft.com/office/drawing/2014/main" id="{864AFDE4-0FD5-4300-91CE-A61F24CB98B3}"/>
              </a:ext>
            </a:extLst>
          </p:cNvPr>
          <p:cNvSpPr txBox="1"/>
          <p:nvPr/>
        </p:nvSpPr>
        <p:spPr>
          <a:xfrm>
            <a:off x="2056439" y="5045179"/>
            <a:ext cx="432048" cy="420628"/>
          </a:xfrm>
          <a:prstGeom prst="rect">
            <a:avLst/>
          </a:prstGeom>
          <a:noFill/>
        </p:spPr>
        <p:txBody>
          <a:bodyPr wrap="square" rtlCol="0" anchor="ctr">
            <a:spAutoFit/>
          </a:bodyPr>
          <a:lstStyle/>
          <a:p>
            <a:pPr algn="ctr"/>
            <a:r>
              <a:rPr lang="en-CA" sz="3200" dirty="0"/>
              <a:t>z</a:t>
            </a:r>
          </a:p>
        </p:txBody>
      </p:sp>
      <p:sp>
        <p:nvSpPr>
          <p:cNvPr id="52" name="Rectangle 68">
            <a:extLst>
              <a:ext uri="{FF2B5EF4-FFF2-40B4-BE49-F238E27FC236}">
                <a16:creationId xmlns:a16="http://schemas.microsoft.com/office/drawing/2014/main" id="{AB674B9D-60EA-4388-AF9B-A5EF9168C4A0}"/>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28</a:t>
            </a:fld>
            <a:endParaRPr lang="en-US" altLang="zh-CN"/>
          </a:p>
        </p:txBody>
      </p:sp>
    </p:spTree>
    <p:extLst>
      <p:ext uri="{BB962C8B-B14F-4D97-AF65-F5344CB8AC3E}">
        <p14:creationId xmlns:p14="http://schemas.microsoft.com/office/powerpoint/2010/main" val="893405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3" grpId="0" animBg="1"/>
      <p:bldP spid="5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Loops</a:t>
            </a:r>
          </a:p>
        </p:txBody>
      </p:sp>
      <p:sp>
        <p:nvSpPr>
          <p:cNvPr id="3" name="Content Placeholder 2"/>
          <p:cNvSpPr>
            <a:spLocks noGrp="1"/>
          </p:cNvSpPr>
          <p:nvPr>
            <p:ph idx="1"/>
          </p:nvPr>
        </p:nvSpPr>
        <p:spPr/>
        <p:txBody>
          <a:bodyPr/>
          <a:lstStyle/>
          <a:p>
            <a:r>
              <a:rPr lang="en-CA" dirty="0"/>
              <a:t>Notice what happens to the graph</a:t>
            </a:r>
          </a:p>
          <a:p>
            <a:r>
              <a:rPr lang="en-CA" dirty="0"/>
              <a:t>We keep going and going and going….</a:t>
            </a:r>
          </a:p>
        </p:txBody>
      </p:sp>
      <p:sp>
        <p:nvSpPr>
          <p:cNvPr id="26" name="Oval 25"/>
          <p:cNvSpPr/>
          <p:nvPr/>
        </p:nvSpPr>
        <p:spPr>
          <a:xfrm>
            <a:off x="2733879" y="3221638"/>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1</a:t>
            </a:r>
          </a:p>
        </p:txBody>
      </p:sp>
      <p:sp>
        <p:nvSpPr>
          <p:cNvPr id="27" name="Oval 26"/>
          <p:cNvSpPr/>
          <p:nvPr/>
        </p:nvSpPr>
        <p:spPr>
          <a:xfrm>
            <a:off x="5724128" y="3221638"/>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2</a:t>
            </a:r>
          </a:p>
        </p:txBody>
      </p:sp>
      <p:sp>
        <p:nvSpPr>
          <p:cNvPr id="28" name="Oval 27"/>
          <p:cNvSpPr/>
          <p:nvPr/>
        </p:nvSpPr>
        <p:spPr>
          <a:xfrm>
            <a:off x="2733879" y="5877272"/>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3</a:t>
            </a:r>
          </a:p>
        </p:txBody>
      </p:sp>
      <p:sp>
        <p:nvSpPr>
          <p:cNvPr id="29" name="Oval 28"/>
          <p:cNvSpPr/>
          <p:nvPr/>
        </p:nvSpPr>
        <p:spPr>
          <a:xfrm>
            <a:off x="5724128" y="5877272"/>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t>4</a:t>
            </a:r>
          </a:p>
        </p:txBody>
      </p:sp>
      <p:cxnSp>
        <p:nvCxnSpPr>
          <p:cNvPr id="31" name="Straight Arrow Connector 30"/>
          <p:cNvCxnSpPr>
            <a:stCxn id="27" idx="2"/>
            <a:endCxn id="26" idx="6"/>
          </p:cNvCxnSpPr>
          <p:nvPr/>
        </p:nvCxnSpPr>
        <p:spPr>
          <a:xfrm flipH="1">
            <a:off x="3309943" y="3509670"/>
            <a:ext cx="2414185"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8" idx="0"/>
            <a:endCxn id="26" idx="4"/>
          </p:cNvCxnSpPr>
          <p:nvPr/>
        </p:nvCxnSpPr>
        <p:spPr>
          <a:xfrm flipV="1">
            <a:off x="3021911" y="3797702"/>
            <a:ext cx="0" cy="207957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9" idx="2"/>
            <a:endCxn id="28" idx="6"/>
          </p:cNvCxnSpPr>
          <p:nvPr/>
        </p:nvCxnSpPr>
        <p:spPr>
          <a:xfrm flipH="1">
            <a:off x="3309943" y="6165304"/>
            <a:ext cx="2414185" cy="0"/>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6" idx="5"/>
            <a:endCxn id="29" idx="1"/>
          </p:cNvCxnSpPr>
          <p:nvPr/>
        </p:nvCxnSpPr>
        <p:spPr>
          <a:xfrm>
            <a:off x="3225580" y="3713339"/>
            <a:ext cx="2582911" cy="2248296"/>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9" idx="0"/>
            <a:endCxn id="27" idx="4"/>
          </p:cNvCxnSpPr>
          <p:nvPr/>
        </p:nvCxnSpPr>
        <p:spPr>
          <a:xfrm flipV="1">
            <a:off x="6012160" y="3797702"/>
            <a:ext cx="0" cy="207957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309943" y="3713339"/>
            <a:ext cx="2498548" cy="216393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341497" y="6237312"/>
            <a:ext cx="231062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915816" y="3879497"/>
            <a:ext cx="0" cy="192576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68">
            <a:extLst>
              <a:ext uri="{FF2B5EF4-FFF2-40B4-BE49-F238E27FC236}">
                <a16:creationId xmlns:a16="http://schemas.microsoft.com/office/drawing/2014/main" id="{8FC0982E-0141-4AA8-BB3D-F23F29243AB7}"/>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29</a:t>
            </a:fld>
            <a:endParaRPr lang="en-US" altLang="zh-CN"/>
          </a:p>
        </p:txBody>
      </p:sp>
    </p:spTree>
    <p:extLst>
      <p:ext uri="{BB962C8B-B14F-4D97-AF65-F5344CB8AC3E}">
        <p14:creationId xmlns:p14="http://schemas.microsoft.com/office/powerpoint/2010/main" val="6553792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457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4580" name="Rectangle 4"/>
          <p:cNvSpPr>
            <a:spLocks noGrp="1" noChangeArrowheads="1"/>
          </p:cNvSpPr>
          <p:nvPr>
            <p:ph type="title"/>
          </p:nvPr>
        </p:nvSpPr>
        <p:spPr>
          <a:noFill/>
        </p:spPr>
        <p:txBody>
          <a:bodyPr/>
          <a:lstStyle/>
          <a:p>
            <a:r>
              <a:rPr lang="en-US" altLang="en-US"/>
              <a:t>Static Hashing</a:t>
            </a:r>
          </a:p>
        </p:txBody>
      </p:sp>
      <p:sp>
        <p:nvSpPr>
          <p:cNvPr id="20485" name="Rectangle 5"/>
          <p:cNvSpPr>
            <a:spLocks noGrp="1" noChangeArrowheads="1"/>
          </p:cNvSpPr>
          <p:nvPr>
            <p:ph type="body" idx="1"/>
          </p:nvPr>
        </p:nvSpPr>
        <p:spPr>
          <a:xfrm>
            <a:off x="685800" y="1041400"/>
            <a:ext cx="8077200" cy="5283200"/>
          </a:xfrm>
          <a:noFill/>
        </p:spPr>
        <p:txBody>
          <a:bodyPr/>
          <a:lstStyle/>
          <a:p>
            <a:r>
              <a:rPr lang="en-US" altLang="en-US"/>
              <a:t>Each record (entry) has a key </a:t>
            </a:r>
            <a:r>
              <a:rPr lang="en-US" altLang="en-US" i="1"/>
              <a:t>k</a:t>
            </a:r>
          </a:p>
          <a:p>
            <a:r>
              <a:rPr lang="en-US" altLang="en-US"/>
              <a:t># primary pages fixed, allocated sequentially, never de-allocated; overflow pages if needed.</a:t>
            </a:r>
          </a:p>
          <a:p>
            <a:r>
              <a:rPr lang="en-US" altLang="en-US" b="1">
                <a:solidFill>
                  <a:schemeClr val="accent2"/>
                </a:solidFill>
              </a:rPr>
              <a:t>h</a:t>
            </a:r>
            <a:r>
              <a:rPr lang="en-US" altLang="en-US">
                <a:solidFill>
                  <a:schemeClr val="accent2"/>
                </a:solidFill>
              </a:rPr>
              <a:t>(</a:t>
            </a:r>
            <a:r>
              <a:rPr lang="en-US" altLang="en-US" i="1">
                <a:solidFill>
                  <a:schemeClr val="accent2"/>
                </a:solidFill>
              </a:rPr>
              <a:t>k</a:t>
            </a:r>
            <a:r>
              <a:rPr lang="en-US" altLang="en-US">
                <a:solidFill>
                  <a:schemeClr val="accent2"/>
                </a:solidFill>
              </a:rPr>
              <a:t>) mod N </a:t>
            </a:r>
            <a:r>
              <a:rPr lang="en-US" altLang="en-US"/>
              <a:t>= bucket to which data entry with</a:t>
            </a:r>
            <a:r>
              <a:rPr lang="en-US" altLang="en-US" i="1"/>
              <a:t> </a:t>
            </a:r>
            <a:r>
              <a:rPr lang="en-US" altLang="en-US"/>
              <a:t>key</a:t>
            </a:r>
            <a:r>
              <a:rPr lang="en-US" altLang="en-US" i="1"/>
              <a:t> k </a:t>
            </a:r>
            <a:r>
              <a:rPr lang="en-US" altLang="en-US"/>
              <a:t>belongs</a:t>
            </a:r>
            <a:r>
              <a:rPr lang="en-US" altLang="en-US" i="1"/>
              <a:t>. </a:t>
            </a:r>
            <a:r>
              <a:rPr lang="en-US" altLang="en-US"/>
              <a:t>(N = # of buckets)</a:t>
            </a:r>
          </a:p>
        </p:txBody>
      </p:sp>
      <p:sp>
        <p:nvSpPr>
          <p:cNvPr id="24582" name="Freeform 6"/>
          <p:cNvSpPr>
            <a:spLocks/>
          </p:cNvSpPr>
          <p:nvPr/>
        </p:nvSpPr>
        <p:spPr bwMode="auto">
          <a:xfrm>
            <a:off x="5138738" y="4073525"/>
            <a:ext cx="746125" cy="352425"/>
          </a:xfrm>
          <a:custGeom>
            <a:avLst/>
            <a:gdLst>
              <a:gd name="T0" fmla="*/ 0 w 470"/>
              <a:gd name="T1" fmla="*/ 2147483646 h 222"/>
              <a:gd name="T2" fmla="*/ 0 w 470"/>
              <a:gd name="T3" fmla="*/ 0 h 222"/>
              <a:gd name="T4" fmla="*/ 2147483646 w 470"/>
              <a:gd name="T5" fmla="*/ 0 h 222"/>
              <a:gd name="T6" fmla="*/ 2147483646 w 470"/>
              <a:gd name="T7" fmla="*/ 2147483646 h 222"/>
              <a:gd name="T8" fmla="*/ 0 w 470"/>
              <a:gd name="T9" fmla="*/ 2147483646 h 222"/>
              <a:gd name="T10" fmla="*/ 0 60000 65536"/>
              <a:gd name="T11" fmla="*/ 0 60000 65536"/>
              <a:gd name="T12" fmla="*/ 0 60000 65536"/>
              <a:gd name="T13" fmla="*/ 0 60000 65536"/>
              <a:gd name="T14" fmla="*/ 0 60000 65536"/>
              <a:gd name="T15" fmla="*/ 0 w 470"/>
              <a:gd name="T16" fmla="*/ 0 h 222"/>
              <a:gd name="T17" fmla="*/ 470 w 470"/>
              <a:gd name="T18" fmla="*/ 222 h 222"/>
            </a:gdLst>
            <a:ahLst/>
            <a:cxnLst>
              <a:cxn ang="T10">
                <a:pos x="T0" y="T1"/>
              </a:cxn>
              <a:cxn ang="T11">
                <a:pos x="T2" y="T3"/>
              </a:cxn>
              <a:cxn ang="T12">
                <a:pos x="T4" y="T5"/>
              </a:cxn>
              <a:cxn ang="T13">
                <a:pos x="T6" y="T7"/>
              </a:cxn>
              <a:cxn ang="T14">
                <a:pos x="T8" y="T9"/>
              </a:cxn>
            </a:cxnLst>
            <a:rect l="T15" t="T16" r="T17" b="T18"/>
            <a:pathLst>
              <a:path w="470" h="222">
                <a:moveTo>
                  <a:pt x="0" y="221"/>
                </a:moveTo>
                <a:lnTo>
                  <a:pt x="0" y="0"/>
                </a:lnTo>
                <a:lnTo>
                  <a:pt x="469" y="0"/>
                </a:lnTo>
                <a:lnTo>
                  <a:pt x="469" y="221"/>
                </a:lnTo>
                <a:lnTo>
                  <a:pt x="0" y="22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3" name="Freeform 7"/>
          <p:cNvSpPr>
            <a:spLocks/>
          </p:cNvSpPr>
          <p:nvPr/>
        </p:nvSpPr>
        <p:spPr bwMode="auto">
          <a:xfrm>
            <a:off x="2425700" y="4605338"/>
            <a:ext cx="293688" cy="352425"/>
          </a:xfrm>
          <a:custGeom>
            <a:avLst/>
            <a:gdLst>
              <a:gd name="T0" fmla="*/ 2147483646 w 185"/>
              <a:gd name="T1" fmla="*/ 2147483646 h 222"/>
              <a:gd name="T2" fmla="*/ 2147483646 w 185"/>
              <a:gd name="T3" fmla="*/ 2147483646 h 222"/>
              <a:gd name="T4" fmla="*/ 2147483646 w 185"/>
              <a:gd name="T5" fmla="*/ 2147483646 h 222"/>
              <a:gd name="T6" fmla="*/ 2147483646 w 185"/>
              <a:gd name="T7" fmla="*/ 2147483646 h 222"/>
              <a:gd name="T8" fmla="*/ 2147483646 w 185"/>
              <a:gd name="T9" fmla="*/ 0 h 222"/>
              <a:gd name="T10" fmla="*/ 2147483646 w 185"/>
              <a:gd name="T11" fmla="*/ 2147483646 h 222"/>
              <a:gd name="T12" fmla="*/ 2147483646 w 185"/>
              <a:gd name="T13" fmla="*/ 2147483646 h 222"/>
              <a:gd name="T14" fmla="*/ 2147483646 w 185"/>
              <a:gd name="T15" fmla="*/ 2147483646 h 222"/>
              <a:gd name="T16" fmla="*/ 0 w 185"/>
              <a:gd name="T17" fmla="*/ 2147483646 h 222"/>
              <a:gd name="T18" fmla="*/ 2147483646 w 185"/>
              <a:gd name="T19" fmla="*/ 2147483646 h 222"/>
              <a:gd name="T20" fmla="*/ 2147483646 w 185"/>
              <a:gd name="T21" fmla="*/ 2147483646 h 222"/>
              <a:gd name="T22" fmla="*/ 2147483646 w 185"/>
              <a:gd name="T23" fmla="*/ 2147483646 h 222"/>
              <a:gd name="T24" fmla="*/ 2147483646 w 185"/>
              <a:gd name="T25" fmla="*/ 2147483646 h 222"/>
              <a:gd name="T26" fmla="*/ 2147483646 w 185"/>
              <a:gd name="T27" fmla="*/ 2147483646 h 222"/>
              <a:gd name="T28" fmla="*/ 2147483646 w 185"/>
              <a:gd name="T29" fmla="*/ 2147483646 h 222"/>
              <a:gd name="T30" fmla="*/ 2147483646 w 185"/>
              <a:gd name="T31" fmla="*/ 2147483646 h 222"/>
              <a:gd name="T32" fmla="*/ 2147483646 w 185"/>
              <a:gd name="T33" fmla="*/ 2147483646 h 2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5"/>
              <a:gd name="T52" fmla="*/ 0 h 222"/>
              <a:gd name="T53" fmla="*/ 185 w 185"/>
              <a:gd name="T54" fmla="*/ 222 h 2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5" h="222">
                <a:moveTo>
                  <a:pt x="184" y="110"/>
                </a:moveTo>
                <a:lnTo>
                  <a:pt x="176" y="67"/>
                </a:lnTo>
                <a:lnTo>
                  <a:pt x="156" y="32"/>
                </a:lnTo>
                <a:lnTo>
                  <a:pt x="127" y="8"/>
                </a:lnTo>
                <a:lnTo>
                  <a:pt x="92" y="0"/>
                </a:lnTo>
                <a:lnTo>
                  <a:pt x="56" y="8"/>
                </a:lnTo>
                <a:lnTo>
                  <a:pt x="27" y="32"/>
                </a:lnTo>
                <a:lnTo>
                  <a:pt x="7" y="67"/>
                </a:lnTo>
                <a:lnTo>
                  <a:pt x="0" y="110"/>
                </a:lnTo>
                <a:lnTo>
                  <a:pt x="7" y="153"/>
                </a:lnTo>
                <a:lnTo>
                  <a:pt x="27" y="188"/>
                </a:lnTo>
                <a:lnTo>
                  <a:pt x="56" y="212"/>
                </a:lnTo>
                <a:lnTo>
                  <a:pt x="92" y="221"/>
                </a:lnTo>
                <a:lnTo>
                  <a:pt x="127" y="212"/>
                </a:lnTo>
                <a:lnTo>
                  <a:pt x="156" y="188"/>
                </a:lnTo>
                <a:lnTo>
                  <a:pt x="176" y="153"/>
                </a:lnTo>
                <a:lnTo>
                  <a:pt x="184" y="11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4" name="Freeform 8"/>
          <p:cNvSpPr>
            <a:spLocks/>
          </p:cNvSpPr>
          <p:nvPr/>
        </p:nvSpPr>
        <p:spPr bwMode="auto">
          <a:xfrm>
            <a:off x="3522663" y="3730625"/>
            <a:ext cx="784225" cy="2357438"/>
          </a:xfrm>
          <a:custGeom>
            <a:avLst/>
            <a:gdLst>
              <a:gd name="T0" fmla="*/ 0 w 494"/>
              <a:gd name="T1" fmla="*/ 2147483646 h 1485"/>
              <a:gd name="T2" fmla="*/ 0 w 494"/>
              <a:gd name="T3" fmla="*/ 0 h 1485"/>
              <a:gd name="T4" fmla="*/ 2147483646 w 494"/>
              <a:gd name="T5" fmla="*/ 0 h 1485"/>
              <a:gd name="T6" fmla="*/ 2147483646 w 494"/>
              <a:gd name="T7" fmla="*/ 2147483646 h 1485"/>
              <a:gd name="T8" fmla="*/ 0 w 494"/>
              <a:gd name="T9" fmla="*/ 2147483646 h 1485"/>
              <a:gd name="T10" fmla="*/ 0 60000 65536"/>
              <a:gd name="T11" fmla="*/ 0 60000 65536"/>
              <a:gd name="T12" fmla="*/ 0 60000 65536"/>
              <a:gd name="T13" fmla="*/ 0 60000 65536"/>
              <a:gd name="T14" fmla="*/ 0 60000 65536"/>
              <a:gd name="T15" fmla="*/ 0 w 494"/>
              <a:gd name="T16" fmla="*/ 0 h 1485"/>
              <a:gd name="T17" fmla="*/ 494 w 494"/>
              <a:gd name="T18" fmla="*/ 1485 h 1485"/>
            </a:gdLst>
            <a:ahLst/>
            <a:cxnLst>
              <a:cxn ang="T10">
                <a:pos x="T0" y="T1"/>
              </a:cxn>
              <a:cxn ang="T11">
                <a:pos x="T2" y="T3"/>
              </a:cxn>
              <a:cxn ang="T12">
                <a:pos x="T4" y="T5"/>
              </a:cxn>
              <a:cxn ang="T13">
                <a:pos x="T6" y="T7"/>
              </a:cxn>
              <a:cxn ang="T14">
                <a:pos x="T8" y="T9"/>
              </a:cxn>
            </a:cxnLst>
            <a:rect l="T15" t="T16" r="T17" b="T18"/>
            <a:pathLst>
              <a:path w="494" h="1485">
                <a:moveTo>
                  <a:pt x="0" y="1484"/>
                </a:moveTo>
                <a:lnTo>
                  <a:pt x="0" y="0"/>
                </a:lnTo>
                <a:lnTo>
                  <a:pt x="493" y="0"/>
                </a:lnTo>
                <a:lnTo>
                  <a:pt x="493" y="1484"/>
                </a:lnTo>
                <a:lnTo>
                  <a:pt x="0" y="148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5" name="Rectangle 9"/>
          <p:cNvSpPr>
            <a:spLocks noChangeArrowheads="1"/>
          </p:cNvSpPr>
          <p:nvPr/>
        </p:nvSpPr>
        <p:spPr bwMode="auto">
          <a:xfrm>
            <a:off x="1766888" y="3840163"/>
            <a:ext cx="1477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h(key) mod N</a:t>
            </a:r>
          </a:p>
        </p:txBody>
      </p:sp>
      <p:sp>
        <p:nvSpPr>
          <p:cNvPr id="24586" name="Freeform 10"/>
          <p:cNvSpPr>
            <a:spLocks/>
          </p:cNvSpPr>
          <p:nvPr/>
        </p:nvSpPr>
        <p:spPr bwMode="auto">
          <a:xfrm>
            <a:off x="6248400" y="4276725"/>
            <a:ext cx="49213" cy="26988"/>
          </a:xfrm>
          <a:custGeom>
            <a:avLst/>
            <a:gdLst>
              <a:gd name="T0" fmla="*/ 2147483646 w 31"/>
              <a:gd name="T1" fmla="*/ 2147483646 h 17"/>
              <a:gd name="T2" fmla="*/ 2147483646 w 31"/>
              <a:gd name="T3" fmla="*/ 0 h 17"/>
              <a:gd name="T4" fmla="*/ 0 w 31"/>
              <a:gd name="T5" fmla="*/ 2147483646 h 17"/>
              <a:gd name="T6" fmla="*/ 2147483646 w 31"/>
              <a:gd name="T7" fmla="*/ 2147483646 h 17"/>
              <a:gd name="T8" fmla="*/ 2147483646 w 31"/>
              <a:gd name="T9" fmla="*/ 2147483646 h 17"/>
              <a:gd name="T10" fmla="*/ 0 60000 65536"/>
              <a:gd name="T11" fmla="*/ 0 60000 65536"/>
              <a:gd name="T12" fmla="*/ 0 60000 65536"/>
              <a:gd name="T13" fmla="*/ 0 60000 65536"/>
              <a:gd name="T14" fmla="*/ 0 60000 65536"/>
              <a:gd name="T15" fmla="*/ 0 w 31"/>
              <a:gd name="T16" fmla="*/ 0 h 17"/>
              <a:gd name="T17" fmla="*/ 31 w 31"/>
              <a:gd name="T18" fmla="*/ 17 h 17"/>
            </a:gdLst>
            <a:ahLst/>
            <a:cxnLst>
              <a:cxn ang="T10">
                <a:pos x="T0" y="T1"/>
              </a:cxn>
              <a:cxn ang="T11">
                <a:pos x="T2" y="T3"/>
              </a:cxn>
              <a:cxn ang="T12">
                <a:pos x="T4" y="T5"/>
              </a:cxn>
              <a:cxn ang="T13">
                <a:pos x="T6" y="T7"/>
              </a:cxn>
              <a:cxn ang="T14">
                <a:pos x="T8" y="T9"/>
              </a:cxn>
            </a:cxnLst>
            <a:rect l="T15" t="T16" r="T17" b="T18"/>
            <a:pathLst>
              <a:path w="31" h="17">
                <a:moveTo>
                  <a:pt x="30" y="8"/>
                </a:moveTo>
                <a:lnTo>
                  <a:pt x="15" y="0"/>
                </a:lnTo>
                <a:lnTo>
                  <a:pt x="0" y="8"/>
                </a:lnTo>
                <a:lnTo>
                  <a:pt x="15" y="16"/>
                </a:lnTo>
                <a:lnTo>
                  <a:pt x="30"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7" name="Freeform 11"/>
          <p:cNvSpPr>
            <a:spLocks/>
          </p:cNvSpPr>
          <p:nvPr/>
        </p:nvSpPr>
        <p:spPr bwMode="auto">
          <a:xfrm>
            <a:off x="5300663" y="4616450"/>
            <a:ext cx="47625" cy="26988"/>
          </a:xfrm>
          <a:custGeom>
            <a:avLst/>
            <a:gdLst>
              <a:gd name="T0" fmla="*/ 2147483646 w 31"/>
              <a:gd name="T1" fmla="*/ 2147483646 h 17"/>
              <a:gd name="T2" fmla="*/ 2147483646 w 31"/>
              <a:gd name="T3" fmla="*/ 0 h 17"/>
              <a:gd name="T4" fmla="*/ 0 w 31"/>
              <a:gd name="T5" fmla="*/ 2147483646 h 17"/>
              <a:gd name="T6" fmla="*/ 2147483646 w 31"/>
              <a:gd name="T7" fmla="*/ 2147483646 h 17"/>
              <a:gd name="T8" fmla="*/ 2147483646 w 31"/>
              <a:gd name="T9" fmla="*/ 2147483646 h 17"/>
              <a:gd name="T10" fmla="*/ 0 60000 65536"/>
              <a:gd name="T11" fmla="*/ 0 60000 65536"/>
              <a:gd name="T12" fmla="*/ 0 60000 65536"/>
              <a:gd name="T13" fmla="*/ 0 60000 65536"/>
              <a:gd name="T14" fmla="*/ 0 60000 65536"/>
              <a:gd name="T15" fmla="*/ 0 w 31"/>
              <a:gd name="T16" fmla="*/ 0 h 17"/>
              <a:gd name="T17" fmla="*/ 31 w 31"/>
              <a:gd name="T18" fmla="*/ 17 h 17"/>
            </a:gdLst>
            <a:ahLst/>
            <a:cxnLst>
              <a:cxn ang="T10">
                <a:pos x="T0" y="T1"/>
              </a:cxn>
              <a:cxn ang="T11">
                <a:pos x="T2" y="T3"/>
              </a:cxn>
              <a:cxn ang="T12">
                <a:pos x="T4" y="T5"/>
              </a:cxn>
              <a:cxn ang="T13">
                <a:pos x="T6" y="T7"/>
              </a:cxn>
              <a:cxn ang="T14">
                <a:pos x="T8" y="T9"/>
              </a:cxn>
            </a:cxnLst>
            <a:rect l="T15" t="T16" r="T17" b="T18"/>
            <a:pathLst>
              <a:path w="31" h="17">
                <a:moveTo>
                  <a:pt x="30" y="8"/>
                </a:moveTo>
                <a:lnTo>
                  <a:pt x="15" y="0"/>
                </a:lnTo>
                <a:lnTo>
                  <a:pt x="0" y="8"/>
                </a:lnTo>
                <a:lnTo>
                  <a:pt x="15" y="16"/>
                </a:lnTo>
                <a:lnTo>
                  <a:pt x="30"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8" name="Freeform 12"/>
          <p:cNvSpPr>
            <a:spLocks/>
          </p:cNvSpPr>
          <p:nvPr/>
        </p:nvSpPr>
        <p:spPr bwMode="auto">
          <a:xfrm>
            <a:off x="5245100" y="3892550"/>
            <a:ext cx="49213" cy="26988"/>
          </a:xfrm>
          <a:custGeom>
            <a:avLst/>
            <a:gdLst>
              <a:gd name="T0" fmla="*/ 2147483646 w 31"/>
              <a:gd name="T1" fmla="*/ 2147483646 h 17"/>
              <a:gd name="T2" fmla="*/ 2147483646 w 31"/>
              <a:gd name="T3" fmla="*/ 0 h 17"/>
              <a:gd name="T4" fmla="*/ 0 w 31"/>
              <a:gd name="T5" fmla="*/ 2147483646 h 17"/>
              <a:gd name="T6" fmla="*/ 2147483646 w 31"/>
              <a:gd name="T7" fmla="*/ 2147483646 h 17"/>
              <a:gd name="T8" fmla="*/ 2147483646 w 31"/>
              <a:gd name="T9" fmla="*/ 2147483646 h 17"/>
              <a:gd name="T10" fmla="*/ 0 60000 65536"/>
              <a:gd name="T11" fmla="*/ 0 60000 65536"/>
              <a:gd name="T12" fmla="*/ 0 60000 65536"/>
              <a:gd name="T13" fmla="*/ 0 60000 65536"/>
              <a:gd name="T14" fmla="*/ 0 60000 65536"/>
              <a:gd name="T15" fmla="*/ 0 w 31"/>
              <a:gd name="T16" fmla="*/ 0 h 17"/>
              <a:gd name="T17" fmla="*/ 31 w 31"/>
              <a:gd name="T18" fmla="*/ 17 h 17"/>
            </a:gdLst>
            <a:ahLst/>
            <a:cxnLst>
              <a:cxn ang="T10">
                <a:pos x="T0" y="T1"/>
              </a:cxn>
              <a:cxn ang="T11">
                <a:pos x="T2" y="T3"/>
              </a:cxn>
              <a:cxn ang="T12">
                <a:pos x="T4" y="T5"/>
              </a:cxn>
              <a:cxn ang="T13">
                <a:pos x="T6" y="T7"/>
              </a:cxn>
              <a:cxn ang="T14">
                <a:pos x="T8" y="T9"/>
              </a:cxn>
            </a:cxnLst>
            <a:rect l="T15" t="T16" r="T17" b="T18"/>
            <a:pathLst>
              <a:path w="31" h="17">
                <a:moveTo>
                  <a:pt x="30" y="8"/>
                </a:moveTo>
                <a:lnTo>
                  <a:pt x="15" y="0"/>
                </a:lnTo>
                <a:lnTo>
                  <a:pt x="0" y="8"/>
                </a:lnTo>
                <a:lnTo>
                  <a:pt x="15" y="16"/>
                </a:lnTo>
                <a:lnTo>
                  <a:pt x="30"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9" name="Freeform 13"/>
          <p:cNvSpPr>
            <a:spLocks/>
          </p:cNvSpPr>
          <p:nvPr/>
        </p:nvSpPr>
        <p:spPr bwMode="auto">
          <a:xfrm>
            <a:off x="5449888" y="3892550"/>
            <a:ext cx="50800" cy="26988"/>
          </a:xfrm>
          <a:custGeom>
            <a:avLst/>
            <a:gdLst>
              <a:gd name="T0" fmla="*/ 2147483646 w 32"/>
              <a:gd name="T1" fmla="*/ 2147483646 h 17"/>
              <a:gd name="T2" fmla="*/ 2147483646 w 32"/>
              <a:gd name="T3" fmla="*/ 0 h 17"/>
              <a:gd name="T4" fmla="*/ 0 w 32"/>
              <a:gd name="T5" fmla="*/ 2147483646 h 17"/>
              <a:gd name="T6" fmla="*/ 2147483646 w 32"/>
              <a:gd name="T7" fmla="*/ 2147483646 h 17"/>
              <a:gd name="T8" fmla="*/ 2147483646 w 32"/>
              <a:gd name="T9" fmla="*/ 2147483646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31" y="8"/>
                </a:moveTo>
                <a:lnTo>
                  <a:pt x="15" y="0"/>
                </a:lnTo>
                <a:lnTo>
                  <a:pt x="0" y="8"/>
                </a:lnTo>
                <a:lnTo>
                  <a:pt x="15" y="16"/>
                </a:lnTo>
                <a:lnTo>
                  <a:pt x="31"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90" name="Freeform 14"/>
          <p:cNvSpPr>
            <a:spLocks/>
          </p:cNvSpPr>
          <p:nvPr/>
        </p:nvSpPr>
        <p:spPr bwMode="auto">
          <a:xfrm>
            <a:off x="5656263" y="3892550"/>
            <a:ext cx="50800" cy="26988"/>
          </a:xfrm>
          <a:custGeom>
            <a:avLst/>
            <a:gdLst>
              <a:gd name="T0" fmla="*/ 2147483646 w 31"/>
              <a:gd name="T1" fmla="*/ 2147483646 h 17"/>
              <a:gd name="T2" fmla="*/ 2147483646 w 31"/>
              <a:gd name="T3" fmla="*/ 0 h 17"/>
              <a:gd name="T4" fmla="*/ 0 w 31"/>
              <a:gd name="T5" fmla="*/ 2147483646 h 17"/>
              <a:gd name="T6" fmla="*/ 2147483646 w 31"/>
              <a:gd name="T7" fmla="*/ 2147483646 h 17"/>
              <a:gd name="T8" fmla="*/ 2147483646 w 31"/>
              <a:gd name="T9" fmla="*/ 2147483646 h 17"/>
              <a:gd name="T10" fmla="*/ 0 60000 65536"/>
              <a:gd name="T11" fmla="*/ 0 60000 65536"/>
              <a:gd name="T12" fmla="*/ 0 60000 65536"/>
              <a:gd name="T13" fmla="*/ 0 60000 65536"/>
              <a:gd name="T14" fmla="*/ 0 60000 65536"/>
              <a:gd name="T15" fmla="*/ 0 w 31"/>
              <a:gd name="T16" fmla="*/ 0 h 17"/>
              <a:gd name="T17" fmla="*/ 31 w 31"/>
              <a:gd name="T18" fmla="*/ 17 h 17"/>
            </a:gdLst>
            <a:ahLst/>
            <a:cxnLst>
              <a:cxn ang="T10">
                <a:pos x="T0" y="T1"/>
              </a:cxn>
              <a:cxn ang="T11">
                <a:pos x="T2" y="T3"/>
              </a:cxn>
              <a:cxn ang="T12">
                <a:pos x="T4" y="T5"/>
              </a:cxn>
              <a:cxn ang="T13">
                <a:pos x="T6" y="T7"/>
              </a:cxn>
              <a:cxn ang="T14">
                <a:pos x="T8" y="T9"/>
              </a:cxn>
            </a:cxnLst>
            <a:rect l="T15" t="T16" r="T17" b="T18"/>
            <a:pathLst>
              <a:path w="31" h="17">
                <a:moveTo>
                  <a:pt x="30" y="8"/>
                </a:moveTo>
                <a:lnTo>
                  <a:pt x="15" y="0"/>
                </a:lnTo>
                <a:lnTo>
                  <a:pt x="0" y="8"/>
                </a:lnTo>
                <a:lnTo>
                  <a:pt x="15" y="16"/>
                </a:lnTo>
                <a:lnTo>
                  <a:pt x="30"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91" name="Freeform 15"/>
          <p:cNvSpPr>
            <a:spLocks/>
          </p:cNvSpPr>
          <p:nvPr/>
        </p:nvSpPr>
        <p:spPr bwMode="auto">
          <a:xfrm>
            <a:off x="5478463" y="4611688"/>
            <a:ext cx="50800" cy="26987"/>
          </a:xfrm>
          <a:custGeom>
            <a:avLst/>
            <a:gdLst>
              <a:gd name="T0" fmla="*/ 2147483646 w 31"/>
              <a:gd name="T1" fmla="*/ 2147483646 h 17"/>
              <a:gd name="T2" fmla="*/ 2147483646 w 31"/>
              <a:gd name="T3" fmla="*/ 0 h 17"/>
              <a:gd name="T4" fmla="*/ 0 w 31"/>
              <a:gd name="T5" fmla="*/ 2147483646 h 17"/>
              <a:gd name="T6" fmla="*/ 2147483646 w 31"/>
              <a:gd name="T7" fmla="*/ 2147483646 h 17"/>
              <a:gd name="T8" fmla="*/ 2147483646 w 31"/>
              <a:gd name="T9" fmla="*/ 2147483646 h 17"/>
              <a:gd name="T10" fmla="*/ 0 60000 65536"/>
              <a:gd name="T11" fmla="*/ 0 60000 65536"/>
              <a:gd name="T12" fmla="*/ 0 60000 65536"/>
              <a:gd name="T13" fmla="*/ 0 60000 65536"/>
              <a:gd name="T14" fmla="*/ 0 60000 65536"/>
              <a:gd name="T15" fmla="*/ 0 w 31"/>
              <a:gd name="T16" fmla="*/ 0 h 17"/>
              <a:gd name="T17" fmla="*/ 31 w 31"/>
              <a:gd name="T18" fmla="*/ 17 h 17"/>
            </a:gdLst>
            <a:ahLst/>
            <a:cxnLst>
              <a:cxn ang="T10">
                <a:pos x="T0" y="T1"/>
              </a:cxn>
              <a:cxn ang="T11">
                <a:pos x="T2" y="T3"/>
              </a:cxn>
              <a:cxn ang="T12">
                <a:pos x="T4" y="T5"/>
              </a:cxn>
              <a:cxn ang="T13">
                <a:pos x="T6" y="T7"/>
              </a:cxn>
              <a:cxn ang="T14">
                <a:pos x="T8" y="T9"/>
              </a:cxn>
            </a:cxnLst>
            <a:rect l="T15" t="T16" r="T17" b="T18"/>
            <a:pathLst>
              <a:path w="31" h="17">
                <a:moveTo>
                  <a:pt x="30" y="8"/>
                </a:moveTo>
                <a:lnTo>
                  <a:pt x="15" y="0"/>
                </a:lnTo>
                <a:lnTo>
                  <a:pt x="0" y="8"/>
                </a:lnTo>
                <a:lnTo>
                  <a:pt x="15" y="16"/>
                </a:lnTo>
                <a:lnTo>
                  <a:pt x="30"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92" name="Freeform 16"/>
          <p:cNvSpPr>
            <a:spLocks/>
          </p:cNvSpPr>
          <p:nvPr/>
        </p:nvSpPr>
        <p:spPr bwMode="auto">
          <a:xfrm>
            <a:off x="5656263" y="4610100"/>
            <a:ext cx="50800" cy="26988"/>
          </a:xfrm>
          <a:custGeom>
            <a:avLst/>
            <a:gdLst>
              <a:gd name="T0" fmla="*/ 2147483646 w 32"/>
              <a:gd name="T1" fmla="*/ 2147483646 h 17"/>
              <a:gd name="T2" fmla="*/ 2147483646 w 32"/>
              <a:gd name="T3" fmla="*/ 0 h 17"/>
              <a:gd name="T4" fmla="*/ 0 w 32"/>
              <a:gd name="T5" fmla="*/ 2147483646 h 17"/>
              <a:gd name="T6" fmla="*/ 2147483646 w 32"/>
              <a:gd name="T7" fmla="*/ 2147483646 h 17"/>
              <a:gd name="T8" fmla="*/ 2147483646 w 32"/>
              <a:gd name="T9" fmla="*/ 2147483646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31" y="9"/>
                </a:moveTo>
                <a:lnTo>
                  <a:pt x="16" y="0"/>
                </a:lnTo>
                <a:lnTo>
                  <a:pt x="0" y="9"/>
                </a:lnTo>
                <a:lnTo>
                  <a:pt x="16" y="16"/>
                </a:lnTo>
                <a:lnTo>
                  <a:pt x="31" y="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93" name="Freeform 17"/>
          <p:cNvSpPr>
            <a:spLocks/>
          </p:cNvSpPr>
          <p:nvPr/>
        </p:nvSpPr>
        <p:spPr bwMode="auto">
          <a:xfrm>
            <a:off x="6426200" y="4276725"/>
            <a:ext cx="50800" cy="26988"/>
          </a:xfrm>
          <a:custGeom>
            <a:avLst/>
            <a:gdLst>
              <a:gd name="T0" fmla="*/ 2147483646 w 32"/>
              <a:gd name="T1" fmla="*/ 2147483646 h 17"/>
              <a:gd name="T2" fmla="*/ 2147483646 w 32"/>
              <a:gd name="T3" fmla="*/ 0 h 17"/>
              <a:gd name="T4" fmla="*/ 0 w 32"/>
              <a:gd name="T5" fmla="*/ 2147483646 h 17"/>
              <a:gd name="T6" fmla="*/ 2147483646 w 32"/>
              <a:gd name="T7" fmla="*/ 2147483646 h 17"/>
              <a:gd name="T8" fmla="*/ 2147483646 w 32"/>
              <a:gd name="T9" fmla="*/ 2147483646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31" y="8"/>
                </a:moveTo>
                <a:lnTo>
                  <a:pt x="15" y="0"/>
                </a:lnTo>
                <a:lnTo>
                  <a:pt x="0" y="8"/>
                </a:lnTo>
                <a:lnTo>
                  <a:pt x="15" y="16"/>
                </a:lnTo>
                <a:lnTo>
                  <a:pt x="31"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94" name="Freeform 18"/>
          <p:cNvSpPr>
            <a:spLocks/>
          </p:cNvSpPr>
          <p:nvPr/>
        </p:nvSpPr>
        <p:spPr bwMode="auto">
          <a:xfrm>
            <a:off x="6604000" y="4276725"/>
            <a:ext cx="50800" cy="26988"/>
          </a:xfrm>
          <a:custGeom>
            <a:avLst/>
            <a:gdLst>
              <a:gd name="T0" fmla="*/ 2147483646 w 32"/>
              <a:gd name="T1" fmla="*/ 2147483646 h 17"/>
              <a:gd name="T2" fmla="*/ 2147483646 w 32"/>
              <a:gd name="T3" fmla="*/ 0 h 17"/>
              <a:gd name="T4" fmla="*/ 0 w 32"/>
              <a:gd name="T5" fmla="*/ 2147483646 h 17"/>
              <a:gd name="T6" fmla="*/ 2147483646 w 32"/>
              <a:gd name="T7" fmla="*/ 2147483646 h 17"/>
              <a:gd name="T8" fmla="*/ 2147483646 w 32"/>
              <a:gd name="T9" fmla="*/ 2147483646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31" y="8"/>
                </a:moveTo>
                <a:lnTo>
                  <a:pt x="15" y="0"/>
                </a:lnTo>
                <a:lnTo>
                  <a:pt x="0" y="8"/>
                </a:lnTo>
                <a:lnTo>
                  <a:pt x="15" y="16"/>
                </a:lnTo>
                <a:lnTo>
                  <a:pt x="31"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95" name="Freeform 19"/>
          <p:cNvSpPr>
            <a:spLocks/>
          </p:cNvSpPr>
          <p:nvPr/>
        </p:nvSpPr>
        <p:spPr bwMode="auto">
          <a:xfrm>
            <a:off x="5505450" y="5937250"/>
            <a:ext cx="50800" cy="26988"/>
          </a:xfrm>
          <a:custGeom>
            <a:avLst/>
            <a:gdLst>
              <a:gd name="T0" fmla="*/ 2147483646 w 32"/>
              <a:gd name="T1" fmla="*/ 2147483646 h 17"/>
              <a:gd name="T2" fmla="*/ 2147483646 w 32"/>
              <a:gd name="T3" fmla="*/ 0 h 17"/>
              <a:gd name="T4" fmla="*/ 0 w 32"/>
              <a:gd name="T5" fmla="*/ 2147483646 h 17"/>
              <a:gd name="T6" fmla="*/ 2147483646 w 32"/>
              <a:gd name="T7" fmla="*/ 2147483646 h 17"/>
              <a:gd name="T8" fmla="*/ 2147483646 w 32"/>
              <a:gd name="T9" fmla="*/ 2147483646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31" y="7"/>
                </a:moveTo>
                <a:lnTo>
                  <a:pt x="15" y="0"/>
                </a:lnTo>
                <a:lnTo>
                  <a:pt x="0" y="7"/>
                </a:lnTo>
                <a:lnTo>
                  <a:pt x="15" y="16"/>
                </a:lnTo>
                <a:lnTo>
                  <a:pt x="31" y="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96" name="Freeform 20"/>
          <p:cNvSpPr>
            <a:spLocks/>
          </p:cNvSpPr>
          <p:nvPr/>
        </p:nvSpPr>
        <p:spPr bwMode="auto">
          <a:xfrm>
            <a:off x="5313363" y="5935663"/>
            <a:ext cx="50800" cy="26987"/>
          </a:xfrm>
          <a:custGeom>
            <a:avLst/>
            <a:gdLst>
              <a:gd name="T0" fmla="*/ 2147483646 w 32"/>
              <a:gd name="T1" fmla="*/ 2147483646 h 17"/>
              <a:gd name="T2" fmla="*/ 2147483646 w 32"/>
              <a:gd name="T3" fmla="*/ 0 h 17"/>
              <a:gd name="T4" fmla="*/ 0 w 32"/>
              <a:gd name="T5" fmla="*/ 2147483646 h 17"/>
              <a:gd name="T6" fmla="*/ 2147483646 w 32"/>
              <a:gd name="T7" fmla="*/ 2147483646 h 17"/>
              <a:gd name="T8" fmla="*/ 2147483646 w 32"/>
              <a:gd name="T9" fmla="*/ 2147483646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31" y="8"/>
                </a:moveTo>
                <a:lnTo>
                  <a:pt x="16" y="0"/>
                </a:lnTo>
                <a:lnTo>
                  <a:pt x="0" y="8"/>
                </a:lnTo>
                <a:lnTo>
                  <a:pt x="16" y="16"/>
                </a:lnTo>
                <a:lnTo>
                  <a:pt x="31"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97" name="Freeform 21"/>
          <p:cNvSpPr>
            <a:spLocks/>
          </p:cNvSpPr>
          <p:nvPr/>
        </p:nvSpPr>
        <p:spPr bwMode="auto">
          <a:xfrm>
            <a:off x="5697538" y="5937250"/>
            <a:ext cx="49212" cy="26988"/>
          </a:xfrm>
          <a:custGeom>
            <a:avLst/>
            <a:gdLst>
              <a:gd name="T0" fmla="*/ 2147483646 w 31"/>
              <a:gd name="T1" fmla="*/ 2147483646 h 17"/>
              <a:gd name="T2" fmla="*/ 2147483646 w 31"/>
              <a:gd name="T3" fmla="*/ 0 h 17"/>
              <a:gd name="T4" fmla="*/ 0 w 31"/>
              <a:gd name="T5" fmla="*/ 2147483646 h 17"/>
              <a:gd name="T6" fmla="*/ 2147483646 w 31"/>
              <a:gd name="T7" fmla="*/ 2147483646 h 17"/>
              <a:gd name="T8" fmla="*/ 2147483646 w 31"/>
              <a:gd name="T9" fmla="*/ 2147483646 h 17"/>
              <a:gd name="T10" fmla="*/ 0 60000 65536"/>
              <a:gd name="T11" fmla="*/ 0 60000 65536"/>
              <a:gd name="T12" fmla="*/ 0 60000 65536"/>
              <a:gd name="T13" fmla="*/ 0 60000 65536"/>
              <a:gd name="T14" fmla="*/ 0 60000 65536"/>
              <a:gd name="T15" fmla="*/ 0 w 31"/>
              <a:gd name="T16" fmla="*/ 0 h 17"/>
              <a:gd name="T17" fmla="*/ 31 w 31"/>
              <a:gd name="T18" fmla="*/ 17 h 17"/>
            </a:gdLst>
            <a:ahLst/>
            <a:cxnLst>
              <a:cxn ang="T10">
                <a:pos x="T0" y="T1"/>
              </a:cxn>
              <a:cxn ang="T11">
                <a:pos x="T2" y="T3"/>
              </a:cxn>
              <a:cxn ang="T12">
                <a:pos x="T4" y="T5"/>
              </a:cxn>
              <a:cxn ang="T13">
                <a:pos x="T6" y="T7"/>
              </a:cxn>
              <a:cxn ang="T14">
                <a:pos x="T8" y="T9"/>
              </a:cxn>
            </a:cxnLst>
            <a:rect l="T15" t="T16" r="T17" b="T18"/>
            <a:pathLst>
              <a:path w="31" h="17">
                <a:moveTo>
                  <a:pt x="30" y="7"/>
                </a:moveTo>
                <a:lnTo>
                  <a:pt x="15" y="0"/>
                </a:lnTo>
                <a:lnTo>
                  <a:pt x="0" y="7"/>
                </a:lnTo>
                <a:lnTo>
                  <a:pt x="15" y="16"/>
                </a:lnTo>
                <a:lnTo>
                  <a:pt x="30" y="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98" name="Rectangle 22"/>
          <p:cNvSpPr>
            <a:spLocks noChangeArrowheads="1"/>
          </p:cNvSpPr>
          <p:nvPr/>
        </p:nvSpPr>
        <p:spPr bwMode="auto">
          <a:xfrm>
            <a:off x="2444750" y="456882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h</a:t>
            </a:r>
          </a:p>
        </p:txBody>
      </p:sp>
      <p:sp>
        <p:nvSpPr>
          <p:cNvPr id="24599" name="Rectangle 23"/>
          <p:cNvSpPr>
            <a:spLocks noChangeArrowheads="1"/>
          </p:cNvSpPr>
          <p:nvPr/>
        </p:nvSpPr>
        <p:spPr bwMode="auto">
          <a:xfrm>
            <a:off x="1820863" y="4381500"/>
            <a:ext cx="528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key</a:t>
            </a:r>
          </a:p>
        </p:txBody>
      </p:sp>
      <p:sp>
        <p:nvSpPr>
          <p:cNvPr id="24600" name="Rectangle 24"/>
          <p:cNvSpPr>
            <a:spLocks noChangeArrowheads="1"/>
          </p:cNvSpPr>
          <p:nvPr/>
        </p:nvSpPr>
        <p:spPr bwMode="auto">
          <a:xfrm>
            <a:off x="2360613" y="6075363"/>
            <a:ext cx="2644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urier New" panose="02070309020205020404" pitchFamily="49" charset="0"/>
                <a:ea typeface="ＭＳ Ｐゴシック" panose="020B0600070205080204" pitchFamily="34" charset="-128"/>
                <a:cs typeface="+mn-cs"/>
              </a:rPr>
              <a:t>Primary bucket pages</a:t>
            </a:r>
          </a:p>
        </p:txBody>
      </p:sp>
      <p:sp>
        <p:nvSpPr>
          <p:cNvPr id="24601" name="Rectangle 25"/>
          <p:cNvSpPr>
            <a:spLocks noChangeArrowheads="1"/>
          </p:cNvSpPr>
          <p:nvPr/>
        </p:nvSpPr>
        <p:spPr bwMode="auto">
          <a:xfrm>
            <a:off x="5310188" y="6088063"/>
            <a:ext cx="19065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urier New" panose="02070309020205020404" pitchFamily="49" charset="0"/>
                <a:ea typeface="ＭＳ Ｐゴシック" panose="020B0600070205080204" pitchFamily="34" charset="-128"/>
                <a:cs typeface="+mn-cs"/>
              </a:rPr>
              <a:t>Overflow pages</a:t>
            </a:r>
          </a:p>
        </p:txBody>
      </p:sp>
      <p:sp>
        <p:nvSpPr>
          <p:cNvPr id="24602" name="Rectangle 26"/>
          <p:cNvSpPr>
            <a:spLocks noChangeArrowheads="1"/>
          </p:cNvSpPr>
          <p:nvPr/>
        </p:nvSpPr>
        <p:spPr bwMode="auto">
          <a:xfrm>
            <a:off x="3759200" y="40243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0066"/>
                </a:solidFill>
                <a:effectLst/>
                <a:uLnTx/>
                <a:uFillTx/>
                <a:latin typeface="Times New Roman" panose="02020603050405020304" pitchFamily="18" charset="0"/>
                <a:ea typeface="ＭＳ Ｐゴシック" panose="020B0600070205080204" pitchFamily="34" charset="-128"/>
                <a:cs typeface="+mn-cs"/>
              </a:rPr>
              <a:t>2</a:t>
            </a:r>
          </a:p>
        </p:txBody>
      </p:sp>
      <p:sp>
        <p:nvSpPr>
          <p:cNvPr id="24603" name="Rectangle 27"/>
          <p:cNvSpPr>
            <a:spLocks noChangeArrowheads="1"/>
          </p:cNvSpPr>
          <p:nvPr/>
        </p:nvSpPr>
        <p:spPr bwMode="auto">
          <a:xfrm>
            <a:off x="3759200" y="371475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0066"/>
                </a:solidFill>
                <a:effectLst/>
                <a:uLnTx/>
                <a:uFillTx/>
                <a:latin typeface="Times New Roman" panose="02020603050405020304" pitchFamily="18" charset="0"/>
                <a:ea typeface="ＭＳ Ｐゴシック" panose="020B0600070205080204" pitchFamily="34" charset="-128"/>
                <a:cs typeface="+mn-cs"/>
              </a:rPr>
              <a:t>0</a:t>
            </a:r>
          </a:p>
        </p:txBody>
      </p:sp>
      <p:sp>
        <p:nvSpPr>
          <p:cNvPr id="24604" name="Rectangle 28"/>
          <p:cNvSpPr>
            <a:spLocks noChangeArrowheads="1"/>
          </p:cNvSpPr>
          <p:nvPr/>
        </p:nvSpPr>
        <p:spPr bwMode="auto">
          <a:xfrm>
            <a:off x="3690938" y="5695950"/>
            <a:ext cx="55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0066"/>
                </a:solidFill>
                <a:effectLst/>
                <a:uLnTx/>
                <a:uFillTx/>
                <a:latin typeface="Times New Roman" panose="02020603050405020304" pitchFamily="18" charset="0"/>
                <a:ea typeface="ＭＳ Ｐゴシック" panose="020B0600070205080204" pitchFamily="34" charset="-128"/>
                <a:cs typeface="+mn-cs"/>
              </a:rPr>
              <a:t>N-1</a:t>
            </a:r>
          </a:p>
        </p:txBody>
      </p:sp>
      <p:sp>
        <p:nvSpPr>
          <p:cNvPr id="24605" name="Line 29"/>
          <p:cNvSpPr>
            <a:spLocks noChangeShapeType="1"/>
          </p:cNvSpPr>
          <p:nvPr/>
        </p:nvSpPr>
        <p:spPr bwMode="auto">
          <a:xfrm flipV="1">
            <a:off x="2743200" y="4267200"/>
            <a:ext cx="762000" cy="45720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06" name="Line 30"/>
          <p:cNvSpPr>
            <a:spLocks noChangeShapeType="1"/>
          </p:cNvSpPr>
          <p:nvPr/>
        </p:nvSpPr>
        <p:spPr bwMode="auto">
          <a:xfrm flipV="1">
            <a:off x="2722563" y="3957638"/>
            <a:ext cx="777875" cy="776287"/>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07" name="Line 31"/>
          <p:cNvSpPr>
            <a:spLocks noChangeShapeType="1"/>
          </p:cNvSpPr>
          <p:nvPr/>
        </p:nvSpPr>
        <p:spPr bwMode="auto">
          <a:xfrm>
            <a:off x="1752600" y="4800600"/>
            <a:ext cx="685800" cy="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08" name="Line 32"/>
          <p:cNvSpPr>
            <a:spLocks noChangeShapeType="1"/>
          </p:cNvSpPr>
          <p:nvPr/>
        </p:nvSpPr>
        <p:spPr bwMode="auto">
          <a:xfrm>
            <a:off x="2725738" y="4738688"/>
            <a:ext cx="779462" cy="1128712"/>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09" name="Line 33"/>
          <p:cNvSpPr>
            <a:spLocks noChangeShapeType="1"/>
          </p:cNvSpPr>
          <p:nvPr/>
        </p:nvSpPr>
        <p:spPr bwMode="auto">
          <a:xfrm>
            <a:off x="4191000" y="3886200"/>
            <a:ext cx="838200" cy="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10" name="Line 34"/>
          <p:cNvSpPr>
            <a:spLocks noChangeShapeType="1"/>
          </p:cNvSpPr>
          <p:nvPr/>
        </p:nvSpPr>
        <p:spPr bwMode="auto">
          <a:xfrm>
            <a:off x="4191000" y="4191000"/>
            <a:ext cx="838200" cy="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11" name="Line 35"/>
          <p:cNvSpPr>
            <a:spLocks noChangeShapeType="1"/>
          </p:cNvSpPr>
          <p:nvPr/>
        </p:nvSpPr>
        <p:spPr bwMode="auto">
          <a:xfrm>
            <a:off x="4191000" y="4648200"/>
            <a:ext cx="838200" cy="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12" name="Line 36"/>
          <p:cNvSpPr>
            <a:spLocks noChangeShapeType="1"/>
          </p:cNvSpPr>
          <p:nvPr/>
        </p:nvSpPr>
        <p:spPr bwMode="auto">
          <a:xfrm>
            <a:off x="4267200" y="5943600"/>
            <a:ext cx="838200" cy="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13" name="Line 37"/>
          <p:cNvSpPr>
            <a:spLocks noChangeShapeType="1"/>
          </p:cNvSpPr>
          <p:nvPr/>
        </p:nvSpPr>
        <p:spPr bwMode="auto">
          <a:xfrm>
            <a:off x="5715000" y="4267200"/>
            <a:ext cx="457200" cy="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14" name="Line 38"/>
          <p:cNvSpPr>
            <a:spLocks noChangeShapeType="1"/>
          </p:cNvSpPr>
          <p:nvPr/>
        </p:nvSpPr>
        <p:spPr bwMode="auto">
          <a:xfrm>
            <a:off x="3524250" y="4048125"/>
            <a:ext cx="785813"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15" name="Line 39"/>
          <p:cNvSpPr>
            <a:spLocks noChangeShapeType="1"/>
          </p:cNvSpPr>
          <p:nvPr/>
        </p:nvSpPr>
        <p:spPr bwMode="auto">
          <a:xfrm>
            <a:off x="3522663" y="4402138"/>
            <a:ext cx="787400"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16" name="Line 40"/>
          <p:cNvSpPr>
            <a:spLocks noChangeShapeType="1"/>
          </p:cNvSpPr>
          <p:nvPr/>
        </p:nvSpPr>
        <p:spPr bwMode="auto">
          <a:xfrm>
            <a:off x="3522663" y="4768850"/>
            <a:ext cx="784225"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17" name="Line 41"/>
          <p:cNvSpPr>
            <a:spLocks noChangeShapeType="1"/>
          </p:cNvSpPr>
          <p:nvPr/>
        </p:nvSpPr>
        <p:spPr bwMode="auto">
          <a:xfrm>
            <a:off x="3519488" y="5707063"/>
            <a:ext cx="7858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1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Arial" panose="020B0604020202020204" pitchFamily="34" charset="0"/>
              </a:defRPr>
            </a:lvl1pPr>
            <a:lvl2pPr marL="742950" indent="-285750">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867D715E-C57E-4FCD-8B3D-4A90B82BA111}" type="datetime1">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10/30/2018</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1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Arial" panose="020B0604020202020204" pitchFamily="34" charset="0"/>
              </a:defRPr>
            </a:lvl1pPr>
            <a:lvl2pPr marL="742950" indent="-285750">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Chen Qian @ University of Kentucky</a:t>
            </a:r>
          </a:p>
        </p:txBody>
      </p:sp>
      <p:sp>
        <p:nvSpPr>
          <p:cNvPr id="246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Arial" panose="020B0604020202020204" pitchFamily="34" charset="0"/>
              </a:defRPr>
            </a:lvl1pPr>
            <a:lvl2pPr marL="742950" indent="-285750">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B2823-12F2-4A3D-8455-B8E86EEC97EF}"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450557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Analysis: Loops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2394" y="1450258"/>
                <a:ext cx="8001000" cy="4112342"/>
              </a:xfrm>
            </p:spPr>
            <p:txBody>
              <a:bodyPr>
                <a:normAutofit/>
              </a:bodyPr>
              <a:lstStyle/>
              <a:p>
                <a:r>
                  <a:rPr lang="en-CA" dirty="0"/>
                  <a:t>In the graph, this is a </a:t>
                </a:r>
                <a:r>
                  <a:rPr lang="en-CA" dirty="0">
                    <a:solidFill>
                      <a:srgbClr val="CC0099"/>
                    </a:solidFill>
                  </a:rPr>
                  <a:t>closed loop</a:t>
                </a:r>
              </a:p>
              <a:p>
                <a:pPr lvl="1"/>
                <a:r>
                  <a:rPr lang="en-CA" dirty="0"/>
                  <a:t>We might forever re-do the same displacements</a:t>
                </a:r>
              </a:p>
              <a:p>
                <a:endParaRPr lang="en-CA" dirty="0"/>
              </a:p>
              <a:p>
                <a:r>
                  <a:rPr lang="en-CA" dirty="0"/>
                  <a:t>The probability of getting a loop increases dramatically once we’ve inserted </a:t>
                </a:r>
                <a14:m>
                  <m:oMath xmlns:m="http://schemas.openxmlformats.org/officeDocument/2006/math">
                    <m:f>
                      <m:fPr>
                        <m:ctrlPr>
                          <a:rPr lang="en-US" b="0" i="1" smtClean="0">
                            <a:solidFill>
                              <a:srgbClr val="CC0099"/>
                            </a:solidFill>
                            <a:latin typeface="Cambria Math" panose="02040503050406030204" pitchFamily="18" charset="0"/>
                          </a:rPr>
                        </m:ctrlPr>
                      </m:fPr>
                      <m:num>
                        <m:r>
                          <a:rPr lang="en-US" b="0" i="1" smtClean="0">
                            <a:solidFill>
                              <a:srgbClr val="CC0099"/>
                            </a:solidFill>
                            <a:latin typeface="Cambria Math" panose="02040503050406030204" pitchFamily="18" charset="0"/>
                          </a:rPr>
                          <m:t>𝑁</m:t>
                        </m:r>
                      </m:num>
                      <m:den>
                        <m:r>
                          <a:rPr lang="en-US" b="0" i="1" smtClean="0">
                            <a:solidFill>
                              <a:srgbClr val="CC0099"/>
                            </a:solidFill>
                            <a:latin typeface="Cambria Math" panose="02040503050406030204" pitchFamily="18" charset="0"/>
                          </a:rPr>
                          <m:t>2</m:t>
                        </m:r>
                      </m:den>
                    </m:f>
                  </m:oMath>
                </a14:m>
                <a:r>
                  <a:rPr lang="en-CA" dirty="0">
                    <a:solidFill>
                      <a:srgbClr val="CC0099"/>
                    </a:solidFill>
                  </a:rPr>
                  <a:t> </a:t>
                </a:r>
                <a:r>
                  <a:rPr lang="en-CA" dirty="0"/>
                  <a:t>elements</a:t>
                </a:r>
              </a:p>
              <a:p>
                <a:pPr lvl="1"/>
                <a:r>
                  <a:rPr lang="en-CA" dirty="0">
                    <a:solidFill>
                      <a:srgbClr val="CC0099"/>
                    </a:solidFill>
                  </a:rPr>
                  <a:t>N</a:t>
                </a:r>
                <a:r>
                  <a:rPr lang="en-CA" dirty="0"/>
                  <a:t> is the number of </a:t>
                </a:r>
                <a:r>
                  <a:rPr lang="en-CA" i="1" dirty="0"/>
                  <a:t>buckets</a:t>
                </a:r>
                <a:r>
                  <a:rPr lang="en-CA" dirty="0"/>
                  <a:t> (</a:t>
                </a:r>
                <a:r>
                  <a:rPr lang="en-CA" dirty="0">
                    <a:solidFill>
                      <a:srgbClr val="CC0099"/>
                    </a:solidFill>
                  </a:rPr>
                  <a:t>size of table</a:t>
                </a:r>
                <a:r>
                  <a:rPr lang="en-CA" dirty="0"/>
                  <a:t>)</a:t>
                </a:r>
                <a:endParaRPr lang="en-CA"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2394" y="1450258"/>
                <a:ext cx="8001000" cy="4112342"/>
              </a:xfrm>
              <a:blipFill>
                <a:blip r:embed="rId3"/>
                <a:stretch>
                  <a:fillRect t="-1926" r="-1066"/>
                </a:stretch>
              </a:blipFill>
            </p:spPr>
            <p:txBody>
              <a:bodyPr/>
              <a:lstStyle/>
              <a:p>
                <a:r>
                  <a:rPr lang="zh-CN" altLang="en-US">
                    <a:noFill/>
                  </a:rPr>
                  <a:t> </a:t>
                </a:r>
              </a:p>
            </p:txBody>
          </p:sp>
        </mc:Fallback>
      </mc:AlternateContent>
      <p:sp>
        <p:nvSpPr>
          <p:cNvPr id="4" name="Rectangle 68">
            <a:extLst>
              <a:ext uri="{FF2B5EF4-FFF2-40B4-BE49-F238E27FC236}">
                <a16:creationId xmlns:a16="http://schemas.microsoft.com/office/drawing/2014/main" id="{197CB91F-963B-4297-9082-FC37355A41F3}"/>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30</a:t>
            </a:fld>
            <a:endParaRPr lang="en-US" altLang="zh-CN"/>
          </a:p>
        </p:txBody>
      </p:sp>
    </p:spTree>
    <p:extLst>
      <p:ext uri="{BB962C8B-B14F-4D97-AF65-F5344CB8AC3E}">
        <p14:creationId xmlns:p14="http://schemas.microsoft.com/office/powerpoint/2010/main" val="2247387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Analysis: Loops</a:t>
            </a:r>
          </a:p>
        </p:txBody>
      </p:sp>
      <p:sp>
        <p:nvSpPr>
          <p:cNvPr id="3" name="Content Placeholder 2"/>
          <p:cNvSpPr>
            <a:spLocks noGrp="1"/>
          </p:cNvSpPr>
          <p:nvPr>
            <p:ph idx="1"/>
          </p:nvPr>
        </p:nvSpPr>
        <p:spPr>
          <a:xfrm>
            <a:off x="592394" y="1450258"/>
            <a:ext cx="8001000" cy="4645742"/>
          </a:xfrm>
        </p:spPr>
        <p:txBody>
          <a:bodyPr>
            <a:normAutofit/>
          </a:bodyPr>
          <a:lstStyle/>
          <a:p>
            <a:r>
              <a:rPr lang="en-CA" dirty="0"/>
              <a:t>What can we do once we get a loop?</a:t>
            </a:r>
          </a:p>
          <a:p>
            <a:pPr lvl="1"/>
            <a:r>
              <a:rPr lang="en-CA" dirty="0"/>
              <a:t>Rebuild, </a:t>
            </a:r>
            <a:r>
              <a:rPr lang="en-CA" dirty="0">
                <a:solidFill>
                  <a:srgbClr val="CC0099"/>
                </a:solidFill>
              </a:rPr>
              <a:t>same</a:t>
            </a:r>
            <a:r>
              <a:rPr lang="en-CA" dirty="0"/>
              <a:t> size</a:t>
            </a:r>
          </a:p>
          <a:p>
            <a:pPr lvl="1"/>
            <a:r>
              <a:rPr lang="en-CA" dirty="0">
                <a:solidFill>
                  <a:srgbClr val="CC0099"/>
                </a:solidFill>
              </a:rPr>
              <a:t>Double</a:t>
            </a:r>
            <a:r>
              <a:rPr lang="en-CA" dirty="0"/>
              <a:t> table size then rebuild</a:t>
            </a:r>
          </a:p>
          <a:p>
            <a:r>
              <a:rPr lang="en-CA" dirty="0"/>
              <a:t>We’ll need </a:t>
            </a:r>
            <a:r>
              <a:rPr lang="en-CA" dirty="0">
                <a:solidFill>
                  <a:srgbClr val="CC0099"/>
                </a:solidFill>
              </a:rPr>
              <a:t>new</a:t>
            </a:r>
            <a:r>
              <a:rPr lang="en-CA" dirty="0"/>
              <a:t> hash functions for both choices</a:t>
            </a:r>
          </a:p>
          <a:p>
            <a:r>
              <a:rPr lang="en-CA" dirty="0"/>
              <a:t>It depends on your design choice</a:t>
            </a:r>
          </a:p>
          <a:p>
            <a:pPr lvl="1"/>
            <a:r>
              <a:rPr lang="en-CA" dirty="0"/>
              <a:t>But eventually you need to double after many failed tries</a:t>
            </a:r>
          </a:p>
        </p:txBody>
      </p:sp>
      <p:sp>
        <p:nvSpPr>
          <p:cNvPr id="4" name="Rectangle 68">
            <a:extLst>
              <a:ext uri="{FF2B5EF4-FFF2-40B4-BE49-F238E27FC236}">
                <a16:creationId xmlns:a16="http://schemas.microsoft.com/office/drawing/2014/main" id="{51765C9F-6CF3-46E5-BC59-0CDF25E19CF4}"/>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31</a:t>
            </a:fld>
            <a:endParaRPr lang="en-US" altLang="zh-CN"/>
          </a:p>
        </p:txBody>
      </p:sp>
    </p:spTree>
    <p:extLst>
      <p:ext uri="{BB962C8B-B14F-4D97-AF65-F5344CB8AC3E}">
        <p14:creationId xmlns:p14="http://schemas.microsoft.com/office/powerpoint/2010/main" val="3883228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2394" y="1450258"/>
                <a:ext cx="8001000" cy="4114800"/>
              </a:xfrm>
            </p:spPr>
            <p:txBody>
              <a:bodyPr>
                <a:normAutofit lnSpcReduction="10000"/>
              </a:bodyPr>
              <a:lstStyle/>
              <a:p>
                <a:r>
                  <a:rPr lang="en-CA" b="1" dirty="0">
                    <a:solidFill>
                      <a:srgbClr val="CC0099"/>
                    </a:solidFill>
                  </a:rPr>
                  <a:t>Lookup</a:t>
                </a:r>
                <a:r>
                  <a:rPr lang="en-CA" dirty="0"/>
                  <a:t> has </a:t>
                </a:r>
                <a14:m>
                  <m:oMath xmlns:m="http://schemas.openxmlformats.org/officeDocument/2006/math">
                    <m:r>
                      <a:rPr lang="en-CA" i="1" dirty="0" smtClean="0">
                        <a:solidFill>
                          <a:srgbClr val="CC0099"/>
                        </a:solidFill>
                        <a:latin typeface="Cambria Math" panose="02040503050406030204" pitchFamily="18" charset="0"/>
                      </a:rPr>
                      <m:t>𝑂</m:t>
                    </m:r>
                    <m:r>
                      <a:rPr lang="en-CA" i="1" dirty="0" smtClean="0">
                        <a:solidFill>
                          <a:srgbClr val="CC0099"/>
                        </a:solidFill>
                        <a:latin typeface="Cambria Math" panose="02040503050406030204" pitchFamily="18" charset="0"/>
                      </a:rPr>
                      <m:t>(1) </m:t>
                    </m:r>
                  </m:oMath>
                </a14:m>
                <a:r>
                  <a:rPr lang="en-CA" dirty="0"/>
                  <a:t>time</a:t>
                </a:r>
              </a:p>
              <a:p>
                <a:pPr lvl="1"/>
                <a:r>
                  <a:rPr lang="en-CA" dirty="0"/>
                  <a:t>At </a:t>
                </a:r>
                <a:r>
                  <a:rPr lang="en-CA" b="1" dirty="0"/>
                  <a:t>MOST</a:t>
                </a:r>
                <a:r>
                  <a:rPr lang="en-CA" dirty="0"/>
                  <a:t> two places to look, ever</a:t>
                </a:r>
              </a:p>
              <a:p>
                <a:pPr lvl="1"/>
                <a:r>
                  <a:rPr lang="en-CA" dirty="0"/>
                  <a:t>One location per hash function</a:t>
                </a:r>
              </a:p>
              <a:p>
                <a:pPr lvl="1"/>
                <a:endParaRPr lang="en-CA" dirty="0"/>
              </a:p>
              <a:p>
                <a:r>
                  <a:rPr lang="en-CA" b="1" dirty="0">
                    <a:solidFill>
                      <a:srgbClr val="CC0099"/>
                    </a:solidFill>
                  </a:rPr>
                  <a:t>Insert</a:t>
                </a:r>
                <a:r>
                  <a:rPr lang="en-CA" dirty="0"/>
                  <a:t> has </a:t>
                </a:r>
                <a:r>
                  <a:rPr lang="en-CA" i="1" dirty="0">
                    <a:solidFill>
                      <a:srgbClr val="CC0099"/>
                    </a:solidFill>
                  </a:rPr>
                  <a:t>amortized</a:t>
                </a:r>
                <a:r>
                  <a:rPr lang="en-CA" dirty="0"/>
                  <a:t> </a:t>
                </a:r>
                <a14:m>
                  <m:oMath xmlns:m="http://schemas.openxmlformats.org/officeDocument/2006/math">
                    <m:r>
                      <a:rPr lang="en-CA" i="1" dirty="0" smtClean="0">
                        <a:solidFill>
                          <a:srgbClr val="CC0099"/>
                        </a:solidFill>
                        <a:latin typeface="Cambria Math" panose="02040503050406030204" pitchFamily="18" charset="0"/>
                      </a:rPr>
                      <m:t>𝑂</m:t>
                    </m:r>
                    <m:r>
                      <a:rPr lang="en-CA" i="1" dirty="0" smtClean="0">
                        <a:solidFill>
                          <a:srgbClr val="CC0099"/>
                        </a:solidFill>
                        <a:latin typeface="Cambria Math" panose="02040503050406030204" pitchFamily="18" charset="0"/>
                      </a:rPr>
                      <m:t>(1) </m:t>
                    </m:r>
                  </m:oMath>
                </a14:m>
                <a:r>
                  <a:rPr lang="en-CA" dirty="0"/>
                  <a:t>time</a:t>
                </a:r>
              </a:p>
              <a:p>
                <a:pPr lvl="1"/>
                <a:r>
                  <a:rPr lang="en-CA" dirty="0"/>
                  <a:t>When the table size is </a:t>
                </a:r>
                <a:r>
                  <a:rPr lang="en-CA" i="1" dirty="0">
                    <a:solidFill>
                      <a:srgbClr val="CC0099"/>
                    </a:solidFill>
                  </a:rPr>
                  <a:t>properly</a:t>
                </a:r>
                <a:r>
                  <a:rPr lang="en-CA" dirty="0"/>
                  <a:t> larger than the entry set</a:t>
                </a:r>
              </a:p>
              <a:p>
                <a:pPr lvl="1"/>
                <a:r>
                  <a:rPr lang="en-CA" b="1" dirty="0"/>
                  <a:t>In practice we see </a:t>
                </a:r>
                <a14:m>
                  <m:oMath xmlns:m="http://schemas.openxmlformats.org/officeDocument/2006/math">
                    <m:r>
                      <a:rPr lang="en-CA" b="1" i="1" dirty="0" smtClean="0">
                        <a:latin typeface="Cambria Math" panose="02040503050406030204" pitchFamily="18" charset="0"/>
                      </a:rPr>
                      <m:t>𝑶</m:t>
                    </m:r>
                    <m:r>
                      <a:rPr lang="en-CA" b="1" i="1" dirty="0" smtClean="0">
                        <a:latin typeface="Cambria Math" panose="02040503050406030204" pitchFamily="18" charset="0"/>
                      </a:rPr>
                      <m:t>(</m:t>
                    </m:r>
                    <m:r>
                      <a:rPr lang="en-CA" b="1" i="1" dirty="0" smtClean="0">
                        <a:latin typeface="Cambria Math" panose="02040503050406030204" pitchFamily="18" charset="0"/>
                      </a:rPr>
                      <m:t>𝟏</m:t>
                    </m:r>
                    <m:r>
                      <a:rPr lang="en-CA" b="1" i="1" dirty="0" smtClean="0">
                        <a:latin typeface="Cambria Math" panose="02040503050406030204" pitchFamily="18" charset="0"/>
                      </a:rPr>
                      <m:t>) </m:t>
                    </m:r>
                  </m:oMath>
                </a14:m>
                <a:r>
                  <a:rPr lang="en-CA" b="1" dirty="0"/>
                  <a:t>time insert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2394" y="1450258"/>
                <a:ext cx="8001000" cy="4114800"/>
              </a:xfrm>
              <a:blipFill>
                <a:blip r:embed="rId3"/>
                <a:stretch>
                  <a:fillRect t="-2963"/>
                </a:stretch>
              </a:blipFill>
            </p:spPr>
            <p:txBody>
              <a:bodyPr/>
              <a:lstStyle/>
              <a:p>
                <a:r>
                  <a:rPr lang="zh-CN" altLang="en-US">
                    <a:noFill/>
                  </a:rPr>
                  <a:t> </a:t>
                </a:r>
              </a:p>
            </p:txBody>
          </p:sp>
        </mc:Fallback>
      </mc:AlternateContent>
      <p:sp>
        <p:nvSpPr>
          <p:cNvPr id="4" name="Rectangle 68">
            <a:extLst>
              <a:ext uri="{FF2B5EF4-FFF2-40B4-BE49-F238E27FC236}">
                <a16:creationId xmlns:a16="http://schemas.microsoft.com/office/drawing/2014/main" id="{A008EF63-EF5C-4673-9544-834EB6FF397C}"/>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32</a:t>
            </a:fld>
            <a:endParaRPr lang="en-US" altLang="zh-CN"/>
          </a:p>
        </p:txBody>
      </p:sp>
    </p:spTree>
    <p:extLst>
      <p:ext uri="{BB962C8B-B14F-4D97-AF65-F5344CB8AC3E}">
        <p14:creationId xmlns:p14="http://schemas.microsoft.com/office/powerpoint/2010/main" val="1898071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Analysis: Load Factor</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92394" y="1450258"/>
                <a:ext cx="8001000" cy="5255342"/>
              </a:xfrm>
            </p:spPr>
            <p:txBody>
              <a:bodyPr/>
              <a:lstStyle/>
              <a:p>
                <a:r>
                  <a:rPr lang="en-CA" dirty="0"/>
                  <a:t>What is </a:t>
                </a:r>
                <a:r>
                  <a:rPr lang="en-CA" i="1" dirty="0">
                    <a:solidFill>
                      <a:srgbClr val="CC0099"/>
                    </a:solidFill>
                  </a:rPr>
                  <a:t>load factor</a:t>
                </a:r>
                <a:r>
                  <a:rPr lang="en-CA" dirty="0"/>
                  <a:t>?</a:t>
                </a:r>
              </a:p>
              <a:p>
                <a:pPr lvl="1"/>
                <a:r>
                  <a:rPr lang="en-CA" dirty="0"/>
                  <a:t>The average fill factor (% full) the table is</a:t>
                </a:r>
              </a:p>
              <a:p>
                <a:pPr marL="0" indent="0">
                  <a:buNone/>
                </a:pPr>
                <a:endParaRPr lang="en-CA" dirty="0"/>
              </a:p>
              <a:p>
                <a:r>
                  <a:rPr lang="en-CA" dirty="0"/>
                  <a:t>What about cuckoo hash tables?</a:t>
                </a:r>
              </a:p>
              <a:p>
                <a:pPr lvl="1"/>
                <a:r>
                  <a:rPr lang="en-CA" dirty="0"/>
                  <a:t>For two hash functions, load factor </a:t>
                </a:r>
                <a14:m>
                  <m:oMath xmlns:m="http://schemas.openxmlformats.org/officeDocument/2006/math">
                    <m:r>
                      <a:rPr lang="en-CA" b="0" i="1" smtClean="0">
                        <a:latin typeface="Cambria Math"/>
                      </a:rPr>
                      <m:t>≈50%</m:t>
                    </m:r>
                  </m:oMath>
                </a14:m>
                <a:endParaRPr lang="en-CA" dirty="0"/>
              </a:p>
              <a:p>
                <a:pPr lvl="1"/>
                <a:endParaRPr lang="en-CA" dirty="0"/>
              </a:p>
              <a:p>
                <a:pPr lvl="1"/>
                <a:r>
                  <a:rPr lang="en-CA" dirty="0"/>
                  <a:t>For three hash functions, we get </a:t>
                </a:r>
                <a14:m>
                  <m:oMath xmlns:m="http://schemas.openxmlformats.org/officeDocument/2006/math">
                    <m:r>
                      <a:rPr lang="en-CA" b="0" i="1" smtClean="0">
                        <a:latin typeface="Cambria Math"/>
                      </a:rPr>
                      <m:t>≈91%</m:t>
                    </m:r>
                  </m:oMath>
                </a14:m>
                <a:endParaRPr lang="en-CA" dirty="0"/>
              </a:p>
              <a:p>
                <a:pPr lvl="2"/>
                <a:r>
                  <a:rPr lang="en-CA" dirty="0"/>
                  <a:t>That’s pretty great, actually!</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92394" y="1450258"/>
                <a:ext cx="8001000" cy="5255342"/>
              </a:xfrm>
              <a:blipFill>
                <a:blip r:embed="rId3"/>
                <a:stretch>
                  <a:fillRect t="-1508"/>
                </a:stretch>
              </a:blipFill>
            </p:spPr>
            <p:txBody>
              <a:bodyPr/>
              <a:lstStyle/>
              <a:p>
                <a:r>
                  <a:rPr lang="zh-CN" altLang="en-US">
                    <a:noFill/>
                  </a:rPr>
                  <a:t> </a:t>
                </a:r>
              </a:p>
            </p:txBody>
          </p:sp>
        </mc:Fallback>
      </mc:AlternateContent>
      <p:sp>
        <p:nvSpPr>
          <p:cNvPr id="4" name="Rectangle 68">
            <a:extLst>
              <a:ext uri="{FF2B5EF4-FFF2-40B4-BE49-F238E27FC236}">
                <a16:creationId xmlns:a16="http://schemas.microsoft.com/office/drawing/2014/main" id="{41274CF7-4293-4DD7-A8B2-232BAE830174}"/>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33</a:t>
            </a:fld>
            <a:endParaRPr lang="en-US" altLang="zh-CN"/>
          </a:p>
        </p:txBody>
      </p:sp>
    </p:spTree>
    <p:extLst>
      <p:ext uri="{BB962C8B-B14F-4D97-AF65-F5344CB8AC3E}">
        <p14:creationId xmlns:p14="http://schemas.microsoft.com/office/powerpoint/2010/main" val="138065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zh-CN" dirty="0"/>
              <a:t>Ver 3.0 - </a:t>
            </a:r>
            <a:r>
              <a:rPr lang="en-CA" dirty="0"/>
              <a:t>More hash functions</a:t>
            </a:r>
          </a:p>
        </p:txBody>
      </p:sp>
      <p:sp>
        <p:nvSpPr>
          <p:cNvPr id="3" name="Content Placeholder 2"/>
          <p:cNvSpPr>
            <a:spLocks noGrp="1"/>
          </p:cNvSpPr>
          <p:nvPr>
            <p:ph idx="1"/>
          </p:nvPr>
        </p:nvSpPr>
        <p:spPr/>
        <p:txBody>
          <a:bodyPr/>
          <a:lstStyle/>
          <a:p>
            <a:r>
              <a:rPr lang="en-CA" dirty="0"/>
              <a:t>What would this look like?</a:t>
            </a:r>
          </a:p>
          <a:p>
            <a:r>
              <a:rPr lang="en-CA" dirty="0"/>
              <a:t>We would have </a:t>
            </a:r>
            <a:r>
              <a:rPr lang="en-CA" dirty="0">
                <a:solidFill>
                  <a:srgbClr val="CC0099"/>
                </a:solidFill>
              </a:rPr>
              <a:t>3 </a:t>
            </a:r>
            <a:r>
              <a:rPr lang="en-CA" dirty="0"/>
              <a:t>alternates for one key</a:t>
            </a:r>
          </a:p>
        </p:txBody>
      </p:sp>
      <p:sp>
        <p:nvSpPr>
          <p:cNvPr id="4" name="Rectangle 68">
            <a:extLst>
              <a:ext uri="{FF2B5EF4-FFF2-40B4-BE49-F238E27FC236}">
                <a16:creationId xmlns:a16="http://schemas.microsoft.com/office/drawing/2014/main" id="{7EDEA246-5E52-4806-8BF6-8FC81CA09884}"/>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34</a:t>
            </a:fld>
            <a:endParaRPr lang="en-US" altLang="zh-CN"/>
          </a:p>
        </p:txBody>
      </p:sp>
    </p:spTree>
    <p:extLst>
      <p:ext uri="{BB962C8B-B14F-4D97-AF65-F5344CB8AC3E}">
        <p14:creationId xmlns:p14="http://schemas.microsoft.com/office/powerpoint/2010/main" val="3804898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More hash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2394" y="1450258"/>
                <a:ext cx="8001000" cy="1881282"/>
              </a:xfrm>
            </p:spPr>
            <p:txBody>
              <a:bodyPr/>
              <a:lstStyle/>
              <a:p>
                <a:r>
                  <a:rPr lang="en-CA" dirty="0"/>
                  <a:t>What would this look like?</a:t>
                </a:r>
              </a:p>
              <a:p>
                <a:r>
                  <a:rPr lang="en-CA" dirty="0"/>
                  <a:t>Each entry has </a:t>
                </a:r>
                <a:r>
                  <a:rPr lang="en-CA" dirty="0">
                    <a:solidFill>
                      <a:srgbClr val="CC0099"/>
                    </a:solidFill>
                  </a:rPr>
                  <a:t>three</a:t>
                </a:r>
                <a:r>
                  <a:rPr lang="en-CA" dirty="0"/>
                  <a:t> alternates, not two</a:t>
                </a:r>
              </a:p>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a:rPr>
                          <m:t>h</m:t>
                        </m:r>
                      </m:e>
                      <m:sub>
                        <m:r>
                          <a:rPr lang="en-CA" b="0" i="1" smtClean="0">
                            <a:latin typeface="Cambria Math"/>
                          </a:rPr>
                          <m:t>1</m:t>
                        </m:r>
                      </m:sub>
                    </m:sSub>
                    <m:d>
                      <m:dPr>
                        <m:ctrlPr>
                          <a:rPr lang="en-CA" b="0" i="1" smtClean="0">
                            <a:latin typeface="Cambria Math" panose="02040503050406030204" pitchFamily="18" charset="0"/>
                          </a:rPr>
                        </m:ctrlPr>
                      </m:dPr>
                      <m:e>
                        <m:r>
                          <a:rPr lang="en-CA" b="0" i="1" smtClean="0">
                            <a:latin typeface="Cambria Math"/>
                          </a:rPr>
                          <m:t>𝑥</m:t>
                        </m:r>
                      </m:e>
                    </m:d>
                    <m:r>
                      <a:rPr lang="en-CA" b="0" i="1" smtClean="0">
                        <a:latin typeface="Cambria Math"/>
                      </a:rPr>
                      <m:t>,</m:t>
                    </m:r>
                    <m:sSub>
                      <m:sSubPr>
                        <m:ctrlPr>
                          <a:rPr lang="en-CA" b="0" i="1" smtClean="0">
                            <a:latin typeface="Cambria Math" panose="02040503050406030204" pitchFamily="18" charset="0"/>
                          </a:rPr>
                        </m:ctrlPr>
                      </m:sSubPr>
                      <m:e>
                        <m:r>
                          <a:rPr lang="en-CA" b="0" i="1" smtClean="0">
                            <a:latin typeface="Cambria Math"/>
                          </a:rPr>
                          <m:t>h</m:t>
                        </m:r>
                      </m:e>
                      <m:sub>
                        <m:r>
                          <a:rPr lang="en-CA" b="0" i="1" smtClean="0">
                            <a:latin typeface="Cambria Math"/>
                          </a:rPr>
                          <m:t>2</m:t>
                        </m:r>
                      </m:sub>
                    </m:sSub>
                    <m:d>
                      <m:dPr>
                        <m:ctrlPr>
                          <a:rPr lang="en-CA" b="0" i="1" smtClean="0">
                            <a:latin typeface="Cambria Math" panose="02040503050406030204" pitchFamily="18" charset="0"/>
                          </a:rPr>
                        </m:ctrlPr>
                      </m:dPr>
                      <m:e>
                        <m:r>
                          <a:rPr lang="en-CA" b="0" i="1" smtClean="0">
                            <a:latin typeface="Cambria Math"/>
                          </a:rPr>
                          <m:t>𝑥</m:t>
                        </m:r>
                      </m:e>
                    </m:d>
                    <m:r>
                      <a:rPr lang="en-CA" b="0" i="1" smtClean="0">
                        <a:latin typeface="Cambria Math"/>
                      </a:rPr>
                      <m:t>,</m:t>
                    </m:r>
                    <m:sSub>
                      <m:sSubPr>
                        <m:ctrlPr>
                          <a:rPr lang="en-CA" b="0" i="1" smtClean="0">
                            <a:latin typeface="Cambria Math" panose="02040503050406030204" pitchFamily="18" charset="0"/>
                          </a:rPr>
                        </m:ctrlPr>
                      </m:sSubPr>
                      <m:e>
                        <m:r>
                          <a:rPr lang="en-CA" b="0" i="1" smtClean="0">
                            <a:latin typeface="Cambria Math"/>
                          </a:rPr>
                          <m:t>h</m:t>
                        </m:r>
                      </m:e>
                      <m:sub>
                        <m:r>
                          <a:rPr lang="en-CA" b="0" i="1" smtClean="0">
                            <a:latin typeface="Cambria Math"/>
                          </a:rPr>
                          <m:t>3</m:t>
                        </m:r>
                      </m:sub>
                    </m:sSub>
                    <m:r>
                      <a:rPr lang="en-CA" b="0" i="1" smtClean="0">
                        <a:latin typeface="Cambria Math"/>
                      </a:rPr>
                      <m:t>(</m:t>
                    </m:r>
                    <m:r>
                      <a:rPr lang="en-CA" b="0" i="1" smtClean="0">
                        <a:latin typeface="Cambria Math"/>
                      </a:rPr>
                      <m:t>𝑥</m:t>
                    </m:r>
                    <m:r>
                      <a:rPr lang="en-CA" b="0" i="1" smtClean="0">
                        <a:latin typeface="Cambria Math"/>
                      </a:rPr>
                      <m:t>)</m:t>
                    </m:r>
                  </m:oMath>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2394" y="1450258"/>
                <a:ext cx="8001000" cy="1881282"/>
              </a:xfrm>
              <a:blipFill>
                <a:blip r:embed="rId3"/>
                <a:stretch>
                  <a:fillRect t="-4207"/>
                </a:stretch>
              </a:blipFill>
            </p:spPr>
            <p:txBody>
              <a:bodyPr/>
              <a:lstStyle/>
              <a:p>
                <a:r>
                  <a:rPr lang="zh-CN" altLang="en-US">
                    <a:noFill/>
                  </a:rPr>
                  <a:t> </a:t>
                </a:r>
              </a:p>
            </p:txBody>
          </p:sp>
        </mc:Fallback>
      </mc:AlternateContent>
      <p:grpSp>
        <p:nvGrpSpPr>
          <p:cNvPr id="4" name="Group 3"/>
          <p:cNvGrpSpPr/>
          <p:nvPr/>
        </p:nvGrpSpPr>
        <p:grpSpPr>
          <a:xfrm>
            <a:off x="3626458" y="3429000"/>
            <a:ext cx="1305582" cy="3240360"/>
            <a:chOff x="1907704" y="2852936"/>
            <a:chExt cx="1305582" cy="3240360"/>
          </a:xfrm>
        </p:grpSpPr>
        <p:sp>
          <p:nvSpPr>
            <p:cNvPr id="5" name="Rectangle 4"/>
            <p:cNvSpPr/>
            <p:nvPr/>
          </p:nvSpPr>
          <p:spPr>
            <a:xfrm>
              <a:off x="1917142" y="2852936"/>
              <a:ext cx="1296144" cy="324036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6" name="Straight Connector 5"/>
            <p:cNvCxnSpPr>
              <a:stCxn id="5" idx="0"/>
              <a:endCxn id="5" idx="0"/>
            </p:cNvCxnSpPr>
            <p:nvPr/>
          </p:nvCxnSpPr>
          <p:spPr>
            <a:xfrm>
              <a:off x="2565214" y="2852936"/>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17142" y="3645024"/>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07704" y="522920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17142" y="4437112"/>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040003" y="3573016"/>
            <a:ext cx="432048" cy="584775"/>
          </a:xfrm>
          <a:prstGeom prst="rect">
            <a:avLst/>
          </a:prstGeom>
          <a:noFill/>
        </p:spPr>
        <p:txBody>
          <a:bodyPr wrap="square" rtlCol="0" anchor="ctr">
            <a:spAutoFit/>
          </a:bodyPr>
          <a:lstStyle/>
          <a:p>
            <a:pPr algn="ctr"/>
            <a:r>
              <a:rPr lang="en-CA" sz="3200" dirty="0"/>
              <a:t>x</a:t>
            </a:r>
          </a:p>
        </p:txBody>
      </p:sp>
      <p:cxnSp>
        <p:nvCxnSpPr>
          <p:cNvPr id="11" name="Straight Connector 10"/>
          <p:cNvCxnSpPr/>
          <p:nvPr/>
        </p:nvCxnSpPr>
        <p:spPr>
          <a:xfrm flipH="1">
            <a:off x="2978386" y="4582227"/>
            <a:ext cx="648072" cy="0"/>
          </a:xfrm>
          <a:prstGeom prst="line">
            <a:avLst/>
          </a:prstGeom>
          <a:ln w="19050">
            <a:solidFill>
              <a:schemeClr val="accent4">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978386" y="3898510"/>
            <a:ext cx="0" cy="683717"/>
          </a:xfrm>
          <a:prstGeom prst="line">
            <a:avLst/>
          </a:prstGeom>
          <a:ln w="19050">
            <a:solidFill>
              <a:schemeClr val="accent4">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2978386" y="3898510"/>
            <a:ext cx="648072" cy="0"/>
          </a:xfrm>
          <a:prstGeom prst="line">
            <a:avLst/>
          </a:prstGeom>
          <a:ln w="19050">
            <a:solidFill>
              <a:schemeClr val="accent4">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067944" y="5085340"/>
            <a:ext cx="432048" cy="584775"/>
          </a:xfrm>
          <a:prstGeom prst="rect">
            <a:avLst/>
          </a:prstGeom>
          <a:noFill/>
        </p:spPr>
        <p:txBody>
          <a:bodyPr wrap="square" rtlCol="0" anchor="ctr">
            <a:spAutoFit/>
          </a:bodyPr>
          <a:lstStyle/>
          <a:p>
            <a:pPr algn="ctr"/>
            <a:r>
              <a:rPr lang="en-CA" sz="3200" dirty="0"/>
              <a:t>y</a:t>
            </a:r>
          </a:p>
        </p:txBody>
      </p:sp>
      <p:cxnSp>
        <p:nvCxnSpPr>
          <p:cNvPr id="15" name="Straight Connector 14"/>
          <p:cNvCxnSpPr/>
          <p:nvPr/>
        </p:nvCxnSpPr>
        <p:spPr>
          <a:xfrm flipH="1" flipV="1">
            <a:off x="2771800" y="5427198"/>
            <a:ext cx="872653" cy="18026"/>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2771800" y="3645024"/>
            <a:ext cx="0" cy="1782174"/>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2771800" y="3645024"/>
            <a:ext cx="901210" cy="0"/>
          </a:xfrm>
          <a:prstGeom prst="line">
            <a:avLst/>
          </a:prstGeom>
          <a:ln w="19050">
            <a:solidFill>
              <a:schemeClr val="accent3">
                <a:lumMod val="75000"/>
              </a:schemeClr>
            </a:solidFill>
            <a:prstDash val="dash"/>
            <a:headEnd type="arrow" w="lg" len="lg"/>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2483768" y="6250385"/>
            <a:ext cx="1142690" cy="0"/>
          </a:xfrm>
          <a:prstGeom prst="line">
            <a:avLst/>
          </a:prstGeom>
          <a:ln w="19050">
            <a:solidFill>
              <a:schemeClr val="accent2">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483768" y="4693168"/>
            <a:ext cx="0" cy="1557217"/>
          </a:xfrm>
          <a:prstGeom prst="line">
            <a:avLst/>
          </a:prstGeom>
          <a:ln w="19050">
            <a:solidFill>
              <a:schemeClr val="accent2">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2483768" y="4693168"/>
            <a:ext cx="1122145" cy="0"/>
          </a:xfrm>
          <a:prstGeom prst="line">
            <a:avLst/>
          </a:prstGeom>
          <a:ln w="19050">
            <a:solidFill>
              <a:schemeClr val="accent2">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4067944" y="4400780"/>
            <a:ext cx="432048" cy="584775"/>
          </a:xfrm>
          <a:prstGeom prst="rect">
            <a:avLst/>
          </a:prstGeom>
          <a:noFill/>
        </p:spPr>
        <p:txBody>
          <a:bodyPr wrap="square" rtlCol="0" anchor="ctr">
            <a:spAutoFit/>
          </a:bodyPr>
          <a:lstStyle/>
          <a:p>
            <a:pPr algn="ctr"/>
            <a:r>
              <a:rPr lang="en-CA" sz="3200" dirty="0"/>
              <a:t>z</a:t>
            </a:r>
          </a:p>
        </p:txBody>
      </p:sp>
      <p:cxnSp>
        <p:nvCxnSpPr>
          <p:cNvPr id="26" name="Straight Connector 25"/>
          <p:cNvCxnSpPr/>
          <p:nvPr/>
        </p:nvCxnSpPr>
        <p:spPr>
          <a:xfrm>
            <a:off x="4932040" y="6250385"/>
            <a:ext cx="1579457" cy="0"/>
          </a:xfrm>
          <a:prstGeom prst="line">
            <a:avLst/>
          </a:prstGeom>
          <a:ln w="19050">
            <a:solidFill>
              <a:schemeClr val="accent4">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6502059" y="3573016"/>
            <a:ext cx="9438" cy="2677369"/>
          </a:xfrm>
          <a:prstGeom prst="line">
            <a:avLst/>
          </a:prstGeom>
          <a:ln w="19050">
            <a:solidFill>
              <a:schemeClr val="accent4">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4922602" y="3541555"/>
            <a:ext cx="1579457" cy="31461"/>
          </a:xfrm>
          <a:prstGeom prst="line">
            <a:avLst/>
          </a:prstGeom>
          <a:ln w="19050">
            <a:solidFill>
              <a:schemeClr val="accent4">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flipV="1">
            <a:off x="4995051" y="5471776"/>
            <a:ext cx="436326" cy="18026"/>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5431377" y="4582228"/>
            <a:ext cx="0" cy="889548"/>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4932040" y="4582227"/>
            <a:ext cx="499337" cy="1"/>
          </a:xfrm>
          <a:prstGeom prst="line">
            <a:avLst/>
          </a:prstGeom>
          <a:ln w="19050">
            <a:solidFill>
              <a:schemeClr val="accent3">
                <a:lumMod val="75000"/>
              </a:schemeClr>
            </a:solidFill>
            <a:prstDash val="dash"/>
            <a:headEnd type="arrow" w="lg" len="lg"/>
            <a:tailEnd type="none" w="med" len="med"/>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4922602" y="3921990"/>
            <a:ext cx="504056" cy="0"/>
          </a:xfrm>
          <a:prstGeom prst="line">
            <a:avLst/>
          </a:prstGeom>
          <a:ln w="19050">
            <a:solidFill>
              <a:schemeClr val="accent2">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5442880" y="3947275"/>
            <a:ext cx="0" cy="453505"/>
          </a:xfrm>
          <a:prstGeom prst="line">
            <a:avLst/>
          </a:prstGeom>
          <a:ln w="19050">
            <a:solidFill>
              <a:schemeClr val="accent2">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H="1">
            <a:off x="4932041" y="4378964"/>
            <a:ext cx="499336" cy="0"/>
          </a:xfrm>
          <a:prstGeom prst="line">
            <a:avLst/>
          </a:prstGeom>
          <a:ln w="19050">
            <a:solidFill>
              <a:schemeClr val="accent2">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1" name="Rectangle 68">
            <a:extLst>
              <a:ext uri="{FF2B5EF4-FFF2-40B4-BE49-F238E27FC236}">
                <a16:creationId xmlns:a16="http://schemas.microsoft.com/office/drawing/2014/main" id="{28925A6C-0F95-4500-91AC-E09F734BFFF0}"/>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35</a:t>
            </a:fld>
            <a:endParaRPr lang="en-US" altLang="zh-CN"/>
          </a:p>
        </p:txBody>
      </p:sp>
    </p:spTree>
    <p:extLst>
      <p:ext uri="{BB962C8B-B14F-4D97-AF65-F5344CB8AC3E}">
        <p14:creationId xmlns:p14="http://schemas.microsoft.com/office/powerpoint/2010/main" val="172287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More hash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579296" cy="4953000"/>
              </a:xfrm>
            </p:spPr>
            <p:txBody>
              <a:bodyPr/>
              <a:lstStyle/>
              <a:p>
                <a:r>
                  <a:rPr lang="en-CA" dirty="0"/>
                  <a:t>When something comes in new (insert)</a:t>
                </a:r>
              </a:p>
              <a:p>
                <a:pPr lvl="1"/>
                <a:r>
                  <a:rPr lang="en-CA" dirty="0"/>
                  <a:t>Put it in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a:rPr>
                          <m:t>h</m:t>
                        </m:r>
                      </m:e>
                      <m:sub>
                        <m:r>
                          <a:rPr lang="en-CA" b="0" i="1" smtClean="0">
                            <a:latin typeface="Cambria Math"/>
                          </a:rPr>
                          <m:t>1</m:t>
                        </m:r>
                      </m:sub>
                    </m:sSub>
                    <m:r>
                      <a:rPr lang="en-CA" b="0" i="1" smtClean="0">
                        <a:latin typeface="Cambria Math"/>
                      </a:rPr>
                      <m:t>(</m:t>
                    </m:r>
                    <m:r>
                      <a:rPr lang="en-CA" b="0" i="1" smtClean="0">
                        <a:latin typeface="Cambria Math"/>
                      </a:rPr>
                      <m:t>𝑥</m:t>
                    </m:r>
                    <m:r>
                      <a:rPr lang="en-CA" b="0" i="1" smtClean="0">
                        <a:latin typeface="Cambria Math"/>
                      </a:rPr>
                      <m:t>)</m:t>
                    </m:r>
                  </m:oMath>
                </a14:m>
                <a:endParaRPr lang="en-CA" dirty="0"/>
              </a:p>
              <a:p>
                <a:r>
                  <a:rPr lang="en-CA" dirty="0"/>
                  <a:t>If </a:t>
                </a:r>
                <a14:m>
                  <m:oMath xmlns:m="http://schemas.openxmlformats.org/officeDocument/2006/math">
                    <m:r>
                      <a:rPr lang="en-CA" altLang="zh-CN" i="1">
                        <a:latin typeface="Cambria Math"/>
                      </a:rPr>
                      <m:t>𝑥</m:t>
                    </m:r>
                    <m:r>
                      <a:rPr lang="en-CA" altLang="zh-CN" i="1">
                        <a:latin typeface="Cambria Math"/>
                      </a:rPr>
                      <m:t> </m:t>
                    </m:r>
                  </m:oMath>
                </a14:m>
                <a:r>
                  <a:rPr lang="en-CA" dirty="0"/>
                  <a:t>is kicked out: </a:t>
                </a:r>
              </a:p>
              <a:p>
                <a:pPr lvl="1"/>
                <a:r>
                  <a:rPr lang="en-CA" dirty="0"/>
                  <a:t>Check in the order: </a:t>
                </a:r>
                <a14:m>
                  <m:oMath xmlns:m="http://schemas.openxmlformats.org/officeDocument/2006/math">
                    <m:sSub>
                      <m:sSubPr>
                        <m:ctrlPr>
                          <a:rPr lang="en-CA" altLang="zh-CN" i="1">
                            <a:latin typeface="Cambria Math" panose="02040503050406030204" pitchFamily="18" charset="0"/>
                          </a:rPr>
                        </m:ctrlPr>
                      </m:sSubPr>
                      <m:e>
                        <m:r>
                          <a:rPr lang="en-CA" altLang="zh-CN" i="1">
                            <a:latin typeface="Cambria Math"/>
                          </a:rPr>
                          <m:t>h</m:t>
                        </m:r>
                      </m:e>
                      <m:sub>
                        <m:r>
                          <a:rPr lang="en-US" altLang="zh-CN" b="0" i="1" smtClean="0">
                            <a:latin typeface="Cambria Math" panose="02040503050406030204" pitchFamily="18" charset="0"/>
                          </a:rPr>
                          <m:t>1</m:t>
                        </m:r>
                      </m:sub>
                    </m:sSub>
                    <m:r>
                      <a:rPr lang="en-CA" altLang="zh-CN" i="1">
                        <a:latin typeface="Cambria Math"/>
                      </a:rPr>
                      <m:t>(</m:t>
                    </m:r>
                    <m:r>
                      <a:rPr lang="en-CA" altLang="zh-CN" i="1">
                        <a:latin typeface="Cambria Math"/>
                      </a:rPr>
                      <m:t>𝑥</m:t>
                    </m:r>
                    <m:r>
                      <a:rPr lang="en-CA" altLang="zh-CN" i="1">
                        <a:latin typeface="Cambria Math"/>
                      </a:rPr>
                      <m:t>)</m:t>
                    </m:r>
                  </m:oMath>
                </a14:m>
                <a:r>
                  <a:rPr lang="en-CA" dirty="0"/>
                  <a:t>,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a:rPr>
                          <m:t>h</m:t>
                        </m:r>
                      </m:e>
                      <m:sub>
                        <m:r>
                          <a:rPr lang="en-CA" b="0" i="1" smtClean="0">
                            <a:latin typeface="Cambria Math"/>
                          </a:rPr>
                          <m:t>2</m:t>
                        </m:r>
                      </m:sub>
                    </m:sSub>
                    <m:r>
                      <a:rPr lang="en-CA" b="0" i="1" smtClean="0">
                        <a:latin typeface="Cambria Math"/>
                      </a:rPr>
                      <m:t>(</m:t>
                    </m:r>
                    <m:r>
                      <a:rPr lang="en-CA" b="0" i="1" smtClean="0">
                        <a:latin typeface="Cambria Math"/>
                      </a:rPr>
                      <m:t>𝑥</m:t>
                    </m:r>
                    <m:r>
                      <a:rPr lang="en-CA" b="0" i="1" smtClean="0">
                        <a:latin typeface="Cambria Math"/>
                      </a:rPr>
                      <m:t>)</m:t>
                    </m:r>
                  </m:oMath>
                </a14:m>
                <a:r>
                  <a:rPr lang="en-CA" dirty="0"/>
                  <a:t>, </a:t>
                </a:r>
                <a14:m>
                  <m:oMath xmlns:m="http://schemas.openxmlformats.org/officeDocument/2006/math">
                    <m:sSub>
                      <m:sSubPr>
                        <m:ctrlPr>
                          <a:rPr lang="en-CA" altLang="zh-CN" i="1">
                            <a:latin typeface="Cambria Math" panose="02040503050406030204" pitchFamily="18" charset="0"/>
                          </a:rPr>
                        </m:ctrlPr>
                      </m:sSubPr>
                      <m:e>
                        <m:r>
                          <a:rPr lang="en-CA" altLang="zh-CN" i="1">
                            <a:latin typeface="Cambria Math"/>
                          </a:rPr>
                          <m:t>h</m:t>
                        </m:r>
                      </m:e>
                      <m:sub>
                        <m:r>
                          <a:rPr lang="en-US" altLang="zh-CN" b="0" i="1" smtClean="0">
                            <a:latin typeface="Cambria Math" panose="02040503050406030204" pitchFamily="18" charset="0"/>
                          </a:rPr>
                          <m:t>3</m:t>
                        </m:r>
                      </m:sub>
                    </m:sSub>
                    <m:r>
                      <a:rPr lang="en-CA" altLang="zh-CN" i="1">
                        <a:latin typeface="Cambria Math"/>
                      </a:rPr>
                      <m:t>(</m:t>
                    </m:r>
                    <m:r>
                      <a:rPr lang="en-CA" altLang="zh-CN" i="1">
                        <a:latin typeface="Cambria Math"/>
                      </a:rPr>
                      <m:t>𝑥</m:t>
                    </m:r>
                    <m:r>
                      <a:rPr lang="en-CA" altLang="zh-CN" i="1">
                        <a:latin typeface="Cambria Math"/>
                      </a:rPr>
                      <m:t>)</m:t>
                    </m:r>
                  </m:oMath>
                </a14:m>
                <a:r>
                  <a:rPr lang="en-CA" dirty="0"/>
                  <a:t> and </a:t>
                </a:r>
                <a:br>
                  <a:rPr lang="en-CA" dirty="0"/>
                </a:br>
                <a:r>
                  <a:rPr lang="en-CA" dirty="0"/>
                  <a:t>take up the first empty location</a:t>
                </a:r>
              </a:p>
              <a:p>
                <a:pPr lvl="1"/>
                <a:r>
                  <a:rPr lang="en-CA" dirty="0"/>
                  <a:t>If no empty location, </a:t>
                </a:r>
                <a:br>
                  <a:rPr lang="en-CA" dirty="0"/>
                </a:br>
                <a:r>
                  <a:rPr lang="en-CA" dirty="0"/>
                  <a:t>kick out random one from the other two alternatives</a:t>
                </a:r>
              </a:p>
              <a:p>
                <a:pPr lvl="1"/>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579296" cy="4953000"/>
              </a:xfrm>
              <a:blipFill>
                <a:blip r:embed="rId3"/>
                <a:stretch>
                  <a:fillRect t="-1601" r="-995"/>
                </a:stretch>
              </a:blipFill>
            </p:spPr>
            <p:txBody>
              <a:bodyPr/>
              <a:lstStyle/>
              <a:p>
                <a:r>
                  <a:rPr lang="zh-CN" altLang="en-US">
                    <a:noFill/>
                  </a:rPr>
                  <a:t> </a:t>
                </a:r>
              </a:p>
            </p:txBody>
          </p:sp>
        </mc:Fallback>
      </mc:AlternateContent>
      <p:sp>
        <p:nvSpPr>
          <p:cNvPr id="4" name="Rectangle 68">
            <a:extLst>
              <a:ext uri="{FF2B5EF4-FFF2-40B4-BE49-F238E27FC236}">
                <a16:creationId xmlns:a16="http://schemas.microsoft.com/office/drawing/2014/main" id="{F453976F-771F-4D4A-B602-8798B34EE4F9}"/>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36</a:t>
            </a:fld>
            <a:endParaRPr lang="en-US" altLang="zh-CN"/>
          </a:p>
        </p:txBody>
      </p:sp>
    </p:spTree>
    <p:extLst>
      <p:ext uri="{BB962C8B-B14F-4D97-AF65-F5344CB8AC3E}">
        <p14:creationId xmlns:p14="http://schemas.microsoft.com/office/powerpoint/2010/main" val="2181672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More hash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579296" cy="4953000"/>
              </a:xfrm>
            </p:spPr>
            <p:txBody>
              <a:bodyPr/>
              <a:lstStyle/>
              <a:p>
                <a:r>
                  <a:rPr lang="en-CA" dirty="0"/>
                  <a:t>To lookup, we just look in the order: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a:rPr>
                          <m:t>h</m:t>
                        </m:r>
                      </m:e>
                      <m:sub>
                        <m:r>
                          <a:rPr lang="en-CA" b="0" i="1" smtClean="0">
                            <a:latin typeface="Cambria Math"/>
                          </a:rPr>
                          <m:t>1</m:t>
                        </m:r>
                      </m:sub>
                    </m:sSub>
                    <m:d>
                      <m:dPr>
                        <m:ctrlPr>
                          <a:rPr lang="en-CA" b="0" i="1" smtClean="0">
                            <a:latin typeface="Cambria Math" panose="02040503050406030204" pitchFamily="18" charset="0"/>
                          </a:rPr>
                        </m:ctrlPr>
                      </m:dPr>
                      <m:e>
                        <m:r>
                          <a:rPr lang="en-CA" b="0" i="1" smtClean="0">
                            <a:latin typeface="Cambria Math"/>
                          </a:rPr>
                          <m:t>𝑥</m:t>
                        </m:r>
                      </m:e>
                    </m:d>
                    <m:r>
                      <a:rPr lang="en-CA" b="0" i="1" smtClean="0">
                        <a:latin typeface="Cambria Math"/>
                      </a:rPr>
                      <m:t>,</m:t>
                    </m:r>
                    <m:sSub>
                      <m:sSubPr>
                        <m:ctrlPr>
                          <a:rPr lang="en-CA" b="0" i="1" smtClean="0">
                            <a:latin typeface="Cambria Math" panose="02040503050406030204" pitchFamily="18" charset="0"/>
                          </a:rPr>
                        </m:ctrlPr>
                      </m:sSubPr>
                      <m:e>
                        <m:r>
                          <a:rPr lang="en-CA" b="0" i="1" smtClean="0">
                            <a:latin typeface="Cambria Math"/>
                          </a:rPr>
                          <m:t>h</m:t>
                        </m:r>
                      </m:e>
                      <m:sub>
                        <m:r>
                          <a:rPr lang="en-CA" b="0" i="1" smtClean="0">
                            <a:latin typeface="Cambria Math"/>
                          </a:rPr>
                          <m:t>2</m:t>
                        </m:r>
                      </m:sub>
                    </m:sSub>
                    <m:r>
                      <a:rPr lang="en-CA" b="0" i="1" smtClean="0">
                        <a:latin typeface="Cambria Math"/>
                      </a:rPr>
                      <m:t>,(</m:t>
                    </m:r>
                    <m:r>
                      <a:rPr lang="en-CA" b="0" i="1" smtClean="0">
                        <a:latin typeface="Cambria Math"/>
                      </a:rPr>
                      <m:t>𝑥</m:t>
                    </m:r>
                    <m:r>
                      <a:rPr lang="en-CA" b="0" i="1" smtClean="0">
                        <a:latin typeface="Cambria Math"/>
                      </a:rPr>
                      <m:t>)</m:t>
                    </m:r>
                  </m:oMath>
                </a14:m>
                <a:r>
                  <a:rPr lang="en-CA" dirty="0"/>
                  <a:t> and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a:rPr>
                          <m:t>h</m:t>
                        </m:r>
                      </m:e>
                      <m:sub>
                        <m:r>
                          <a:rPr lang="en-CA" b="0" i="1" smtClean="0">
                            <a:latin typeface="Cambria Math"/>
                          </a:rPr>
                          <m:t>3</m:t>
                        </m:r>
                      </m:sub>
                    </m:sSub>
                    <m:r>
                      <a:rPr lang="en-CA" b="0" i="1" smtClean="0">
                        <a:latin typeface="Cambria Math"/>
                      </a:rPr>
                      <m:t>(</m:t>
                    </m:r>
                    <m:r>
                      <a:rPr lang="en-CA" b="0" i="1" smtClean="0">
                        <a:latin typeface="Cambria Math"/>
                      </a:rPr>
                      <m:t>𝑥</m:t>
                    </m:r>
                    <m:r>
                      <a:rPr lang="en-CA" b="0" i="1" smtClean="0">
                        <a:latin typeface="Cambria Math"/>
                      </a:rPr>
                      <m:t>)</m:t>
                    </m:r>
                  </m:oMath>
                </a14:m>
                <a:endParaRPr lang="en-CA" dirty="0"/>
              </a:p>
              <a:p>
                <a:pPr lvl="1"/>
                <a:r>
                  <a:rPr lang="en-CA" dirty="0"/>
                  <a:t>Still </a:t>
                </a:r>
                <a:r>
                  <a:rPr lang="en-CA" dirty="0">
                    <a:solidFill>
                      <a:srgbClr val="CC0099"/>
                    </a:solidFill>
                  </a:rPr>
                  <a:t>constant</a:t>
                </a:r>
                <a:r>
                  <a:rPr lang="en-CA" dirty="0"/>
                  <a:t> time, which is good</a:t>
                </a:r>
              </a:p>
              <a:p>
                <a:pPr lvl="1"/>
                <a:r>
                  <a:rPr lang="en-CA" dirty="0"/>
                  <a:t>Potentially </a:t>
                </a:r>
                <a:r>
                  <a:rPr lang="en-CA" dirty="0">
                    <a:solidFill>
                      <a:srgbClr val="CC0099"/>
                    </a:solidFill>
                  </a:rPr>
                  <a:t>3</a:t>
                </a:r>
                <a:r>
                  <a:rPr lang="en-CA" dirty="0"/>
                  <a:t> cache misses (</a:t>
                </a:r>
                <a:r>
                  <a:rPr lang="en-CA" dirty="0">
                    <a:solidFill>
                      <a:srgbClr val="CC0099"/>
                    </a:solidFill>
                  </a:rPr>
                  <a:t>+1</a:t>
                </a:r>
                <a:r>
                  <a:rPr lang="en-CA" dirty="0"/>
                  <a:t>), which is not so good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579296" cy="4953000"/>
              </a:xfrm>
              <a:blipFill>
                <a:blip r:embed="rId3"/>
                <a:stretch>
                  <a:fillRect t="-1601" r="-142"/>
                </a:stretch>
              </a:blipFill>
            </p:spPr>
            <p:txBody>
              <a:bodyPr/>
              <a:lstStyle/>
              <a:p>
                <a:r>
                  <a:rPr lang="zh-CN" altLang="en-US">
                    <a:noFill/>
                  </a:rPr>
                  <a:t> </a:t>
                </a:r>
              </a:p>
            </p:txBody>
          </p:sp>
        </mc:Fallback>
      </mc:AlternateContent>
      <p:sp>
        <p:nvSpPr>
          <p:cNvPr id="4" name="Rectangle 68">
            <a:extLst>
              <a:ext uri="{FF2B5EF4-FFF2-40B4-BE49-F238E27FC236}">
                <a16:creationId xmlns:a16="http://schemas.microsoft.com/office/drawing/2014/main" id="{F453976F-771F-4D4A-B602-8798B34EE4F9}"/>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37</a:t>
            </a:fld>
            <a:endParaRPr lang="en-US" altLang="zh-CN"/>
          </a:p>
        </p:txBody>
      </p:sp>
    </p:spTree>
    <p:extLst>
      <p:ext uri="{BB962C8B-B14F-4D97-AF65-F5344CB8AC3E}">
        <p14:creationId xmlns:p14="http://schemas.microsoft.com/office/powerpoint/2010/main" val="3841817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zh-CN" dirty="0"/>
              <a:t>Ver 4.0 - More slots per location</a:t>
            </a:r>
            <a:endParaRPr lang="en-CA" dirty="0"/>
          </a:p>
        </p:txBody>
      </p:sp>
      <p:sp>
        <p:nvSpPr>
          <p:cNvPr id="3" name="Content Placeholder 2"/>
          <p:cNvSpPr>
            <a:spLocks noGrp="1"/>
          </p:cNvSpPr>
          <p:nvPr>
            <p:ph idx="1"/>
          </p:nvPr>
        </p:nvSpPr>
        <p:spPr>
          <a:xfrm>
            <a:off x="592393" y="1450258"/>
            <a:ext cx="8246795" cy="1213614"/>
          </a:xfrm>
        </p:spPr>
        <p:txBody>
          <a:bodyPr/>
          <a:lstStyle/>
          <a:p>
            <a:r>
              <a:rPr lang="en-CA" dirty="0"/>
              <a:t>Currently we’ve only put one item per bucket</a:t>
            </a:r>
          </a:p>
          <a:p>
            <a:r>
              <a:rPr lang="en-CA" dirty="0"/>
              <a:t>What if we had two cells per bucket?</a:t>
            </a:r>
          </a:p>
        </p:txBody>
      </p:sp>
      <p:grpSp>
        <p:nvGrpSpPr>
          <p:cNvPr id="24" name="组合 23">
            <a:extLst>
              <a:ext uri="{FF2B5EF4-FFF2-40B4-BE49-F238E27FC236}">
                <a16:creationId xmlns:a16="http://schemas.microsoft.com/office/drawing/2014/main" id="{B767E832-6A33-44E6-A49B-391E583730EA}"/>
              </a:ext>
            </a:extLst>
          </p:cNvPr>
          <p:cNvGrpSpPr/>
          <p:nvPr/>
        </p:nvGrpSpPr>
        <p:grpSpPr>
          <a:xfrm>
            <a:off x="2483768" y="3429000"/>
            <a:ext cx="2448272" cy="3240360"/>
            <a:chOff x="2483768" y="3429000"/>
            <a:chExt cx="2448272" cy="3240360"/>
          </a:xfrm>
        </p:grpSpPr>
        <p:grpSp>
          <p:nvGrpSpPr>
            <p:cNvPr id="4" name="Group 3"/>
            <p:cNvGrpSpPr/>
            <p:nvPr/>
          </p:nvGrpSpPr>
          <p:grpSpPr>
            <a:xfrm>
              <a:off x="3626458" y="3429000"/>
              <a:ext cx="1305582" cy="3240360"/>
              <a:chOff x="1907704" y="2852936"/>
              <a:chExt cx="1305582" cy="3240360"/>
            </a:xfrm>
          </p:grpSpPr>
          <p:sp>
            <p:nvSpPr>
              <p:cNvPr id="5" name="Rectangle 4"/>
              <p:cNvSpPr/>
              <p:nvPr/>
            </p:nvSpPr>
            <p:spPr>
              <a:xfrm>
                <a:off x="1917142" y="2852936"/>
                <a:ext cx="1296144" cy="324036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6" name="Straight Connector 5"/>
              <p:cNvCxnSpPr>
                <a:cxnSpLocks/>
                <a:stCxn id="5" idx="0"/>
                <a:endCxn id="5" idx="0"/>
              </p:cNvCxnSpPr>
              <p:nvPr/>
            </p:nvCxnSpPr>
            <p:spPr>
              <a:xfrm>
                <a:off x="2565214" y="2852936"/>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17142" y="3645024"/>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07704" y="5229200"/>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17142" y="4437112"/>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779913" y="3655089"/>
              <a:ext cx="936103" cy="420628"/>
            </a:xfrm>
            <a:prstGeom prst="rect">
              <a:avLst/>
            </a:prstGeom>
            <a:noFill/>
          </p:spPr>
          <p:txBody>
            <a:bodyPr wrap="square" rtlCol="0" anchor="ctr">
              <a:spAutoFit/>
            </a:bodyPr>
            <a:lstStyle/>
            <a:p>
              <a:pPr algn="ctr"/>
              <a:r>
                <a:rPr lang="en-CA" sz="3200" dirty="0"/>
                <a:t>x, w</a:t>
              </a:r>
            </a:p>
          </p:txBody>
        </p:sp>
        <p:cxnSp>
          <p:nvCxnSpPr>
            <p:cNvPr id="11" name="Straight Connector 10"/>
            <p:cNvCxnSpPr/>
            <p:nvPr/>
          </p:nvCxnSpPr>
          <p:spPr>
            <a:xfrm flipH="1">
              <a:off x="2978386" y="4582227"/>
              <a:ext cx="648072" cy="0"/>
            </a:xfrm>
            <a:prstGeom prst="line">
              <a:avLst/>
            </a:prstGeom>
            <a:ln w="19050">
              <a:solidFill>
                <a:schemeClr val="accent4">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978386" y="3898510"/>
              <a:ext cx="0" cy="683717"/>
            </a:xfrm>
            <a:prstGeom prst="line">
              <a:avLst/>
            </a:prstGeom>
            <a:ln w="19050">
              <a:solidFill>
                <a:schemeClr val="accent4">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2978386" y="3898510"/>
              <a:ext cx="648072" cy="0"/>
            </a:xfrm>
            <a:prstGeom prst="line">
              <a:avLst/>
            </a:prstGeom>
            <a:ln w="19050">
              <a:solidFill>
                <a:schemeClr val="accent4">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3779912" y="5167413"/>
              <a:ext cx="936104" cy="420628"/>
            </a:xfrm>
            <a:prstGeom prst="rect">
              <a:avLst/>
            </a:prstGeom>
            <a:noFill/>
          </p:spPr>
          <p:txBody>
            <a:bodyPr wrap="square" rtlCol="0" anchor="ctr">
              <a:spAutoFit/>
            </a:bodyPr>
            <a:lstStyle/>
            <a:p>
              <a:pPr algn="ctr"/>
              <a:r>
                <a:rPr lang="en-CA" sz="3200" dirty="0"/>
                <a:t>y, a</a:t>
              </a:r>
            </a:p>
          </p:txBody>
        </p:sp>
        <p:cxnSp>
          <p:nvCxnSpPr>
            <p:cNvPr id="15" name="Straight Connector 14"/>
            <p:cNvCxnSpPr/>
            <p:nvPr/>
          </p:nvCxnSpPr>
          <p:spPr>
            <a:xfrm flipH="1" flipV="1">
              <a:off x="2771800" y="5427198"/>
              <a:ext cx="872653" cy="18026"/>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2771800" y="3645024"/>
              <a:ext cx="0" cy="1782174"/>
            </a:xfrm>
            <a:prstGeom prst="line">
              <a:avLst/>
            </a:prstGeom>
            <a:ln w="19050">
              <a:solidFill>
                <a:schemeClr val="accent3">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2771800" y="3645024"/>
              <a:ext cx="901210" cy="0"/>
            </a:xfrm>
            <a:prstGeom prst="line">
              <a:avLst/>
            </a:prstGeom>
            <a:ln w="19050">
              <a:solidFill>
                <a:schemeClr val="accent3">
                  <a:lumMod val="75000"/>
                </a:schemeClr>
              </a:solidFill>
              <a:prstDash val="dash"/>
              <a:headEnd type="arrow" w="lg" len="lg"/>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2483768" y="6250385"/>
              <a:ext cx="1142690" cy="0"/>
            </a:xfrm>
            <a:prstGeom prst="line">
              <a:avLst/>
            </a:prstGeom>
            <a:ln w="19050">
              <a:solidFill>
                <a:schemeClr val="accent2">
                  <a:lumMod val="75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483768" y="4693168"/>
              <a:ext cx="0" cy="1557217"/>
            </a:xfrm>
            <a:prstGeom prst="line">
              <a:avLst/>
            </a:prstGeom>
            <a:ln w="19050">
              <a:solidFill>
                <a:schemeClr val="accent2">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2483768" y="4693168"/>
              <a:ext cx="1122145" cy="0"/>
            </a:xfrm>
            <a:prstGeom prst="line">
              <a:avLst/>
            </a:prstGeom>
            <a:ln w="19050">
              <a:solidFill>
                <a:schemeClr val="accent2">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3923928" y="4482853"/>
              <a:ext cx="648072" cy="420628"/>
            </a:xfrm>
            <a:prstGeom prst="rect">
              <a:avLst/>
            </a:prstGeom>
            <a:noFill/>
          </p:spPr>
          <p:txBody>
            <a:bodyPr wrap="square" rtlCol="0" anchor="ctr">
              <a:spAutoFit/>
            </a:bodyPr>
            <a:lstStyle/>
            <a:p>
              <a:pPr algn="ctr"/>
              <a:r>
                <a:rPr lang="en-CA" sz="3200" dirty="0"/>
                <a:t>z, -</a:t>
              </a:r>
            </a:p>
          </p:txBody>
        </p:sp>
        <p:sp>
          <p:nvSpPr>
            <p:cNvPr id="22" name="TextBox 20">
              <a:extLst>
                <a:ext uri="{FF2B5EF4-FFF2-40B4-BE49-F238E27FC236}">
                  <a16:creationId xmlns:a16="http://schemas.microsoft.com/office/drawing/2014/main" id="{DFA49893-D448-4E27-B924-00069A5EF7BB}"/>
                </a:ext>
              </a:extLst>
            </p:cNvPr>
            <p:cNvSpPr txBox="1"/>
            <p:nvPr/>
          </p:nvSpPr>
          <p:spPr>
            <a:xfrm>
              <a:off x="3962028" y="6019066"/>
              <a:ext cx="648072" cy="420628"/>
            </a:xfrm>
            <a:prstGeom prst="rect">
              <a:avLst/>
            </a:prstGeom>
            <a:noFill/>
          </p:spPr>
          <p:txBody>
            <a:bodyPr wrap="square" rtlCol="0" anchor="ctr">
              <a:spAutoFit/>
            </a:bodyPr>
            <a:lstStyle/>
            <a:p>
              <a:pPr algn="ctr"/>
              <a:r>
                <a:rPr lang="en-CA" sz="3200" dirty="0"/>
                <a:t>-, -</a:t>
              </a:r>
            </a:p>
          </p:txBody>
        </p:sp>
      </p:grpSp>
      <p:sp>
        <p:nvSpPr>
          <p:cNvPr id="23" name="Rectangle 68">
            <a:extLst>
              <a:ext uri="{FF2B5EF4-FFF2-40B4-BE49-F238E27FC236}">
                <a16:creationId xmlns:a16="http://schemas.microsoft.com/office/drawing/2014/main" id="{7279B756-0072-44FE-ABA7-C70255196D53}"/>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38</a:t>
            </a:fld>
            <a:endParaRPr lang="en-US" altLang="zh-CN"/>
          </a:p>
        </p:txBody>
      </p:sp>
      <p:cxnSp>
        <p:nvCxnSpPr>
          <p:cNvPr id="25" name="Straight Connector 37">
            <a:extLst>
              <a:ext uri="{FF2B5EF4-FFF2-40B4-BE49-F238E27FC236}">
                <a16:creationId xmlns:a16="http://schemas.microsoft.com/office/drawing/2014/main" id="{F73ADC9E-3839-4710-AAE4-C130DD6F6F31}"/>
              </a:ext>
            </a:extLst>
          </p:cNvPr>
          <p:cNvCxnSpPr>
            <a:cxnSpLocks/>
          </p:cNvCxnSpPr>
          <p:nvPr/>
        </p:nvCxnSpPr>
        <p:spPr>
          <a:xfrm>
            <a:off x="4932040" y="4582227"/>
            <a:ext cx="647328" cy="0"/>
          </a:xfrm>
          <a:prstGeom prst="line">
            <a:avLst/>
          </a:prstGeom>
          <a:ln w="19050">
            <a:solidFill>
              <a:schemeClr val="tx2">
                <a:lumMod val="60000"/>
                <a:lumOff val="40000"/>
              </a:schemeClr>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26" name="Straight Connector 38">
            <a:extLst>
              <a:ext uri="{FF2B5EF4-FFF2-40B4-BE49-F238E27FC236}">
                <a16:creationId xmlns:a16="http://schemas.microsoft.com/office/drawing/2014/main" id="{5E180E8E-3B77-4568-907E-C09531CF9207}"/>
              </a:ext>
            </a:extLst>
          </p:cNvPr>
          <p:cNvCxnSpPr/>
          <p:nvPr/>
        </p:nvCxnSpPr>
        <p:spPr>
          <a:xfrm>
            <a:off x="5579368" y="4085611"/>
            <a:ext cx="0" cy="496616"/>
          </a:xfrm>
          <a:prstGeom prst="line">
            <a:avLst/>
          </a:prstGeom>
          <a:ln w="19050">
            <a:solidFill>
              <a:schemeClr val="tx2">
                <a:lumMod val="60000"/>
                <a:lumOff val="40000"/>
              </a:schemeClr>
            </a:solidFill>
            <a:prstDash val="dash"/>
          </a:ln>
        </p:spPr>
        <p:style>
          <a:lnRef idx="1">
            <a:schemeClr val="dk1"/>
          </a:lnRef>
          <a:fillRef idx="0">
            <a:schemeClr val="dk1"/>
          </a:fillRef>
          <a:effectRef idx="0">
            <a:schemeClr val="dk1"/>
          </a:effectRef>
          <a:fontRef idx="minor">
            <a:schemeClr val="tx1"/>
          </a:fontRef>
        </p:style>
      </p:cxnSp>
      <p:cxnSp>
        <p:nvCxnSpPr>
          <p:cNvPr id="27" name="Straight Connector 39">
            <a:extLst>
              <a:ext uri="{FF2B5EF4-FFF2-40B4-BE49-F238E27FC236}">
                <a16:creationId xmlns:a16="http://schemas.microsoft.com/office/drawing/2014/main" id="{C390FDAC-A979-4341-872A-D577C256CDC9}"/>
              </a:ext>
            </a:extLst>
          </p:cNvPr>
          <p:cNvCxnSpPr/>
          <p:nvPr/>
        </p:nvCxnSpPr>
        <p:spPr>
          <a:xfrm flipH="1">
            <a:off x="4932040" y="4029931"/>
            <a:ext cx="648072" cy="0"/>
          </a:xfrm>
          <a:prstGeom prst="line">
            <a:avLst/>
          </a:prstGeom>
          <a:ln w="19050">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42">
            <a:extLst>
              <a:ext uri="{FF2B5EF4-FFF2-40B4-BE49-F238E27FC236}">
                <a16:creationId xmlns:a16="http://schemas.microsoft.com/office/drawing/2014/main" id="{E49A24FA-37C3-4528-8390-4EB55FF12821}"/>
              </a:ext>
            </a:extLst>
          </p:cNvPr>
          <p:cNvCxnSpPr>
            <a:cxnSpLocks/>
          </p:cNvCxnSpPr>
          <p:nvPr/>
        </p:nvCxnSpPr>
        <p:spPr>
          <a:xfrm>
            <a:off x="4922602" y="6250385"/>
            <a:ext cx="656766" cy="0"/>
          </a:xfrm>
          <a:prstGeom prst="line">
            <a:avLst/>
          </a:prstGeom>
          <a:ln w="19050">
            <a:solidFill>
              <a:srgbClr val="FF9900"/>
            </a:solidFill>
            <a:prstDash val="dash"/>
            <a:headEnd type="arrow" w="lg" len="lg"/>
          </a:ln>
        </p:spPr>
        <p:style>
          <a:lnRef idx="1">
            <a:schemeClr val="dk1"/>
          </a:lnRef>
          <a:fillRef idx="0">
            <a:schemeClr val="dk1"/>
          </a:fillRef>
          <a:effectRef idx="0">
            <a:schemeClr val="dk1"/>
          </a:effectRef>
          <a:fontRef idx="minor">
            <a:schemeClr val="tx1"/>
          </a:fontRef>
        </p:style>
      </p:cxnSp>
      <p:cxnSp>
        <p:nvCxnSpPr>
          <p:cNvPr id="29" name="Straight Connector 43">
            <a:extLst>
              <a:ext uri="{FF2B5EF4-FFF2-40B4-BE49-F238E27FC236}">
                <a16:creationId xmlns:a16="http://schemas.microsoft.com/office/drawing/2014/main" id="{5826BC45-2976-4D9F-BB38-5B4881EA19B6}"/>
              </a:ext>
            </a:extLst>
          </p:cNvPr>
          <p:cNvCxnSpPr>
            <a:cxnSpLocks/>
          </p:cNvCxnSpPr>
          <p:nvPr/>
        </p:nvCxnSpPr>
        <p:spPr>
          <a:xfrm flipV="1">
            <a:off x="5579368" y="5445224"/>
            <a:ext cx="0" cy="805161"/>
          </a:xfrm>
          <a:prstGeom prst="line">
            <a:avLst/>
          </a:prstGeom>
          <a:ln w="19050">
            <a:solidFill>
              <a:srgbClr val="FF9900"/>
            </a:solidFill>
            <a:prstDash val="dash"/>
          </a:ln>
        </p:spPr>
        <p:style>
          <a:lnRef idx="1">
            <a:schemeClr val="dk1"/>
          </a:lnRef>
          <a:fillRef idx="0">
            <a:schemeClr val="dk1"/>
          </a:fillRef>
          <a:effectRef idx="0">
            <a:schemeClr val="dk1"/>
          </a:effectRef>
          <a:fontRef idx="minor">
            <a:schemeClr val="tx1"/>
          </a:fontRef>
        </p:style>
      </p:cxnSp>
      <p:cxnSp>
        <p:nvCxnSpPr>
          <p:cNvPr id="30" name="Straight Connector 44">
            <a:extLst>
              <a:ext uri="{FF2B5EF4-FFF2-40B4-BE49-F238E27FC236}">
                <a16:creationId xmlns:a16="http://schemas.microsoft.com/office/drawing/2014/main" id="{5E5F8265-A335-4F31-83BD-2CB4206F4A4A}"/>
              </a:ext>
            </a:extLst>
          </p:cNvPr>
          <p:cNvCxnSpPr>
            <a:cxnSpLocks/>
          </p:cNvCxnSpPr>
          <p:nvPr/>
        </p:nvCxnSpPr>
        <p:spPr>
          <a:xfrm flipH="1">
            <a:off x="4922602" y="5445224"/>
            <a:ext cx="656766" cy="0"/>
          </a:xfrm>
          <a:prstGeom prst="line">
            <a:avLst/>
          </a:prstGeom>
          <a:ln w="19050">
            <a:solidFill>
              <a:srgbClr val="FF99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1661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23">
            <a:extLst>
              <a:ext uri="{FF2B5EF4-FFF2-40B4-BE49-F238E27FC236}">
                <a16:creationId xmlns:a16="http://schemas.microsoft.com/office/drawing/2014/main" id="{AB33B4C3-1F9A-4E91-80CE-D3217C157E58}"/>
              </a:ext>
            </a:extLst>
          </p:cNvPr>
          <p:cNvSpPr/>
          <p:nvPr/>
        </p:nvSpPr>
        <p:spPr bwMode="auto">
          <a:xfrm>
            <a:off x="4911227" y="3876400"/>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3" name="Rectangle 24">
            <a:extLst>
              <a:ext uri="{FF2B5EF4-FFF2-40B4-BE49-F238E27FC236}">
                <a16:creationId xmlns:a16="http://schemas.microsoft.com/office/drawing/2014/main" id="{3D262AA2-F00F-402E-A6AE-34061985A1A5}"/>
              </a:ext>
            </a:extLst>
          </p:cNvPr>
          <p:cNvSpPr/>
          <p:nvPr/>
        </p:nvSpPr>
        <p:spPr bwMode="auto">
          <a:xfrm>
            <a:off x="4911227" y="4199042"/>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4" name="Rectangle 25">
            <a:extLst>
              <a:ext uri="{FF2B5EF4-FFF2-40B4-BE49-F238E27FC236}">
                <a16:creationId xmlns:a16="http://schemas.microsoft.com/office/drawing/2014/main" id="{49E944BC-7672-4C31-A1A8-D33C3417825F}"/>
              </a:ext>
            </a:extLst>
          </p:cNvPr>
          <p:cNvSpPr/>
          <p:nvPr/>
        </p:nvSpPr>
        <p:spPr bwMode="auto">
          <a:xfrm>
            <a:off x="4911227" y="4539526"/>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5" name="Rectangle 26">
            <a:extLst>
              <a:ext uri="{FF2B5EF4-FFF2-40B4-BE49-F238E27FC236}">
                <a16:creationId xmlns:a16="http://schemas.microsoft.com/office/drawing/2014/main" id="{CDC74027-E692-4784-B971-A20162129FF4}"/>
              </a:ext>
            </a:extLst>
          </p:cNvPr>
          <p:cNvSpPr/>
          <p:nvPr/>
        </p:nvSpPr>
        <p:spPr bwMode="auto">
          <a:xfrm>
            <a:off x="4911227" y="4880922"/>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6" name="Rectangle 27">
            <a:extLst>
              <a:ext uri="{FF2B5EF4-FFF2-40B4-BE49-F238E27FC236}">
                <a16:creationId xmlns:a16="http://schemas.microsoft.com/office/drawing/2014/main" id="{37DEEE61-940A-494D-9EA9-1480964B38C1}"/>
              </a:ext>
            </a:extLst>
          </p:cNvPr>
          <p:cNvSpPr/>
          <p:nvPr/>
        </p:nvSpPr>
        <p:spPr bwMode="auto">
          <a:xfrm>
            <a:off x="4911227" y="5205458"/>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7" name="Rectangle 28">
            <a:extLst>
              <a:ext uri="{FF2B5EF4-FFF2-40B4-BE49-F238E27FC236}">
                <a16:creationId xmlns:a16="http://schemas.microsoft.com/office/drawing/2014/main" id="{87B63B01-1516-4F8A-A5FB-2F2FB1E033A7}"/>
              </a:ext>
            </a:extLst>
          </p:cNvPr>
          <p:cNvSpPr/>
          <p:nvPr/>
        </p:nvSpPr>
        <p:spPr bwMode="auto">
          <a:xfrm>
            <a:off x="4911227" y="5528100"/>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8" name="Rectangle 29">
            <a:extLst>
              <a:ext uri="{FF2B5EF4-FFF2-40B4-BE49-F238E27FC236}">
                <a16:creationId xmlns:a16="http://schemas.microsoft.com/office/drawing/2014/main" id="{E4735080-3FBD-4AD1-A3C7-171E339FA9D4}"/>
              </a:ext>
            </a:extLst>
          </p:cNvPr>
          <p:cNvSpPr/>
          <p:nvPr/>
        </p:nvSpPr>
        <p:spPr bwMode="auto">
          <a:xfrm>
            <a:off x="4911227" y="5868584"/>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9" name="Rectangle 30">
            <a:extLst>
              <a:ext uri="{FF2B5EF4-FFF2-40B4-BE49-F238E27FC236}">
                <a16:creationId xmlns:a16="http://schemas.microsoft.com/office/drawing/2014/main" id="{2E838855-024A-4218-AE59-560968F95DDF}"/>
              </a:ext>
            </a:extLst>
          </p:cNvPr>
          <p:cNvSpPr/>
          <p:nvPr/>
        </p:nvSpPr>
        <p:spPr bwMode="auto">
          <a:xfrm>
            <a:off x="4911227" y="6209980"/>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0" name="Rectangle 31">
            <a:extLst>
              <a:ext uri="{FF2B5EF4-FFF2-40B4-BE49-F238E27FC236}">
                <a16:creationId xmlns:a16="http://schemas.microsoft.com/office/drawing/2014/main" id="{5C07351B-9CAB-4F89-9AC5-7241C88B1358}"/>
              </a:ext>
            </a:extLst>
          </p:cNvPr>
          <p:cNvSpPr/>
          <p:nvPr/>
        </p:nvSpPr>
        <p:spPr bwMode="auto">
          <a:xfrm>
            <a:off x="5629599" y="387654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1" name="Rectangle 32">
            <a:extLst>
              <a:ext uri="{FF2B5EF4-FFF2-40B4-BE49-F238E27FC236}">
                <a16:creationId xmlns:a16="http://schemas.microsoft.com/office/drawing/2014/main" id="{A4649AC4-3236-4364-95EE-B060BD948AAA}"/>
              </a:ext>
            </a:extLst>
          </p:cNvPr>
          <p:cNvSpPr/>
          <p:nvPr/>
        </p:nvSpPr>
        <p:spPr bwMode="auto">
          <a:xfrm>
            <a:off x="5629599" y="4201778"/>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2" name="Rectangle 33">
            <a:extLst>
              <a:ext uri="{FF2B5EF4-FFF2-40B4-BE49-F238E27FC236}">
                <a16:creationId xmlns:a16="http://schemas.microsoft.com/office/drawing/2014/main" id="{74DDC3BA-DA46-4B04-B18F-C903AC0DFE63}"/>
              </a:ext>
            </a:extLst>
          </p:cNvPr>
          <p:cNvSpPr/>
          <p:nvPr/>
        </p:nvSpPr>
        <p:spPr bwMode="auto">
          <a:xfrm>
            <a:off x="5629599" y="4542262"/>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3" name="Rectangle 34">
            <a:extLst>
              <a:ext uri="{FF2B5EF4-FFF2-40B4-BE49-F238E27FC236}">
                <a16:creationId xmlns:a16="http://schemas.microsoft.com/office/drawing/2014/main" id="{6C1027D0-4C31-4BE9-B5A9-1EC462807080}"/>
              </a:ext>
            </a:extLst>
          </p:cNvPr>
          <p:cNvSpPr/>
          <p:nvPr/>
        </p:nvSpPr>
        <p:spPr bwMode="auto">
          <a:xfrm>
            <a:off x="5629599" y="4883658"/>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4" name="Rectangle 35">
            <a:extLst>
              <a:ext uri="{FF2B5EF4-FFF2-40B4-BE49-F238E27FC236}">
                <a16:creationId xmlns:a16="http://schemas.microsoft.com/office/drawing/2014/main" id="{49426918-D5E1-4922-B7E7-14A7D5445756}"/>
              </a:ext>
            </a:extLst>
          </p:cNvPr>
          <p:cNvSpPr/>
          <p:nvPr/>
        </p:nvSpPr>
        <p:spPr bwMode="auto">
          <a:xfrm>
            <a:off x="5629599" y="5208194"/>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5" name="Rectangle 36">
            <a:extLst>
              <a:ext uri="{FF2B5EF4-FFF2-40B4-BE49-F238E27FC236}">
                <a16:creationId xmlns:a16="http://schemas.microsoft.com/office/drawing/2014/main" id="{562AF634-1A41-4100-AEEE-3D7F9A9BD1D1}"/>
              </a:ext>
            </a:extLst>
          </p:cNvPr>
          <p:cNvSpPr/>
          <p:nvPr/>
        </p:nvSpPr>
        <p:spPr bwMode="auto">
          <a:xfrm>
            <a:off x="5629599" y="5530836"/>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6" name="Rectangle 37">
            <a:extLst>
              <a:ext uri="{FF2B5EF4-FFF2-40B4-BE49-F238E27FC236}">
                <a16:creationId xmlns:a16="http://schemas.microsoft.com/office/drawing/2014/main" id="{020E27C2-B1AC-4A98-823B-B85989EA488B}"/>
              </a:ext>
            </a:extLst>
          </p:cNvPr>
          <p:cNvSpPr/>
          <p:nvPr/>
        </p:nvSpPr>
        <p:spPr bwMode="auto">
          <a:xfrm>
            <a:off x="5629599" y="5871320"/>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7" name="Rectangle 38">
            <a:extLst>
              <a:ext uri="{FF2B5EF4-FFF2-40B4-BE49-F238E27FC236}">
                <a16:creationId xmlns:a16="http://schemas.microsoft.com/office/drawing/2014/main" id="{2E48C13C-69F4-4B6A-8630-39D1E8C556FE}"/>
              </a:ext>
            </a:extLst>
          </p:cNvPr>
          <p:cNvSpPr/>
          <p:nvPr/>
        </p:nvSpPr>
        <p:spPr bwMode="auto">
          <a:xfrm>
            <a:off x="5629599" y="6212716"/>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8" name="Rectangle 39">
            <a:extLst>
              <a:ext uri="{FF2B5EF4-FFF2-40B4-BE49-F238E27FC236}">
                <a16:creationId xmlns:a16="http://schemas.microsoft.com/office/drawing/2014/main" id="{D4FB1138-C0B5-4839-BE25-07CCD0F98966}"/>
              </a:ext>
            </a:extLst>
          </p:cNvPr>
          <p:cNvSpPr/>
          <p:nvPr/>
        </p:nvSpPr>
        <p:spPr bwMode="auto">
          <a:xfrm>
            <a:off x="6347971" y="3874572"/>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9" name="Rectangle 40">
            <a:extLst>
              <a:ext uri="{FF2B5EF4-FFF2-40B4-BE49-F238E27FC236}">
                <a16:creationId xmlns:a16="http://schemas.microsoft.com/office/drawing/2014/main" id="{01CFD142-BE32-4065-AFC6-59D60FE91E03}"/>
              </a:ext>
            </a:extLst>
          </p:cNvPr>
          <p:cNvSpPr/>
          <p:nvPr/>
        </p:nvSpPr>
        <p:spPr bwMode="auto">
          <a:xfrm>
            <a:off x="6347971" y="4200866"/>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0" name="Rectangle 41">
            <a:extLst>
              <a:ext uri="{FF2B5EF4-FFF2-40B4-BE49-F238E27FC236}">
                <a16:creationId xmlns:a16="http://schemas.microsoft.com/office/drawing/2014/main" id="{931D5507-B70A-4DBD-A9F8-CBDC3ADB3D7D}"/>
              </a:ext>
            </a:extLst>
          </p:cNvPr>
          <p:cNvSpPr/>
          <p:nvPr/>
        </p:nvSpPr>
        <p:spPr bwMode="auto">
          <a:xfrm>
            <a:off x="6347971" y="4541350"/>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1" name="Rectangle 42">
            <a:extLst>
              <a:ext uri="{FF2B5EF4-FFF2-40B4-BE49-F238E27FC236}">
                <a16:creationId xmlns:a16="http://schemas.microsoft.com/office/drawing/2014/main" id="{62B3F963-5177-4342-955A-2EADE85A4081}"/>
              </a:ext>
            </a:extLst>
          </p:cNvPr>
          <p:cNvSpPr/>
          <p:nvPr/>
        </p:nvSpPr>
        <p:spPr bwMode="auto">
          <a:xfrm>
            <a:off x="6347971" y="4882746"/>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2" name="Rectangle 43">
            <a:extLst>
              <a:ext uri="{FF2B5EF4-FFF2-40B4-BE49-F238E27FC236}">
                <a16:creationId xmlns:a16="http://schemas.microsoft.com/office/drawing/2014/main" id="{484E6729-8225-4B50-A2FF-BADCFFAE5F8F}"/>
              </a:ext>
            </a:extLst>
          </p:cNvPr>
          <p:cNvSpPr/>
          <p:nvPr/>
        </p:nvSpPr>
        <p:spPr bwMode="auto">
          <a:xfrm>
            <a:off x="6347971" y="5207282"/>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3" name="Rectangle 44">
            <a:extLst>
              <a:ext uri="{FF2B5EF4-FFF2-40B4-BE49-F238E27FC236}">
                <a16:creationId xmlns:a16="http://schemas.microsoft.com/office/drawing/2014/main" id="{3070EFBE-5C65-4E80-9963-4BE6807441F2}"/>
              </a:ext>
            </a:extLst>
          </p:cNvPr>
          <p:cNvSpPr/>
          <p:nvPr/>
        </p:nvSpPr>
        <p:spPr bwMode="auto">
          <a:xfrm>
            <a:off x="6347971" y="5529924"/>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4" name="Rectangle 45">
            <a:extLst>
              <a:ext uri="{FF2B5EF4-FFF2-40B4-BE49-F238E27FC236}">
                <a16:creationId xmlns:a16="http://schemas.microsoft.com/office/drawing/2014/main" id="{C41F8A25-C74C-42CC-85A7-E996AB57BFB3}"/>
              </a:ext>
            </a:extLst>
          </p:cNvPr>
          <p:cNvSpPr/>
          <p:nvPr/>
        </p:nvSpPr>
        <p:spPr bwMode="auto">
          <a:xfrm>
            <a:off x="6347971" y="5870408"/>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5" name="Rectangle 46">
            <a:extLst>
              <a:ext uri="{FF2B5EF4-FFF2-40B4-BE49-F238E27FC236}">
                <a16:creationId xmlns:a16="http://schemas.microsoft.com/office/drawing/2014/main" id="{8D40E231-0CF6-4DE8-9AF1-C717DA150C44}"/>
              </a:ext>
            </a:extLst>
          </p:cNvPr>
          <p:cNvSpPr/>
          <p:nvPr/>
        </p:nvSpPr>
        <p:spPr bwMode="auto">
          <a:xfrm>
            <a:off x="6347971" y="6211804"/>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86" name="Rectangle 7">
            <a:extLst>
              <a:ext uri="{FF2B5EF4-FFF2-40B4-BE49-F238E27FC236}">
                <a16:creationId xmlns:a16="http://schemas.microsoft.com/office/drawing/2014/main" id="{2F438343-964A-4F25-A5AE-7640E9D9D2E1}"/>
              </a:ext>
            </a:extLst>
          </p:cNvPr>
          <p:cNvSpPr/>
          <p:nvPr/>
        </p:nvSpPr>
        <p:spPr bwMode="auto">
          <a:xfrm>
            <a:off x="4192855" y="3877312"/>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87" name="Rectangle 8">
            <a:extLst>
              <a:ext uri="{FF2B5EF4-FFF2-40B4-BE49-F238E27FC236}">
                <a16:creationId xmlns:a16="http://schemas.microsoft.com/office/drawing/2014/main" id="{76133E41-FCC9-4EF2-B39F-42E43C84705C}"/>
              </a:ext>
            </a:extLst>
          </p:cNvPr>
          <p:cNvSpPr/>
          <p:nvPr/>
        </p:nvSpPr>
        <p:spPr bwMode="auto">
          <a:xfrm>
            <a:off x="4192855" y="4199954"/>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88" name="Rectangle 9">
            <a:extLst>
              <a:ext uri="{FF2B5EF4-FFF2-40B4-BE49-F238E27FC236}">
                <a16:creationId xmlns:a16="http://schemas.microsoft.com/office/drawing/2014/main" id="{4ED222E5-7AF2-4BBB-8E99-C28A17D10A7E}"/>
              </a:ext>
            </a:extLst>
          </p:cNvPr>
          <p:cNvSpPr/>
          <p:nvPr/>
        </p:nvSpPr>
        <p:spPr bwMode="auto">
          <a:xfrm>
            <a:off x="4192855" y="4540438"/>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89" name="Rectangle 10">
            <a:extLst>
              <a:ext uri="{FF2B5EF4-FFF2-40B4-BE49-F238E27FC236}">
                <a16:creationId xmlns:a16="http://schemas.microsoft.com/office/drawing/2014/main" id="{662B893A-3464-436F-8985-F468434A6C47}"/>
              </a:ext>
            </a:extLst>
          </p:cNvPr>
          <p:cNvSpPr/>
          <p:nvPr/>
        </p:nvSpPr>
        <p:spPr bwMode="auto">
          <a:xfrm>
            <a:off x="4192855" y="4881834"/>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94" name="Rectangle 15">
            <a:extLst>
              <a:ext uri="{FF2B5EF4-FFF2-40B4-BE49-F238E27FC236}">
                <a16:creationId xmlns:a16="http://schemas.microsoft.com/office/drawing/2014/main" id="{A08BB0A8-BC0D-4456-86D1-7ED508D54C27}"/>
              </a:ext>
            </a:extLst>
          </p:cNvPr>
          <p:cNvSpPr/>
          <p:nvPr/>
        </p:nvSpPr>
        <p:spPr bwMode="auto">
          <a:xfrm>
            <a:off x="4192855" y="5206370"/>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95" name="Rectangle 16">
            <a:extLst>
              <a:ext uri="{FF2B5EF4-FFF2-40B4-BE49-F238E27FC236}">
                <a16:creationId xmlns:a16="http://schemas.microsoft.com/office/drawing/2014/main" id="{091D10DF-A660-44E2-AAF6-8ED6581C77AC}"/>
              </a:ext>
            </a:extLst>
          </p:cNvPr>
          <p:cNvSpPr/>
          <p:nvPr/>
        </p:nvSpPr>
        <p:spPr bwMode="auto">
          <a:xfrm>
            <a:off x="4192855" y="5529012"/>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96" name="Rectangle 17">
            <a:extLst>
              <a:ext uri="{FF2B5EF4-FFF2-40B4-BE49-F238E27FC236}">
                <a16:creationId xmlns:a16="http://schemas.microsoft.com/office/drawing/2014/main" id="{A6985DA0-A0D5-4FC9-8B9C-03A4D873424A}"/>
              </a:ext>
            </a:extLst>
          </p:cNvPr>
          <p:cNvSpPr/>
          <p:nvPr/>
        </p:nvSpPr>
        <p:spPr bwMode="auto">
          <a:xfrm>
            <a:off x="4192855" y="5869496"/>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97" name="Rectangle 18">
            <a:extLst>
              <a:ext uri="{FF2B5EF4-FFF2-40B4-BE49-F238E27FC236}">
                <a16:creationId xmlns:a16="http://schemas.microsoft.com/office/drawing/2014/main" id="{78E8210D-8795-4D18-937D-7C2940FC09C2}"/>
              </a:ext>
            </a:extLst>
          </p:cNvPr>
          <p:cNvSpPr/>
          <p:nvPr/>
        </p:nvSpPr>
        <p:spPr bwMode="auto">
          <a:xfrm>
            <a:off x="4192855" y="6210892"/>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2" name="Title 1"/>
          <p:cNvSpPr>
            <a:spLocks noGrp="1"/>
          </p:cNvSpPr>
          <p:nvPr>
            <p:ph type="title"/>
          </p:nvPr>
        </p:nvSpPr>
        <p:spPr/>
        <p:txBody>
          <a:bodyPr/>
          <a:lstStyle/>
          <a:p>
            <a:r>
              <a:rPr lang="en-CA" altLang="zh-CN" dirty="0"/>
              <a:t>More slots per location</a:t>
            </a:r>
            <a:endParaRPr lang="en-CA" dirty="0"/>
          </a:p>
        </p:txBody>
      </p:sp>
      <p:sp>
        <p:nvSpPr>
          <p:cNvPr id="3" name="Content Placeholder 2"/>
          <p:cNvSpPr>
            <a:spLocks noGrp="1"/>
          </p:cNvSpPr>
          <p:nvPr>
            <p:ph idx="1"/>
          </p:nvPr>
        </p:nvSpPr>
        <p:spPr>
          <a:xfrm>
            <a:off x="592393" y="1450258"/>
            <a:ext cx="8246795" cy="1888031"/>
          </a:xfrm>
        </p:spPr>
        <p:txBody>
          <a:bodyPr/>
          <a:lstStyle/>
          <a:p>
            <a:r>
              <a:rPr lang="en-CA" dirty="0"/>
              <a:t>Currently we’ve only put one item per bucket</a:t>
            </a:r>
          </a:p>
          <a:p>
            <a:r>
              <a:rPr lang="en-CA" dirty="0"/>
              <a:t>What if we had two cells per bucket?</a:t>
            </a:r>
          </a:p>
          <a:p>
            <a:r>
              <a:rPr lang="en-CA" altLang="zh-CN" dirty="0"/>
              <a:t>What if we had four cells per bucket?</a:t>
            </a:r>
          </a:p>
        </p:txBody>
      </p:sp>
      <p:sp>
        <p:nvSpPr>
          <p:cNvPr id="90" name="Rectangle 11">
            <a:extLst>
              <a:ext uri="{FF2B5EF4-FFF2-40B4-BE49-F238E27FC236}">
                <a16:creationId xmlns:a16="http://schemas.microsoft.com/office/drawing/2014/main" id="{39F3CBE6-B2B7-4C74-90B3-8535113CBBA2}"/>
              </a:ext>
            </a:extLst>
          </p:cNvPr>
          <p:cNvSpPr/>
          <p:nvPr/>
        </p:nvSpPr>
        <p:spPr>
          <a:xfrm>
            <a:off x="3802942" y="3841572"/>
            <a:ext cx="377180" cy="369332"/>
          </a:xfrm>
          <a:prstGeom prst="rect">
            <a:avLst/>
          </a:prstGeom>
        </p:spPr>
        <p:txBody>
          <a:bodyPr wrap="none">
            <a:spAutoFit/>
          </a:bodyPr>
          <a:lstStyle/>
          <a:p>
            <a:r>
              <a:rPr lang="en-US" dirty="0">
                <a:latin typeface="Helvetica Light"/>
                <a:cs typeface="Helvetica Light"/>
              </a:rPr>
              <a:t>0:</a:t>
            </a:r>
          </a:p>
        </p:txBody>
      </p:sp>
      <p:sp>
        <p:nvSpPr>
          <p:cNvPr id="91" name="Rectangle 12">
            <a:extLst>
              <a:ext uri="{FF2B5EF4-FFF2-40B4-BE49-F238E27FC236}">
                <a16:creationId xmlns:a16="http://schemas.microsoft.com/office/drawing/2014/main" id="{8348A8FD-1961-45EB-A5D0-D92B595338E8}"/>
              </a:ext>
            </a:extLst>
          </p:cNvPr>
          <p:cNvSpPr/>
          <p:nvPr/>
        </p:nvSpPr>
        <p:spPr>
          <a:xfrm>
            <a:off x="3779861" y="4163673"/>
            <a:ext cx="377180" cy="369332"/>
          </a:xfrm>
          <a:prstGeom prst="rect">
            <a:avLst/>
          </a:prstGeom>
        </p:spPr>
        <p:txBody>
          <a:bodyPr wrap="none">
            <a:spAutoFit/>
          </a:bodyPr>
          <a:lstStyle/>
          <a:p>
            <a:r>
              <a:rPr lang="en-US" dirty="0">
                <a:latin typeface="Helvetica Light"/>
                <a:cs typeface="Helvetica Light"/>
              </a:rPr>
              <a:t>1:</a:t>
            </a:r>
          </a:p>
        </p:txBody>
      </p:sp>
      <p:sp>
        <p:nvSpPr>
          <p:cNvPr id="92" name="Rectangle 13">
            <a:extLst>
              <a:ext uri="{FF2B5EF4-FFF2-40B4-BE49-F238E27FC236}">
                <a16:creationId xmlns:a16="http://schemas.microsoft.com/office/drawing/2014/main" id="{D0D544B6-BCDA-4E94-A3B7-4424E5949838}"/>
              </a:ext>
            </a:extLst>
          </p:cNvPr>
          <p:cNvSpPr/>
          <p:nvPr/>
        </p:nvSpPr>
        <p:spPr>
          <a:xfrm>
            <a:off x="3779861" y="4500068"/>
            <a:ext cx="377180" cy="369332"/>
          </a:xfrm>
          <a:prstGeom prst="rect">
            <a:avLst/>
          </a:prstGeom>
        </p:spPr>
        <p:txBody>
          <a:bodyPr wrap="none">
            <a:spAutoFit/>
          </a:bodyPr>
          <a:lstStyle/>
          <a:p>
            <a:r>
              <a:rPr lang="en-US" dirty="0">
                <a:latin typeface="Helvetica Light"/>
                <a:cs typeface="Helvetica Light"/>
              </a:rPr>
              <a:t>2:</a:t>
            </a:r>
          </a:p>
        </p:txBody>
      </p:sp>
      <p:sp>
        <p:nvSpPr>
          <p:cNvPr id="93" name="Rectangle 14">
            <a:extLst>
              <a:ext uri="{FF2B5EF4-FFF2-40B4-BE49-F238E27FC236}">
                <a16:creationId xmlns:a16="http://schemas.microsoft.com/office/drawing/2014/main" id="{0470E137-8DEA-4DD4-9DCD-9BAC24C9BE5D}"/>
              </a:ext>
            </a:extLst>
          </p:cNvPr>
          <p:cNvSpPr/>
          <p:nvPr/>
        </p:nvSpPr>
        <p:spPr>
          <a:xfrm>
            <a:off x="3779861" y="4836463"/>
            <a:ext cx="377180" cy="369332"/>
          </a:xfrm>
          <a:prstGeom prst="rect">
            <a:avLst/>
          </a:prstGeom>
        </p:spPr>
        <p:txBody>
          <a:bodyPr wrap="none">
            <a:spAutoFit/>
          </a:bodyPr>
          <a:lstStyle/>
          <a:p>
            <a:r>
              <a:rPr lang="en-US" dirty="0">
                <a:latin typeface="Helvetica Light"/>
                <a:cs typeface="Helvetica Light"/>
              </a:rPr>
              <a:t>3:</a:t>
            </a:r>
          </a:p>
        </p:txBody>
      </p:sp>
      <p:sp>
        <p:nvSpPr>
          <p:cNvPr id="98" name="Rectangle 19">
            <a:extLst>
              <a:ext uri="{FF2B5EF4-FFF2-40B4-BE49-F238E27FC236}">
                <a16:creationId xmlns:a16="http://schemas.microsoft.com/office/drawing/2014/main" id="{EDA4C3F6-B783-41D9-B676-36C2524783CB}"/>
              </a:ext>
            </a:extLst>
          </p:cNvPr>
          <p:cNvSpPr/>
          <p:nvPr/>
        </p:nvSpPr>
        <p:spPr>
          <a:xfrm>
            <a:off x="3779861" y="5509253"/>
            <a:ext cx="377180" cy="369332"/>
          </a:xfrm>
          <a:prstGeom prst="rect">
            <a:avLst/>
          </a:prstGeom>
        </p:spPr>
        <p:txBody>
          <a:bodyPr wrap="none">
            <a:spAutoFit/>
          </a:bodyPr>
          <a:lstStyle/>
          <a:p>
            <a:r>
              <a:rPr lang="en-US" dirty="0">
                <a:latin typeface="Helvetica Light"/>
                <a:cs typeface="Helvetica Light"/>
              </a:rPr>
              <a:t>5:</a:t>
            </a:r>
          </a:p>
        </p:txBody>
      </p:sp>
      <p:sp>
        <p:nvSpPr>
          <p:cNvPr id="99" name="Rectangle 20">
            <a:extLst>
              <a:ext uri="{FF2B5EF4-FFF2-40B4-BE49-F238E27FC236}">
                <a16:creationId xmlns:a16="http://schemas.microsoft.com/office/drawing/2014/main" id="{4F13B23E-C437-47F2-86F3-2198ACECA6E5}"/>
              </a:ext>
            </a:extLst>
          </p:cNvPr>
          <p:cNvSpPr/>
          <p:nvPr/>
        </p:nvSpPr>
        <p:spPr>
          <a:xfrm>
            <a:off x="3779861" y="5845648"/>
            <a:ext cx="377180" cy="369332"/>
          </a:xfrm>
          <a:prstGeom prst="rect">
            <a:avLst/>
          </a:prstGeom>
        </p:spPr>
        <p:txBody>
          <a:bodyPr wrap="none">
            <a:spAutoFit/>
          </a:bodyPr>
          <a:lstStyle/>
          <a:p>
            <a:r>
              <a:rPr lang="en-US" dirty="0">
                <a:latin typeface="Helvetica Light"/>
                <a:cs typeface="Helvetica Light"/>
              </a:rPr>
              <a:t>6:</a:t>
            </a:r>
          </a:p>
        </p:txBody>
      </p:sp>
      <p:sp>
        <p:nvSpPr>
          <p:cNvPr id="100" name="Rectangle 21">
            <a:extLst>
              <a:ext uri="{FF2B5EF4-FFF2-40B4-BE49-F238E27FC236}">
                <a16:creationId xmlns:a16="http://schemas.microsoft.com/office/drawing/2014/main" id="{47DE6938-6449-4042-A614-47406DCB5622}"/>
              </a:ext>
            </a:extLst>
          </p:cNvPr>
          <p:cNvSpPr/>
          <p:nvPr/>
        </p:nvSpPr>
        <p:spPr>
          <a:xfrm>
            <a:off x="3779861" y="6182044"/>
            <a:ext cx="377180" cy="369332"/>
          </a:xfrm>
          <a:prstGeom prst="rect">
            <a:avLst/>
          </a:prstGeom>
        </p:spPr>
        <p:txBody>
          <a:bodyPr wrap="none">
            <a:spAutoFit/>
          </a:bodyPr>
          <a:lstStyle/>
          <a:p>
            <a:r>
              <a:rPr lang="en-US" dirty="0">
                <a:latin typeface="Helvetica Light"/>
                <a:cs typeface="Helvetica Light"/>
              </a:rPr>
              <a:t>7:</a:t>
            </a:r>
          </a:p>
        </p:txBody>
      </p:sp>
      <p:sp>
        <p:nvSpPr>
          <p:cNvPr id="101" name="Rectangle 22">
            <a:extLst>
              <a:ext uri="{FF2B5EF4-FFF2-40B4-BE49-F238E27FC236}">
                <a16:creationId xmlns:a16="http://schemas.microsoft.com/office/drawing/2014/main" id="{7993E155-EDC7-4D70-96A8-7A5311F8E087}"/>
              </a:ext>
            </a:extLst>
          </p:cNvPr>
          <p:cNvSpPr/>
          <p:nvPr/>
        </p:nvSpPr>
        <p:spPr>
          <a:xfrm>
            <a:off x="3779861" y="5172858"/>
            <a:ext cx="377180" cy="369332"/>
          </a:xfrm>
          <a:prstGeom prst="rect">
            <a:avLst/>
          </a:prstGeom>
        </p:spPr>
        <p:txBody>
          <a:bodyPr wrap="none">
            <a:spAutoFit/>
          </a:bodyPr>
          <a:lstStyle/>
          <a:p>
            <a:r>
              <a:rPr lang="en-US" dirty="0">
                <a:latin typeface="Helvetica Light"/>
                <a:cs typeface="Helvetica Light"/>
              </a:rPr>
              <a:t>4:</a:t>
            </a:r>
          </a:p>
        </p:txBody>
      </p:sp>
      <p:cxnSp>
        <p:nvCxnSpPr>
          <p:cNvPr id="126" name="Straight Arrow Connector 48">
            <a:extLst>
              <a:ext uri="{FF2B5EF4-FFF2-40B4-BE49-F238E27FC236}">
                <a16:creationId xmlns:a16="http://schemas.microsoft.com/office/drawing/2014/main" id="{762A16F4-DA6F-4442-A41F-1FDE2C1AB36A}"/>
              </a:ext>
            </a:extLst>
          </p:cNvPr>
          <p:cNvCxnSpPr>
            <a:endCxn id="98" idx="1"/>
          </p:cNvCxnSpPr>
          <p:nvPr/>
        </p:nvCxnSpPr>
        <p:spPr bwMode="auto">
          <a:xfrm>
            <a:off x="2289556" y="4836463"/>
            <a:ext cx="1490305" cy="857456"/>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27" name="Rectangle 49">
            <a:extLst>
              <a:ext uri="{FF2B5EF4-FFF2-40B4-BE49-F238E27FC236}">
                <a16:creationId xmlns:a16="http://schemas.microsoft.com/office/drawing/2014/main" id="{660FDAE5-F952-408A-9594-0DD38D8BE40D}"/>
              </a:ext>
            </a:extLst>
          </p:cNvPr>
          <p:cNvSpPr/>
          <p:nvPr/>
        </p:nvSpPr>
        <p:spPr>
          <a:xfrm>
            <a:off x="1815837" y="5039476"/>
            <a:ext cx="1039819" cy="369332"/>
          </a:xfrm>
          <a:prstGeom prst="rect">
            <a:avLst/>
          </a:prstGeom>
        </p:spPr>
        <p:txBody>
          <a:bodyPr wrap="none">
            <a:spAutoFit/>
          </a:bodyPr>
          <a:lstStyle/>
          <a:p>
            <a:r>
              <a:rPr lang="en-US" dirty="0">
                <a:latin typeface="Helvetica Light"/>
                <a:cs typeface="Helvetica Light"/>
              </a:rPr>
              <a:t>hash</a:t>
            </a:r>
            <a:r>
              <a:rPr lang="en-US" baseline="-25000" dirty="0">
                <a:latin typeface="Helvetica Light"/>
                <a:cs typeface="Helvetica Light"/>
              </a:rPr>
              <a:t>2</a:t>
            </a:r>
            <a:r>
              <a:rPr lang="en-US" dirty="0">
                <a:latin typeface="Helvetica Light"/>
                <a:cs typeface="Helvetica Light"/>
              </a:rPr>
              <a:t>(x)</a:t>
            </a:r>
          </a:p>
        </p:txBody>
      </p:sp>
      <p:grpSp>
        <p:nvGrpSpPr>
          <p:cNvPr id="128" name="Group 51">
            <a:extLst>
              <a:ext uri="{FF2B5EF4-FFF2-40B4-BE49-F238E27FC236}">
                <a16:creationId xmlns:a16="http://schemas.microsoft.com/office/drawing/2014/main" id="{41C97BB2-876C-4B94-9263-A5A73C3287B2}"/>
              </a:ext>
            </a:extLst>
          </p:cNvPr>
          <p:cNvGrpSpPr/>
          <p:nvPr/>
        </p:nvGrpSpPr>
        <p:grpSpPr>
          <a:xfrm>
            <a:off x="1143000" y="4132033"/>
            <a:ext cx="5923343" cy="842278"/>
            <a:chOff x="1134690" y="3116035"/>
            <a:chExt cx="5923343" cy="842278"/>
          </a:xfrm>
        </p:grpSpPr>
        <p:sp>
          <p:nvSpPr>
            <p:cNvPr id="129" name="Rectangle 47">
              <a:extLst>
                <a:ext uri="{FF2B5EF4-FFF2-40B4-BE49-F238E27FC236}">
                  <a16:creationId xmlns:a16="http://schemas.microsoft.com/office/drawing/2014/main" id="{0F9349B6-24AE-4F6E-8582-0ED4DCD6B489}"/>
                </a:ext>
              </a:extLst>
            </p:cNvPr>
            <p:cNvSpPr/>
            <p:nvPr/>
          </p:nvSpPr>
          <p:spPr>
            <a:xfrm>
              <a:off x="1134690" y="3588981"/>
              <a:ext cx="1146535" cy="369332"/>
            </a:xfrm>
            <a:prstGeom prst="rect">
              <a:avLst/>
            </a:prstGeom>
          </p:spPr>
          <p:txBody>
            <a:bodyPr wrap="none">
              <a:spAutoFit/>
            </a:bodyPr>
            <a:lstStyle/>
            <a:p>
              <a:r>
                <a:rPr lang="en-US" dirty="0">
                  <a:latin typeface="Helvetica Light"/>
                  <a:cs typeface="Helvetica Light"/>
                </a:rPr>
                <a:t>lookup(x)</a:t>
              </a:r>
            </a:p>
          </p:txBody>
        </p:sp>
        <p:cxnSp>
          <p:nvCxnSpPr>
            <p:cNvPr id="130" name="Straight Arrow Connector 57">
              <a:extLst>
                <a:ext uri="{FF2B5EF4-FFF2-40B4-BE49-F238E27FC236}">
                  <a16:creationId xmlns:a16="http://schemas.microsoft.com/office/drawing/2014/main" id="{51B3D0C3-D5AD-4ED1-A08D-FB85E088D0F3}"/>
                </a:ext>
              </a:extLst>
            </p:cNvPr>
            <p:cNvCxnSpPr>
              <a:endCxn id="91" idx="1"/>
            </p:cNvCxnSpPr>
            <p:nvPr/>
          </p:nvCxnSpPr>
          <p:spPr bwMode="auto">
            <a:xfrm flipV="1">
              <a:off x="2281246" y="3332341"/>
              <a:ext cx="1490305" cy="441306"/>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31" name="Rectangle 60">
              <a:extLst>
                <a:ext uri="{FF2B5EF4-FFF2-40B4-BE49-F238E27FC236}">
                  <a16:creationId xmlns:a16="http://schemas.microsoft.com/office/drawing/2014/main" id="{0F4BFDA9-E853-42C9-A2E4-27A982FFCC13}"/>
                </a:ext>
              </a:extLst>
            </p:cNvPr>
            <p:cNvSpPr/>
            <p:nvPr/>
          </p:nvSpPr>
          <p:spPr>
            <a:xfrm>
              <a:off x="2230062" y="3116035"/>
              <a:ext cx="1039819" cy="369332"/>
            </a:xfrm>
            <a:prstGeom prst="rect">
              <a:avLst/>
            </a:prstGeom>
          </p:spPr>
          <p:txBody>
            <a:bodyPr wrap="none">
              <a:spAutoFit/>
            </a:bodyPr>
            <a:lstStyle/>
            <a:p>
              <a:r>
                <a:rPr lang="en-US" dirty="0">
                  <a:latin typeface="Helvetica Light"/>
                  <a:cs typeface="Helvetica Light"/>
                </a:rPr>
                <a:t>hash</a:t>
              </a:r>
              <a:r>
                <a:rPr lang="en-US" baseline="-25000" dirty="0">
                  <a:latin typeface="Helvetica Light"/>
                  <a:cs typeface="Helvetica Light"/>
                </a:rPr>
                <a:t>1</a:t>
              </a:r>
              <a:r>
                <a:rPr lang="en-US" dirty="0">
                  <a:latin typeface="Helvetica Light"/>
                  <a:cs typeface="Helvetica Light"/>
                </a:rPr>
                <a:t>(x)</a:t>
              </a:r>
            </a:p>
          </p:txBody>
        </p:sp>
        <p:grpSp>
          <p:nvGrpSpPr>
            <p:cNvPr id="132" name="Group 50">
              <a:extLst>
                <a:ext uri="{FF2B5EF4-FFF2-40B4-BE49-F238E27FC236}">
                  <a16:creationId xmlns:a16="http://schemas.microsoft.com/office/drawing/2014/main" id="{6B47CC62-F0CB-467B-845C-B8247F1F1600}"/>
                </a:ext>
              </a:extLst>
            </p:cNvPr>
            <p:cNvGrpSpPr/>
            <p:nvPr/>
          </p:nvGrpSpPr>
          <p:grpSpPr>
            <a:xfrm>
              <a:off x="4184545" y="3181051"/>
              <a:ext cx="2873488" cy="343220"/>
              <a:chOff x="4696131" y="2268644"/>
              <a:chExt cx="2873488" cy="343220"/>
            </a:xfrm>
            <a:solidFill>
              <a:srgbClr val="FF6600"/>
            </a:solidFill>
            <a:effectLst/>
          </p:grpSpPr>
          <p:sp>
            <p:nvSpPr>
              <p:cNvPr id="133" name="Rectangle 53">
                <a:extLst>
                  <a:ext uri="{FF2B5EF4-FFF2-40B4-BE49-F238E27FC236}">
                    <a16:creationId xmlns:a16="http://schemas.microsoft.com/office/drawing/2014/main" id="{04E500DE-EED9-490D-A9D5-66691836460B}"/>
                  </a:ext>
                </a:extLst>
              </p:cNvPr>
              <p:cNvSpPr/>
              <p:nvPr/>
            </p:nvSpPr>
            <p:spPr bwMode="auto">
              <a:xfrm>
                <a:off x="4696131" y="2269556"/>
                <a:ext cx="718372" cy="340484"/>
              </a:xfrm>
              <a:prstGeom prst="rect">
                <a:avLst/>
              </a:prstGeom>
              <a:grp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34" name="Rectangle 55">
                <a:extLst>
                  <a:ext uri="{FF2B5EF4-FFF2-40B4-BE49-F238E27FC236}">
                    <a16:creationId xmlns:a16="http://schemas.microsoft.com/office/drawing/2014/main" id="{EC68268A-7361-43A3-9A91-6F0CFAAF38FF}"/>
                  </a:ext>
                </a:extLst>
              </p:cNvPr>
              <p:cNvSpPr/>
              <p:nvPr/>
            </p:nvSpPr>
            <p:spPr bwMode="auto">
              <a:xfrm>
                <a:off x="5414503" y="2268644"/>
                <a:ext cx="718372" cy="340484"/>
              </a:xfrm>
              <a:prstGeom prst="rect">
                <a:avLst/>
              </a:prstGeom>
              <a:grp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35" name="Rectangle 56">
                <a:extLst>
                  <a:ext uri="{FF2B5EF4-FFF2-40B4-BE49-F238E27FC236}">
                    <a16:creationId xmlns:a16="http://schemas.microsoft.com/office/drawing/2014/main" id="{42C87CA3-6365-4D1D-869C-F5E3BF84998D}"/>
                  </a:ext>
                </a:extLst>
              </p:cNvPr>
              <p:cNvSpPr/>
              <p:nvPr/>
            </p:nvSpPr>
            <p:spPr bwMode="auto">
              <a:xfrm>
                <a:off x="6132875" y="2271380"/>
                <a:ext cx="718372" cy="340484"/>
              </a:xfrm>
              <a:prstGeom prst="rect">
                <a:avLst/>
              </a:prstGeom>
              <a:grp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36" name="Rectangle 58">
                <a:extLst>
                  <a:ext uri="{FF2B5EF4-FFF2-40B4-BE49-F238E27FC236}">
                    <a16:creationId xmlns:a16="http://schemas.microsoft.com/office/drawing/2014/main" id="{A85D8F1B-8345-4814-8E61-BCDC382A298B}"/>
                  </a:ext>
                </a:extLst>
              </p:cNvPr>
              <p:cNvSpPr/>
              <p:nvPr/>
            </p:nvSpPr>
            <p:spPr bwMode="auto">
              <a:xfrm>
                <a:off x="6851247" y="2270468"/>
                <a:ext cx="718372" cy="340484"/>
              </a:xfrm>
              <a:prstGeom prst="rect">
                <a:avLst/>
              </a:prstGeom>
              <a:grp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grpSp>
      </p:grpSp>
      <p:grpSp>
        <p:nvGrpSpPr>
          <p:cNvPr id="137" name="Group 52">
            <a:extLst>
              <a:ext uri="{FF2B5EF4-FFF2-40B4-BE49-F238E27FC236}">
                <a16:creationId xmlns:a16="http://schemas.microsoft.com/office/drawing/2014/main" id="{B03DE7AC-D5E1-4BEC-A5EF-5C615C9EE473}"/>
              </a:ext>
            </a:extLst>
          </p:cNvPr>
          <p:cNvGrpSpPr/>
          <p:nvPr/>
        </p:nvGrpSpPr>
        <p:grpSpPr>
          <a:xfrm>
            <a:off x="4192855" y="5537012"/>
            <a:ext cx="2873488" cy="343220"/>
            <a:chOff x="4184545" y="4521014"/>
            <a:chExt cx="2873488" cy="343220"/>
          </a:xfrm>
        </p:grpSpPr>
        <p:sp>
          <p:nvSpPr>
            <p:cNvPr id="138" name="Rectangle 59">
              <a:extLst>
                <a:ext uri="{FF2B5EF4-FFF2-40B4-BE49-F238E27FC236}">
                  <a16:creationId xmlns:a16="http://schemas.microsoft.com/office/drawing/2014/main" id="{906C4FFC-D07D-42C7-A423-663F65989C21}"/>
                </a:ext>
              </a:extLst>
            </p:cNvPr>
            <p:cNvSpPr/>
            <p:nvPr/>
          </p:nvSpPr>
          <p:spPr bwMode="auto">
            <a:xfrm>
              <a:off x="4184545" y="4521926"/>
              <a:ext cx="718372"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39" name="Rectangle 61">
              <a:extLst>
                <a:ext uri="{FF2B5EF4-FFF2-40B4-BE49-F238E27FC236}">
                  <a16:creationId xmlns:a16="http://schemas.microsoft.com/office/drawing/2014/main" id="{FFFFB801-335D-4C71-AD20-DE3CEE3A4463}"/>
                </a:ext>
              </a:extLst>
            </p:cNvPr>
            <p:cNvSpPr/>
            <p:nvPr/>
          </p:nvSpPr>
          <p:spPr bwMode="auto">
            <a:xfrm>
              <a:off x="4902917" y="4521014"/>
              <a:ext cx="718372"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40" name="Rectangle 62">
              <a:extLst>
                <a:ext uri="{FF2B5EF4-FFF2-40B4-BE49-F238E27FC236}">
                  <a16:creationId xmlns:a16="http://schemas.microsoft.com/office/drawing/2014/main" id="{80163BDC-FE6B-47CD-8BAD-984853DD48FA}"/>
                </a:ext>
              </a:extLst>
            </p:cNvPr>
            <p:cNvSpPr/>
            <p:nvPr/>
          </p:nvSpPr>
          <p:spPr bwMode="auto">
            <a:xfrm>
              <a:off x="5621289" y="4523750"/>
              <a:ext cx="718372"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41" name="Rectangle 63">
              <a:extLst>
                <a:ext uri="{FF2B5EF4-FFF2-40B4-BE49-F238E27FC236}">
                  <a16:creationId xmlns:a16="http://schemas.microsoft.com/office/drawing/2014/main" id="{052849B9-E43F-45BC-97BC-77B992F4FD99}"/>
                </a:ext>
              </a:extLst>
            </p:cNvPr>
            <p:cNvSpPr/>
            <p:nvPr/>
          </p:nvSpPr>
          <p:spPr bwMode="auto">
            <a:xfrm>
              <a:off x="6339661" y="4522838"/>
              <a:ext cx="718372"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grpSp>
      <p:sp>
        <p:nvSpPr>
          <p:cNvPr id="62" name="Rectangle 68">
            <a:extLst>
              <a:ext uri="{FF2B5EF4-FFF2-40B4-BE49-F238E27FC236}">
                <a16:creationId xmlns:a16="http://schemas.microsoft.com/office/drawing/2014/main" id="{8FCD6C4E-3DBA-42F4-ADDC-D4C3E934A0B9}"/>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39</a:t>
            </a:fld>
            <a:endParaRPr lang="en-US" altLang="zh-CN"/>
          </a:p>
        </p:txBody>
      </p:sp>
    </p:spTree>
    <p:extLst>
      <p:ext uri="{BB962C8B-B14F-4D97-AF65-F5344CB8AC3E}">
        <p14:creationId xmlns:p14="http://schemas.microsoft.com/office/powerpoint/2010/main" val="1770154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2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86" grpId="0" animBg="1"/>
      <p:bldP spid="87" grpId="0" animBg="1"/>
      <p:bldP spid="88" grpId="0" animBg="1"/>
      <p:bldP spid="89" grpId="0" animBg="1"/>
      <p:bldP spid="94" grpId="0" animBg="1"/>
      <p:bldP spid="95" grpId="0" animBg="1"/>
      <p:bldP spid="96" grpId="0" animBg="1"/>
      <p:bldP spid="97" grpId="0" animBg="1"/>
      <p:bldP spid="3" grpId="0" uiExpand="1" build="p"/>
      <p:bldP spid="90" grpId="0"/>
      <p:bldP spid="91" grpId="0"/>
      <p:bldP spid="92" grpId="0"/>
      <p:bldP spid="93" grpId="0"/>
      <p:bldP spid="98" grpId="0"/>
      <p:bldP spid="99" grpId="0"/>
      <p:bldP spid="100" grpId="0"/>
      <p:bldP spid="101"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662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defRPr>
            </a:lvl1pPr>
            <a:lvl2pPr marL="37931725" indent="-37474525">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6628" name="Rectangle 4"/>
          <p:cNvSpPr>
            <a:spLocks noGrp="1" noChangeArrowheads="1"/>
          </p:cNvSpPr>
          <p:nvPr>
            <p:ph type="title"/>
          </p:nvPr>
        </p:nvSpPr>
        <p:spPr>
          <a:noFill/>
        </p:spPr>
        <p:txBody>
          <a:bodyPr/>
          <a:lstStyle/>
          <a:p>
            <a:r>
              <a:rPr lang="en-US" altLang="en-US"/>
              <a:t>Static Hashing (Contd.)</a:t>
            </a:r>
          </a:p>
        </p:txBody>
      </p:sp>
      <p:sp>
        <p:nvSpPr>
          <p:cNvPr id="22533" name="Rectangle 5"/>
          <p:cNvSpPr>
            <a:spLocks noGrp="1" noChangeArrowheads="1"/>
          </p:cNvSpPr>
          <p:nvPr>
            <p:ph type="body" idx="1"/>
          </p:nvPr>
        </p:nvSpPr>
        <p:spPr>
          <a:xfrm>
            <a:off x="381000" y="1676400"/>
            <a:ext cx="8534400" cy="4076700"/>
          </a:xfrm>
          <a:noFill/>
        </p:spPr>
        <p:txBody>
          <a:bodyPr/>
          <a:lstStyle/>
          <a:p>
            <a:r>
              <a:rPr lang="en-US" altLang="en-US" dirty="0"/>
              <a:t>Buckets contain </a:t>
            </a:r>
            <a:r>
              <a:rPr lang="en-US" altLang="en-US" i="1" dirty="0"/>
              <a:t>data records</a:t>
            </a:r>
            <a:r>
              <a:rPr lang="en-US" altLang="en-US" dirty="0"/>
              <a:t>.</a:t>
            </a:r>
          </a:p>
          <a:p>
            <a:r>
              <a:rPr lang="en-US" altLang="en-US" dirty="0"/>
              <a:t>Hashing works on </a:t>
            </a:r>
            <a:r>
              <a:rPr lang="en-US" altLang="en-US" i="1" dirty="0"/>
              <a:t>search key </a:t>
            </a:r>
            <a:r>
              <a:rPr lang="en-US" altLang="en-US" dirty="0"/>
              <a:t>field of record </a:t>
            </a:r>
            <a:r>
              <a:rPr lang="en-US" altLang="en-US" i="1" dirty="0"/>
              <a:t>r.  </a:t>
            </a:r>
            <a:r>
              <a:rPr lang="en-US" altLang="en-US" dirty="0"/>
              <a:t>Must distribute values over range 0 ... N-1.</a:t>
            </a:r>
          </a:p>
          <a:p>
            <a:pPr lvl="1">
              <a:buSzPct val="75000"/>
            </a:pPr>
            <a:r>
              <a:rPr lang="en-US" altLang="en-US" b="1" dirty="0">
                <a:ea typeface="ＭＳ Ｐゴシック" panose="020B0600070205080204" pitchFamily="34" charset="-128"/>
              </a:rPr>
              <a:t>h</a:t>
            </a:r>
            <a:r>
              <a:rPr lang="en-US" altLang="en-US" dirty="0">
                <a:ea typeface="ＭＳ Ｐゴシック" panose="020B0600070205080204" pitchFamily="34" charset="-128"/>
              </a:rPr>
              <a:t>(</a:t>
            </a:r>
            <a:r>
              <a:rPr lang="en-US" altLang="en-US" i="1" dirty="0">
                <a:ea typeface="ＭＳ Ｐゴシック" panose="020B0600070205080204" pitchFamily="34" charset="-128"/>
              </a:rPr>
              <a:t>key</a:t>
            </a:r>
            <a:r>
              <a:rPr lang="en-US" altLang="en-US" dirty="0">
                <a:ea typeface="ＭＳ Ｐゴシック" panose="020B0600070205080204" pitchFamily="34" charset="-128"/>
              </a:rPr>
              <a:t>) = a binary number with 32/64/128/256 bits.</a:t>
            </a:r>
          </a:p>
          <a:p>
            <a:pPr lvl="1">
              <a:buSzPct val="75000"/>
            </a:pPr>
            <a:r>
              <a:rPr lang="en-US" altLang="en-US" b="1" dirty="0">
                <a:solidFill>
                  <a:schemeClr val="accent2"/>
                </a:solidFill>
              </a:rPr>
              <a:t>h</a:t>
            </a:r>
            <a:r>
              <a:rPr lang="en-US" altLang="en-US" dirty="0">
                <a:solidFill>
                  <a:schemeClr val="accent2"/>
                </a:solidFill>
              </a:rPr>
              <a:t>(</a:t>
            </a:r>
            <a:r>
              <a:rPr lang="en-US" altLang="en-US" i="1" dirty="0">
                <a:solidFill>
                  <a:schemeClr val="accent2"/>
                </a:solidFill>
              </a:rPr>
              <a:t>k</a:t>
            </a:r>
            <a:r>
              <a:rPr lang="en-US" altLang="en-US" dirty="0">
                <a:solidFill>
                  <a:schemeClr val="accent2"/>
                </a:solidFill>
              </a:rPr>
              <a:t>) mod N </a:t>
            </a:r>
            <a:r>
              <a:rPr lang="en-US" altLang="en-US" dirty="0">
                <a:ea typeface="ＭＳ Ｐゴシック" panose="020B0600070205080204" pitchFamily="34" charset="-128"/>
              </a:rPr>
              <a:t>is a way to distribute values</a:t>
            </a:r>
          </a:p>
          <a:p>
            <a:pPr lvl="1">
              <a:buSzPct val="75000"/>
            </a:pPr>
            <a:endParaRPr lang="en-US" altLang="en-US" dirty="0">
              <a:ea typeface="ＭＳ Ｐゴシック" panose="020B0600070205080204" pitchFamily="34" charset="-128"/>
            </a:endParaRPr>
          </a:p>
          <a:p>
            <a:r>
              <a:rPr lang="en-US" altLang="en-US" dirty="0">
                <a:solidFill>
                  <a:schemeClr val="accent2"/>
                </a:solidFill>
              </a:rPr>
              <a:t>Long overflow chains </a:t>
            </a:r>
            <a:r>
              <a:rPr lang="en-US" altLang="en-US" dirty="0"/>
              <a:t>can develop and degrade performance.  </a:t>
            </a:r>
          </a:p>
          <a:p>
            <a:pPr lvl="1">
              <a:buSzPct val="75000"/>
            </a:pPr>
            <a:r>
              <a:rPr lang="en-US" altLang="en-US" i="1" dirty="0">
                <a:solidFill>
                  <a:schemeClr val="accent2"/>
                </a:solidFill>
                <a:ea typeface="ＭＳ Ｐゴシック" panose="020B0600070205080204" pitchFamily="34" charset="-128"/>
              </a:rPr>
              <a:t>Extendible</a:t>
            </a:r>
            <a:r>
              <a:rPr lang="en-US" altLang="en-US" dirty="0">
                <a:ea typeface="ＭＳ Ｐゴシック" panose="020B0600070205080204" pitchFamily="34" charset="-128"/>
              </a:rPr>
              <a:t> and </a:t>
            </a:r>
            <a:r>
              <a:rPr lang="en-US" altLang="en-US" i="1" dirty="0">
                <a:solidFill>
                  <a:schemeClr val="accent2"/>
                </a:solidFill>
                <a:ea typeface="ＭＳ Ｐゴシック" panose="020B0600070205080204" pitchFamily="34" charset="-128"/>
              </a:rPr>
              <a:t>Linear</a:t>
            </a:r>
            <a:r>
              <a:rPr lang="en-US" altLang="en-US" dirty="0">
                <a:solidFill>
                  <a:schemeClr val="accent2"/>
                </a:solidFill>
                <a:ea typeface="ＭＳ Ｐゴシック" panose="020B0600070205080204" pitchFamily="34" charset="-128"/>
              </a:rPr>
              <a:t> </a:t>
            </a:r>
            <a:r>
              <a:rPr lang="en-US" altLang="en-US" i="1" dirty="0">
                <a:solidFill>
                  <a:schemeClr val="accent2"/>
                </a:solidFill>
                <a:ea typeface="ＭＳ Ｐゴシック" panose="020B0600070205080204" pitchFamily="34" charset="-128"/>
              </a:rPr>
              <a:t>Hashing</a:t>
            </a:r>
            <a:r>
              <a:rPr lang="en-US" altLang="en-US" dirty="0">
                <a:ea typeface="ＭＳ Ｐゴシック" panose="020B0600070205080204" pitchFamily="34" charset="-128"/>
              </a:rPr>
              <a:t>: Dynamic techniques to fix this problem.</a:t>
            </a:r>
          </a:p>
        </p:txBody>
      </p:sp>
      <p:sp>
        <p:nvSpPr>
          <p:cNvPr id="2663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Arial" panose="020B0604020202020204" pitchFamily="34" charset="0"/>
              </a:defRPr>
            </a:lvl1pPr>
            <a:lvl2pPr marL="742950" indent="-285750">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6A600C1E-FDB5-4A88-BF4F-E89C58D8613E}" type="datetime1">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10/30/2018</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3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Arial" panose="020B0604020202020204" pitchFamily="34" charset="0"/>
              </a:defRPr>
            </a:lvl1pPr>
            <a:lvl2pPr marL="742950" indent="-285750">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Chen Qian @ University of Kentucky</a:t>
            </a:r>
          </a:p>
        </p:txBody>
      </p:sp>
      <p:sp>
        <p:nvSpPr>
          <p:cNvPr id="266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Arial" panose="020B0604020202020204" pitchFamily="34" charset="0"/>
              </a:defRPr>
            </a:lvl1pPr>
            <a:lvl2pPr marL="742950" indent="-285750">
              <a:defRPr sz="1200">
                <a:solidFill>
                  <a:srgbClr val="000000"/>
                </a:solidFill>
                <a:latin typeface="Arial" panose="020B0604020202020204" pitchFamily="34" charset="0"/>
              </a:defRPr>
            </a:lvl2pPr>
            <a:lvl3pPr marL="1143000" indent="-228600">
              <a:defRPr sz="1200">
                <a:solidFill>
                  <a:srgbClr val="000000"/>
                </a:solidFill>
                <a:latin typeface="Arial" panose="020B0604020202020204" pitchFamily="34" charset="0"/>
              </a:defRPr>
            </a:lvl3pPr>
            <a:lvl4pPr marL="1600200" indent="-228600">
              <a:defRPr sz="1200">
                <a:solidFill>
                  <a:srgbClr val="000000"/>
                </a:solidFill>
                <a:latin typeface="Arial" panose="020B0604020202020204" pitchFamily="34" charset="0"/>
              </a:defRPr>
            </a:lvl4pPr>
            <a:lvl5pPr marL="2057400" indent="-228600">
              <a:defRPr sz="1200">
                <a:solidFill>
                  <a:srgbClr val="000000"/>
                </a:solidFill>
                <a:latin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429843-0865-4AE8-A3AB-1BDCB38F112C}"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228106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9C628D-0977-4D39-BA52-072A0BE2FAA7}"/>
              </a:ext>
            </a:extLst>
          </p:cNvPr>
          <p:cNvSpPr>
            <a:spLocks noGrp="1"/>
          </p:cNvSpPr>
          <p:nvPr>
            <p:ph type="title"/>
          </p:nvPr>
        </p:nvSpPr>
        <p:spPr/>
        <p:txBody>
          <a:bodyPr/>
          <a:lstStyle/>
          <a:p>
            <a:r>
              <a:rPr lang="en-CA" altLang="zh-CN" dirty="0"/>
              <a:t>More slots per location</a:t>
            </a:r>
            <a:endParaRPr lang="zh-CN" altLang="en-US" dirty="0"/>
          </a:p>
        </p:txBody>
      </p:sp>
      <p:pic>
        <p:nvPicPr>
          <p:cNvPr id="24" name="图片 23">
            <a:extLst>
              <a:ext uri="{FF2B5EF4-FFF2-40B4-BE49-F238E27FC236}">
                <a16:creationId xmlns:a16="http://schemas.microsoft.com/office/drawing/2014/main" id="{46D024C2-B3DF-4D66-A48E-3A9C6A790C06}"/>
              </a:ext>
            </a:extLst>
          </p:cNvPr>
          <p:cNvPicPr>
            <a:picLocks noChangeAspect="1"/>
          </p:cNvPicPr>
          <p:nvPr/>
        </p:nvPicPr>
        <p:blipFill>
          <a:blip r:embed="rId2"/>
          <a:stretch>
            <a:fillRect/>
          </a:stretch>
        </p:blipFill>
        <p:spPr>
          <a:xfrm>
            <a:off x="296197" y="2514600"/>
            <a:ext cx="8551606" cy="2434474"/>
          </a:xfrm>
          <a:prstGeom prst="rect">
            <a:avLst/>
          </a:prstGeom>
        </p:spPr>
      </p:pic>
    </p:spTree>
    <p:extLst>
      <p:ext uri="{BB962C8B-B14F-4D97-AF65-F5344CB8AC3E}">
        <p14:creationId xmlns:p14="http://schemas.microsoft.com/office/powerpoint/2010/main" val="272798823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zh-CN" dirty="0"/>
              <a:t>More slots per location</a:t>
            </a:r>
            <a:endParaRPr lang="en-CA" dirty="0"/>
          </a:p>
        </p:txBody>
      </p:sp>
      <p:sp>
        <p:nvSpPr>
          <p:cNvPr id="3" name="Content Placeholder 2"/>
          <p:cNvSpPr>
            <a:spLocks noGrp="1"/>
          </p:cNvSpPr>
          <p:nvPr>
            <p:ph idx="1"/>
          </p:nvPr>
        </p:nvSpPr>
        <p:spPr>
          <a:xfrm>
            <a:off x="592393" y="1450258"/>
            <a:ext cx="8246795" cy="1776392"/>
          </a:xfrm>
        </p:spPr>
        <p:txBody>
          <a:bodyPr/>
          <a:lstStyle/>
          <a:p>
            <a:r>
              <a:rPr lang="en-CA" altLang="zh-CN" dirty="0"/>
              <a:t>What about collision strategies?</a:t>
            </a:r>
          </a:p>
          <a:p>
            <a:pPr lvl="1"/>
            <a:r>
              <a:rPr lang="en-CA" altLang="zh-CN" dirty="0"/>
              <a:t>Round-robin (cells take turns swapping out)</a:t>
            </a:r>
          </a:p>
          <a:p>
            <a:pPr lvl="1"/>
            <a:r>
              <a:rPr lang="en-CA" altLang="zh-CN" dirty="0"/>
              <a:t>FIFO (oldest resident gets kicked out)</a:t>
            </a:r>
          </a:p>
        </p:txBody>
      </p:sp>
      <p:grpSp>
        <p:nvGrpSpPr>
          <p:cNvPr id="143" name="组合 142">
            <a:extLst>
              <a:ext uri="{FF2B5EF4-FFF2-40B4-BE49-F238E27FC236}">
                <a16:creationId xmlns:a16="http://schemas.microsoft.com/office/drawing/2014/main" id="{783D07DB-D607-48C5-95A5-6878A88C5E02}"/>
              </a:ext>
            </a:extLst>
          </p:cNvPr>
          <p:cNvGrpSpPr/>
          <p:nvPr/>
        </p:nvGrpSpPr>
        <p:grpSpPr>
          <a:xfrm>
            <a:off x="1143000" y="3841572"/>
            <a:ext cx="5923343" cy="2711628"/>
            <a:chOff x="1134690" y="2825574"/>
            <a:chExt cx="5923343" cy="2711628"/>
          </a:xfrm>
        </p:grpSpPr>
        <p:grpSp>
          <p:nvGrpSpPr>
            <p:cNvPr id="85" name="Group 6">
              <a:extLst>
                <a:ext uri="{FF2B5EF4-FFF2-40B4-BE49-F238E27FC236}">
                  <a16:creationId xmlns:a16="http://schemas.microsoft.com/office/drawing/2014/main" id="{C1F4EF64-769A-4B01-8F4D-18AC50E4217F}"/>
                </a:ext>
              </a:extLst>
            </p:cNvPr>
            <p:cNvGrpSpPr/>
            <p:nvPr/>
          </p:nvGrpSpPr>
          <p:grpSpPr>
            <a:xfrm>
              <a:off x="3771551" y="2825574"/>
              <a:ext cx="3286482" cy="2711628"/>
              <a:chOff x="1790717" y="1956343"/>
              <a:chExt cx="3286482" cy="2711628"/>
            </a:xfrm>
          </p:grpSpPr>
          <p:sp>
            <p:nvSpPr>
              <p:cNvPr id="86" name="Rectangle 7">
                <a:extLst>
                  <a:ext uri="{FF2B5EF4-FFF2-40B4-BE49-F238E27FC236}">
                    <a16:creationId xmlns:a16="http://schemas.microsoft.com/office/drawing/2014/main" id="{2F438343-964A-4F25-A5AE-7640E9D9D2E1}"/>
                  </a:ext>
                </a:extLst>
              </p:cNvPr>
              <p:cNvSpPr/>
              <p:nvPr/>
            </p:nvSpPr>
            <p:spPr bwMode="auto">
              <a:xfrm>
                <a:off x="2203711" y="199208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87" name="Rectangle 8">
                <a:extLst>
                  <a:ext uri="{FF2B5EF4-FFF2-40B4-BE49-F238E27FC236}">
                    <a16:creationId xmlns:a16="http://schemas.microsoft.com/office/drawing/2014/main" id="{76133E41-FCC9-4EF2-B39F-42E43C84705C}"/>
                  </a:ext>
                </a:extLst>
              </p:cNvPr>
              <p:cNvSpPr/>
              <p:nvPr/>
            </p:nvSpPr>
            <p:spPr bwMode="auto">
              <a:xfrm>
                <a:off x="2203711" y="231472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88" name="Rectangle 9">
                <a:extLst>
                  <a:ext uri="{FF2B5EF4-FFF2-40B4-BE49-F238E27FC236}">
                    <a16:creationId xmlns:a16="http://schemas.microsoft.com/office/drawing/2014/main" id="{4ED222E5-7AF2-4BBB-8E99-C28A17D10A7E}"/>
                  </a:ext>
                </a:extLst>
              </p:cNvPr>
              <p:cNvSpPr/>
              <p:nvPr/>
            </p:nvSpPr>
            <p:spPr bwMode="auto">
              <a:xfrm>
                <a:off x="2203711" y="265520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89" name="Rectangle 10">
                <a:extLst>
                  <a:ext uri="{FF2B5EF4-FFF2-40B4-BE49-F238E27FC236}">
                    <a16:creationId xmlns:a16="http://schemas.microsoft.com/office/drawing/2014/main" id="{662B893A-3464-436F-8985-F468434A6C47}"/>
                  </a:ext>
                </a:extLst>
              </p:cNvPr>
              <p:cNvSpPr/>
              <p:nvPr/>
            </p:nvSpPr>
            <p:spPr bwMode="auto">
              <a:xfrm>
                <a:off x="2203711" y="299660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90" name="Rectangle 11">
                <a:extLst>
                  <a:ext uri="{FF2B5EF4-FFF2-40B4-BE49-F238E27FC236}">
                    <a16:creationId xmlns:a16="http://schemas.microsoft.com/office/drawing/2014/main" id="{39F3CBE6-B2B7-4C74-90B3-8535113CBBA2}"/>
                  </a:ext>
                </a:extLst>
              </p:cNvPr>
              <p:cNvSpPr/>
              <p:nvPr/>
            </p:nvSpPr>
            <p:spPr>
              <a:xfrm>
                <a:off x="1813798" y="1956343"/>
                <a:ext cx="377180" cy="369332"/>
              </a:xfrm>
              <a:prstGeom prst="rect">
                <a:avLst/>
              </a:prstGeom>
            </p:spPr>
            <p:txBody>
              <a:bodyPr wrap="none">
                <a:spAutoFit/>
              </a:bodyPr>
              <a:lstStyle/>
              <a:p>
                <a:r>
                  <a:rPr lang="en-US" dirty="0">
                    <a:latin typeface="Helvetica Light"/>
                    <a:cs typeface="Helvetica Light"/>
                  </a:rPr>
                  <a:t>0:</a:t>
                </a:r>
              </a:p>
            </p:txBody>
          </p:sp>
          <p:sp>
            <p:nvSpPr>
              <p:cNvPr id="91" name="Rectangle 12">
                <a:extLst>
                  <a:ext uri="{FF2B5EF4-FFF2-40B4-BE49-F238E27FC236}">
                    <a16:creationId xmlns:a16="http://schemas.microsoft.com/office/drawing/2014/main" id="{8348A8FD-1961-45EB-A5D0-D92B595338E8}"/>
                  </a:ext>
                </a:extLst>
              </p:cNvPr>
              <p:cNvSpPr/>
              <p:nvPr/>
            </p:nvSpPr>
            <p:spPr>
              <a:xfrm>
                <a:off x="1790717" y="2278444"/>
                <a:ext cx="377180" cy="369332"/>
              </a:xfrm>
              <a:prstGeom prst="rect">
                <a:avLst/>
              </a:prstGeom>
            </p:spPr>
            <p:txBody>
              <a:bodyPr wrap="none">
                <a:spAutoFit/>
              </a:bodyPr>
              <a:lstStyle/>
              <a:p>
                <a:r>
                  <a:rPr lang="en-US" dirty="0">
                    <a:latin typeface="Helvetica Light"/>
                    <a:cs typeface="Helvetica Light"/>
                  </a:rPr>
                  <a:t>1:</a:t>
                </a:r>
              </a:p>
            </p:txBody>
          </p:sp>
          <p:sp>
            <p:nvSpPr>
              <p:cNvPr id="92" name="Rectangle 13">
                <a:extLst>
                  <a:ext uri="{FF2B5EF4-FFF2-40B4-BE49-F238E27FC236}">
                    <a16:creationId xmlns:a16="http://schemas.microsoft.com/office/drawing/2014/main" id="{D0D544B6-BCDA-4E94-A3B7-4424E5949838}"/>
                  </a:ext>
                </a:extLst>
              </p:cNvPr>
              <p:cNvSpPr/>
              <p:nvPr/>
            </p:nvSpPr>
            <p:spPr>
              <a:xfrm>
                <a:off x="1790717" y="2614839"/>
                <a:ext cx="377180" cy="369332"/>
              </a:xfrm>
              <a:prstGeom prst="rect">
                <a:avLst/>
              </a:prstGeom>
            </p:spPr>
            <p:txBody>
              <a:bodyPr wrap="none">
                <a:spAutoFit/>
              </a:bodyPr>
              <a:lstStyle/>
              <a:p>
                <a:r>
                  <a:rPr lang="en-US" dirty="0">
                    <a:latin typeface="Helvetica Light"/>
                    <a:cs typeface="Helvetica Light"/>
                  </a:rPr>
                  <a:t>2:</a:t>
                </a:r>
              </a:p>
            </p:txBody>
          </p:sp>
          <p:sp>
            <p:nvSpPr>
              <p:cNvPr id="93" name="Rectangle 14">
                <a:extLst>
                  <a:ext uri="{FF2B5EF4-FFF2-40B4-BE49-F238E27FC236}">
                    <a16:creationId xmlns:a16="http://schemas.microsoft.com/office/drawing/2014/main" id="{0470E137-8DEA-4DD4-9DCD-9BAC24C9BE5D}"/>
                  </a:ext>
                </a:extLst>
              </p:cNvPr>
              <p:cNvSpPr/>
              <p:nvPr/>
            </p:nvSpPr>
            <p:spPr>
              <a:xfrm>
                <a:off x="1790717" y="2951234"/>
                <a:ext cx="377180" cy="369332"/>
              </a:xfrm>
              <a:prstGeom prst="rect">
                <a:avLst/>
              </a:prstGeom>
            </p:spPr>
            <p:txBody>
              <a:bodyPr wrap="none">
                <a:spAutoFit/>
              </a:bodyPr>
              <a:lstStyle/>
              <a:p>
                <a:r>
                  <a:rPr lang="en-US" dirty="0">
                    <a:latin typeface="Helvetica Light"/>
                    <a:cs typeface="Helvetica Light"/>
                  </a:rPr>
                  <a:t>3:</a:t>
                </a:r>
              </a:p>
            </p:txBody>
          </p:sp>
          <p:sp>
            <p:nvSpPr>
              <p:cNvPr id="94" name="Rectangle 15">
                <a:extLst>
                  <a:ext uri="{FF2B5EF4-FFF2-40B4-BE49-F238E27FC236}">
                    <a16:creationId xmlns:a16="http://schemas.microsoft.com/office/drawing/2014/main" id="{A08BB0A8-BC0D-4456-86D1-7ED508D54C27}"/>
                  </a:ext>
                </a:extLst>
              </p:cNvPr>
              <p:cNvSpPr/>
              <p:nvPr/>
            </p:nvSpPr>
            <p:spPr bwMode="auto">
              <a:xfrm>
                <a:off x="2203711" y="332114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95" name="Rectangle 16">
                <a:extLst>
                  <a:ext uri="{FF2B5EF4-FFF2-40B4-BE49-F238E27FC236}">
                    <a16:creationId xmlns:a16="http://schemas.microsoft.com/office/drawing/2014/main" id="{091D10DF-A660-44E2-AAF6-8ED6581C77AC}"/>
                  </a:ext>
                </a:extLst>
              </p:cNvPr>
              <p:cNvSpPr/>
              <p:nvPr/>
            </p:nvSpPr>
            <p:spPr bwMode="auto">
              <a:xfrm>
                <a:off x="2203711" y="364378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96" name="Rectangle 17">
                <a:extLst>
                  <a:ext uri="{FF2B5EF4-FFF2-40B4-BE49-F238E27FC236}">
                    <a16:creationId xmlns:a16="http://schemas.microsoft.com/office/drawing/2014/main" id="{A6985DA0-A0D5-4FC9-8B9C-03A4D873424A}"/>
                  </a:ext>
                </a:extLst>
              </p:cNvPr>
              <p:cNvSpPr/>
              <p:nvPr/>
            </p:nvSpPr>
            <p:spPr bwMode="auto">
              <a:xfrm>
                <a:off x="2203711" y="398426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97" name="Rectangle 18">
                <a:extLst>
                  <a:ext uri="{FF2B5EF4-FFF2-40B4-BE49-F238E27FC236}">
                    <a16:creationId xmlns:a16="http://schemas.microsoft.com/office/drawing/2014/main" id="{78E8210D-8795-4D18-937D-7C2940FC09C2}"/>
                  </a:ext>
                </a:extLst>
              </p:cNvPr>
              <p:cNvSpPr/>
              <p:nvPr/>
            </p:nvSpPr>
            <p:spPr bwMode="auto">
              <a:xfrm>
                <a:off x="2203711" y="432566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98" name="Rectangle 19">
                <a:extLst>
                  <a:ext uri="{FF2B5EF4-FFF2-40B4-BE49-F238E27FC236}">
                    <a16:creationId xmlns:a16="http://schemas.microsoft.com/office/drawing/2014/main" id="{EDA4C3F6-B783-41D9-B676-36C2524783CB}"/>
                  </a:ext>
                </a:extLst>
              </p:cNvPr>
              <p:cNvSpPr/>
              <p:nvPr/>
            </p:nvSpPr>
            <p:spPr>
              <a:xfrm>
                <a:off x="1790717" y="3624024"/>
                <a:ext cx="377180" cy="369332"/>
              </a:xfrm>
              <a:prstGeom prst="rect">
                <a:avLst/>
              </a:prstGeom>
            </p:spPr>
            <p:txBody>
              <a:bodyPr wrap="none">
                <a:spAutoFit/>
              </a:bodyPr>
              <a:lstStyle/>
              <a:p>
                <a:r>
                  <a:rPr lang="en-US" dirty="0">
                    <a:latin typeface="Helvetica Light"/>
                    <a:cs typeface="Helvetica Light"/>
                  </a:rPr>
                  <a:t>5:</a:t>
                </a:r>
              </a:p>
            </p:txBody>
          </p:sp>
          <p:sp>
            <p:nvSpPr>
              <p:cNvPr id="99" name="Rectangle 20">
                <a:extLst>
                  <a:ext uri="{FF2B5EF4-FFF2-40B4-BE49-F238E27FC236}">
                    <a16:creationId xmlns:a16="http://schemas.microsoft.com/office/drawing/2014/main" id="{4F13B23E-C437-47F2-86F3-2198ACECA6E5}"/>
                  </a:ext>
                </a:extLst>
              </p:cNvPr>
              <p:cNvSpPr/>
              <p:nvPr/>
            </p:nvSpPr>
            <p:spPr>
              <a:xfrm>
                <a:off x="1790717" y="3960419"/>
                <a:ext cx="377180" cy="369332"/>
              </a:xfrm>
              <a:prstGeom prst="rect">
                <a:avLst/>
              </a:prstGeom>
            </p:spPr>
            <p:txBody>
              <a:bodyPr wrap="none">
                <a:spAutoFit/>
              </a:bodyPr>
              <a:lstStyle/>
              <a:p>
                <a:r>
                  <a:rPr lang="en-US" dirty="0">
                    <a:latin typeface="Helvetica Light"/>
                    <a:cs typeface="Helvetica Light"/>
                  </a:rPr>
                  <a:t>6:</a:t>
                </a:r>
              </a:p>
            </p:txBody>
          </p:sp>
          <p:sp>
            <p:nvSpPr>
              <p:cNvPr id="100" name="Rectangle 21">
                <a:extLst>
                  <a:ext uri="{FF2B5EF4-FFF2-40B4-BE49-F238E27FC236}">
                    <a16:creationId xmlns:a16="http://schemas.microsoft.com/office/drawing/2014/main" id="{47DE6938-6449-4042-A614-47406DCB5622}"/>
                  </a:ext>
                </a:extLst>
              </p:cNvPr>
              <p:cNvSpPr/>
              <p:nvPr/>
            </p:nvSpPr>
            <p:spPr>
              <a:xfrm>
                <a:off x="1790717" y="4296815"/>
                <a:ext cx="377180" cy="369332"/>
              </a:xfrm>
              <a:prstGeom prst="rect">
                <a:avLst/>
              </a:prstGeom>
            </p:spPr>
            <p:txBody>
              <a:bodyPr wrap="none">
                <a:spAutoFit/>
              </a:bodyPr>
              <a:lstStyle/>
              <a:p>
                <a:r>
                  <a:rPr lang="en-US" dirty="0">
                    <a:latin typeface="Helvetica Light"/>
                    <a:cs typeface="Helvetica Light"/>
                  </a:rPr>
                  <a:t>7:</a:t>
                </a:r>
              </a:p>
            </p:txBody>
          </p:sp>
          <p:sp>
            <p:nvSpPr>
              <p:cNvPr id="101" name="Rectangle 22">
                <a:extLst>
                  <a:ext uri="{FF2B5EF4-FFF2-40B4-BE49-F238E27FC236}">
                    <a16:creationId xmlns:a16="http://schemas.microsoft.com/office/drawing/2014/main" id="{7993E155-EDC7-4D70-96A8-7A5311F8E087}"/>
                  </a:ext>
                </a:extLst>
              </p:cNvPr>
              <p:cNvSpPr/>
              <p:nvPr/>
            </p:nvSpPr>
            <p:spPr>
              <a:xfrm>
                <a:off x="1790717" y="3287629"/>
                <a:ext cx="377180" cy="369332"/>
              </a:xfrm>
              <a:prstGeom prst="rect">
                <a:avLst/>
              </a:prstGeom>
            </p:spPr>
            <p:txBody>
              <a:bodyPr wrap="none">
                <a:spAutoFit/>
              </a:bodyPr>
              <a:lstStyle/>
              <a:p>
                <a:r>
                  <a:rPr lang="en-US" dirty="0">
                    <a:latin typeface="Helvetica Light"/>
                    <a:cs typeface="Helvetica Light"/>
                  </a:rPr>
                  <a:t>4:</a:t>
                </a:r>
              </a:p>
            </p:txBody>
          </p:sp>
          <p:sp>
            <p:nvSpPr>
              <p:cNvPr id="102" name="Rectangle 23">
                <a:extLst>
                  <a:ext uri="{FF2B5EF4-FFF2-40B4-BE49-F238E27FC236}">
                    <a16:creationId xmlns:a16="http://schemas.microsoft.com/office/drawing/2014/main" id="{AB33B4C3-1F9A-4E91-80CE-D3217C157E58}"/>
                  </a:ext>
                </a:extLst>
              </p:cNvPr>
              <p:cNvSpPr/>
              <p:nvPr/>
            </p:nvSpPr>
            <p:spPr bwMode="auto">
              <a:xfrm>
                <a:off x="2922083" y="199117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3" name="Rectangle 24">
                <a:extLst>
                  <a:ext uri="{FF2B5EF4-FFF2-40B4-BE49-F238E27FC236}">
                    <a16:creationId xmlns:a16="http://schemas.microsoft.com/office/drawing/2014/main" id="{3D262AA2-F00F-402E-A6AE-34061985A1A5}"/>
                  </a:ext>
                </a:extLst>
              </p:cNvPr>
              <p:cNvSpPr/>
              <p:nvPr/>
            </p:nvSpPr>
            <p:spPr bwMode="auto">
              <a:xfrm>
                <a:off x="2922083" y="231381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4" name="Rectangle 25">
                <a:extLst>
                  <a:ext uri="{FF2B5EF4-FFF2-40B4-BE49-F238E27FC236}">
                    <a16:creationId xmlns:a16="http://schemas.microsoft.com/office/drawing/2014/main" id="{49E944BC-7672-4C31-A1A8-D33C3417825F}"/>
                  </a:ext>
                </a:extLst>
              </p:cNvPr>
              <p:cNvSpPr/>
              <p:nvPr/>
            </p:nvSpPr>
            <p:spPr bwMode="auto">
              <a:xfrm>
                <a:off x="2922083" y="265429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5" name="Rectangle 26">
                <a:extLst>
                  <a:ext uri="{FF2B5EF4-FFF2-40B4-BE49-F238E27FC236}">
                    <a16:creationId xmlns:a16="http://schemas.microsoft.com/office/drawing/2014/main" id="{CDC74027-E692-4784-B971-A20162129FF4}"/>
                  </a:ext>
                </a:extLst>
              </p:cNvPr>
              <p:cNvSpPr/>
              <p:nvPr/>
            </p:nvSpPr>
            <p:spPr bwMode="auto">
              <a:xfrm>
                <a:off x="2922083" y="299569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6" name="Rectangle 27">
                <a:extLst>
                  <a:ext uri="{FF2B5EF4-FFF2-40B4-BE49-F238E27FC236}">
                    <a16:creationId xmlns:a16="http://schemas.microsoft.com/office/drawing/2014/main" id="{37DEEE61-940A-494D-9EA9-1480964B38C1}"/>
                  </a:ext>
                </a:extLst>
              </p:cNvPr>
              <p:cNvSpPr/>
              <p:nvPr/>
            </p:nvSpPr>
            <p:spPr bwMode="auto">
              <a:xfrm>
                <a:off x="2922083" y="332022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7" name="Rectangle 28">
                <a:extLst>
                  <a:ext uri="{FF2B5EF4-FFF2-40B4-BE49-F238E27FC236}">
                    <a16:creationId xmlns:a16="http://schemas.microsoft.com/office/drawing/2014/main" id="{87B63B01-1516-4F8A-A5FB-2F2FB1E033A7}"/>
                  </a:ext>
                </a:extLst>
              </p:cNvPr>
              <p:cNvSpPr/>
              <p:nvPr/>
            </p:nvSpPr>
            <p:spPr bwMode="auto">
              <a:xfrm>
                <a:off x="2922083" y="364287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8" name="Rectangle 29">
                <a:extLst>
                  <a:ext uri="{FF2B5EF4-FFF2-40B4-BE49-F238E27FC236}">
                    <a16:creationId xmlns:a16="http://schemas.microsoft.com/office/drawing/2014/main" id="{E4735080-3FBD-4AD1-A3C7-171E339FA9D4}"/>
                  </a:ext>
                </a:extLst>
              </p:cNvPr>
              <p:cNvSpPr/>
              <p:nvPr/>
            </p:nvSpPr>
            <p:spPr bwMode="auto">
              <a:xfrm>
                <a:off x="2922083" y="398335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09" name="Rectangle 30">
                <a:extLst>
                  <a:ext uri="{FF2B5EF4-FFF2-40B4-BE49-F238E27FC236}">
                    <a16:creationId xmlns:a16="http://schemas.microsoft.com/office/drawing/2014/main" id="{2E838855-024A-4218-AE59-560968F95DDF}"/>
                  </a:ext>
                </a:extLst>
              </p:cNvPr>
              <p:cNvSpPr/>
              <p:nvPr/>
            </p:nvSpPr>
            <p:spPr bwMode="auto">
              <a:xfrm>
                <a:off x="2922083" y="432475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0" name="Rectangle 31">
                <a:extLst>
                  <a:ext uri="{FF2B5EF4-FFF2-40B4-BE49-F238E27FC236}">
                    <a16:creationId xmlns:a16="http://schemas.microsoft.com/office/drawing/2014/main" id="{5C07351B-9CAB-4F89-9AC5-7241C88B1358}"/>
                  </a:ext>
                </a:extLst>
              </p:cNvPr>
              <p:cNvSpPr/>
              <p:nvPr/>
            </p:nvSpPr>
            <p:spPr bwMode="auto">
              <a:xfrm>
                <a:off x="3640455" y="199390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1" name="Rectangle 32">
                <a:extLst>
                  <a:ext uri="{FF2B5EF4-FFF2-40B4-BE49-F238E27FC236}">
                    <a16:creationId xmlns:a16="http://schemas.microsoft.com/office/drawing/2014/main" id="{A4649AC4-3236-4364-95EE-B060BD948AAA}"/>
                  </a:ext>
                </a:extLst>
              </p:cNvPr>
              <p:cNvSpPr/>
              <p:nvPr/>
            </p:nvSpPr>
            <p:spPr bwMode="auto">
              <a:xfrm>
                <a:off x="3640455" y="231654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2" name="Rectangle 33">
                <a:extLst>
                  <a:ext uri="{FF2B5EF4-FFF2-40B4-BE49-F238E27FC236}">
                    <a16:creationId xmlns:a16="http://schemas.microsoft.com/office/drawing/2014/main" id="{74DDC3BA-DA46-4B04-B18F-C903AC0DFE63}"/>
                  </a:ext>
                </a:extLst>
              </p:cNvPr>
              <p:cNvSpPr/>
              <p:nvPr/>
            </p:nvSpPr>
            <p:spPr bwMode="auto">
              <a:xfrm>
                <a:off x="3640455" y="265703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3" name="Rectangle 34">
                <a:extLst>
                  <a:ext uri="{FF2B5EF4-FFF2-40B4-BE49-F238E27FC236}">
                    <a16:creationId xmlns:a16="http://schemas.microsoft.com/office/drawing/2014/main" id="{6C1027D0-4C31-4BE9-B5A9-1EC462807080}"/>
                  </a:ext>
                </a:extLst>
              </p:cNvPr>
              <p:cNvSpPr/>
              <p:nvPr/>
            </p:nvSpPr>
            <p:spPr bwMode="auto">
              <a:xfrm>
                <a:off x="3640455" y="299842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4" name="Rectangle 35">
                <a:extLst>
                  <a:ext uri="{FF2B5EF4-FFF2-40B4-BE49-F238E27FC236}">
                    <a16:creationId xmlns:a16="http://schemas.microsoft.com/office/drawing/2014/main" id="{49426918-D5E1-4922-B7E7-14A7D5445756}"/>
                  </a:ext>
                </a:extLst>
              </p:cNvPr>
              <p:cNvSpPr/>
              <p:nvPr/>
            </p:nvSpPr>
            <p:spPr bwMode="auto">
              <a:xfrm>
                <a:off x="3640455" y="332296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5" name="Rectangle 36">
                <a:extLst>
                  <a:ext uri="{FF2B5EF4-FFF2-40B4-BE49-F238E27FC236}">
                    <a16:creationId xmlns:a16="http://schemas.microsoft.com/office/drawing/2014/main" id="{562AF634-1A41-4100-AEEE-3D7F9A9BD1D1}"/>
                  </a:ext>
                </a:extLst>
              </p:cNvPr>
              <p:cNvSpPr/>
              <p:nvPr/>
            </p:nvSpPr>
            <p:spPr bwMode="auto">
              <a:xfrm>
                <a:off x="3640455" y="364560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6" name="Rectangle 37">
                <a:extLst>
                  <a:ext uri="{FF2B5EF4-FFF2-40B4-BE49-F238E27FC236}">
                    <a16:creationId xmlns:a16="http://schemas.microsoft.com/office/drawing/2014/main" id="{020E27C2-B1AC-4A98-823B-B85989EA488B}"/>
                  </a:ext>
                </a:extLst>
              </p:cNvPr>
              <p:cNvSpPr/>
              <p:nvPr/>
            </p:nvSpPr>
            <p:spPr bwMode="auto">
              <a:xfrm>
                <a:off x="3640455" y="398609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7" name="Rectangle 38">
                <a:extLst>
                  <a:ext uri="{FF2B5EF4-FFF2-40B4-BE49-F238E27FC236}">
                    <a16:creationId xmlns:a16="http://schemas.microsoft.com/office/drawing/2014/main" id="{2E48C13C-69F4-4B6A-8630-39D1E8C556FE}"/>
                  </a:ext>
                </a:extLst>
              </p:cNvPr>
              <p:cNvSpPr/>
              <p:nvPr/>
            </p:nvSpPr>
            <p:spPr bwMode="auto">
              <a:xfrm>
                <a:off x="3640455" y="432748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8" name="Rectangle 39">
                <a:extLst>
                  <a:ext uri="{FF2B5EF4-FFF2-40B4-BE49-F238E27FC236}">
                    <a16:creationId xmlns:a16="http://schemas.microsoft.com/office/drawing/2014/main" id="{D4FB1138-C0B5-4839-BE25-07CCD0F98966}"/>
                  </a:ext>
                </a:extLst>
              </p:cNvPr>
              <p:cNvSpPr/>
              <p:nvPr/>
            </p:nvSpPr>
            <p:spPr bwMode="auto">
              <a:xfrm>
                <a:off x="4358827" y="199299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19" name="Rectangle 40">
                <a:extLst>
                  <a:ext uri="{FF2B5EF4-FFF2-40B4-BE49-F238E27FC236}">
                    <a16:creationId xmlns:a16="http://schemas.microsoft.com/office/drawing/2014/main" id="{01CFD142-BE32-4065-AFC6-59D60FE91E03}"/>
                  </a:ext>
                </a:extLst>
              </p:cNvPr>
              <p:cNvSpPr/>
              <p:nvPr/>
            </p:nvSpPr>
            <p:spPr bwMode="auto">
              <a:xfrm>
                <a:off x="4358827" y="23156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0" name="Rectangle 41">
                <a:extLst>
                  <a:ext uri="{FF2B5EF4-FFF2-40B4-BE49-F238E27FC236}">
                    <a16:creationId xmlns:a16="http://schemas.microsoft.com/office/drawing/2014/main" id="{931D5507-B70A-4DBD-A9F8-CBDC3ADB3D7D}"/>
                  </a:ext>
                </a:extLst>
              </p:cNvPr>
              <p:cNvSpPr/>
              <p:nvPr/>
            </p:nvSpPr>
            <p:spPr bwMode="auto">
              <a:xfrm>
                <a:off x="4358827" y="265612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1" name="Rectangle 42">
                <a:extLst>
                  <a:ext uri="{FF2B5EF4-FFF2-40B4-BE49-F238E27FC236}">
                    <a16:creationId xmlns:a16="http://schemas.microsoft.com/office/drawing/2014/main" id="{62B3F963-5177-4342-955A-2EADE85A4081}"/>
                  </a:ext>
                </a:extLst>
              </p:cNvPr>
              <p:cNvSpPr/>
              <p:nvPr/>
            </p:nvSpPr>
            <p:spPr bwMode="auto">
              <a:xfrm>
                <a:off x="4358827" y="299751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2" name="Rectangle 43">
                <a:extLst>
                  <a:ext uri="{FF2B5EF4-FFF2-40B4-BE49-F238E27FC236}">
                    <a16:creationId xmlns:a16="http://schemas.microsoft.com/office/drawing/2014/main" id="{484E6729-8225-4B50-A2FF-BADCFFAE5F8F}"/>
                  </a:ext>
                </a:extLst>
              </p:cNvPr>
              <p:cNvSpPr/>
              <p:nvPr/>
            </p:nvSpPr>
            <p:spPr bwMode="auto">
              <a:xfrm>
                <a:off x="4358827" y="332205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3" name="Rectangle 44">
                <a:extLst>
                  <a:ext uri="{FF2B5EF4-FFF2-40B4-BE49-F238E27FC236}">
                    <a16:creationId xmlns:a16="http://schemas.microsoft.com/office/drawing/2014/main" id="{3070EFBE-5C65-4E80-9963-4BE6807441F2}"/>
                  </a:ext>
                </a:extLst>
              </p:cNvPr>
              <p:cNvSpPr/>
              <p:nvPr/>
            </p:nvSpPr>
            <p:spPr bwMode="auto">
              <a:xfrm>
                <a:off x="4358827" y="364469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4" name="Rectangle 45">
                <a:extLst>
                  <a:ext uri="{FF2B5EF4-FFF2-40B4-BE49-F238E27FC236}">
                    <a16:creationId xmlns:a16="http://schemas.microsoft.com/office/drawing/2014/main" id="{C41F8A25-C74C-42CC-85A7-E996AB57BFB3}"/>
                  </a:ext>
                </a:extLst>
              </p:cNvPr>
              <p:cNvSpPr/>
              <p:nvPr/>
            </p:nvSpPr>
            <p:spPr bwMode="auto">
              <a:xfrm>
                <a:off x="4358827" y="398517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25" name="Rectangle 46">
                <a:extLst>
                  <a:ext uri="{FF2B5EF4-FFF2-40B4-BE49-F238E27FC236}">
                    <a16:creationId xmlns:a16="http://schemas.microsoft.com/office/drawing/2014/main" id="{8D40E231-0CF6-4DE8-9AF1-C717DA150C44}"/>
                  </a:ext>
                </a:extLst>
              </p:cNvPr>
              <p:cNvSpPr/>
              <p:nvPr/>
            </p:nvSpPr>
            <p:spPr bwMode="auto">
              <a:xfrm>
                <a:off x="4358827" y="432657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grpSp>
        <p:cxnSp>
          <p:nvCxnSpPr>
            <p:cNvPr id="126" name="Straight Arrow Connector 48">
              <a:extLst>
                <a:ext uri="{FF2B5EF4-FFF2-40B4-BE49-F238E27FC236}">
                  <a16:creationId xmlns:a16="http://schemas.microsoft.com/office/drawing/2014/main" id="{762A16F4-DA6F-4442-A41F-1FDE2C1AB36A}"/>
                </a:ext>
              </a:extLst>
            </p:cNvPr>
            <p:cNvCxnSpPr>
              <a:endCxn id="98" idx="1"/>
            </p:cNvCxnSpPr>
            <p:nvPr/>
          </p:nvCxnSpPr>
          <p:spPr bwMode="auto">
            <a:xfrm>
              <a:off x="2281246" y="3820465"/>
              <a:ext cx="1490305" cy="857456"/>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27" name="Rectangle 49">
              <a:extLst>
                <a:ext uri="{FF2B5EF4-FFF2-40B4-BE49-F238E27FC236}">
                  <a16:creationId xmlns:a16="http://schemas.microsoft.com/office/drawing/2014/main" id="{660FDAE5-F952-408A-9594-0DD38D8BE40D}"/>
                </a:ext>
              </a:extLst>
            </p:cNvPr>
            <p:cNvSpPr/>
            <p:nvPr/>
          </p:nvSpPr>
          <p:spPr>
            <a:xfrm>
              <a:off x="1807527" y="4023478"/>
              <a:ext cx="1039819" cy="369332"/>
            </a:xfrm>
            <a:prstGeom prst="rect">
              <a:avLst/>
            </a:prstGeom>
          </p:spPr>
          <p:txBody>
            <a:bodyPr wrap="none">
              <a:spAutoFit/>
            </a:bodyPr>
            <a:lstStyle/>
            <a:p>
              <a:r>
                <a:rPr lang="en-US" dirty="0">
                  <a:latin typeface="Helvetica Light"/>
                  <a:cs typeface="Helvetica Light"/>
                </a:rPr>
                <a:t>hash</a:t>
              </a:r>
              <a:r>
                <a:rPr lang="en-US" baseline="-25000" dirty="0">
                  <a:latin typeface="Helvetica Light"/>
                  <a:cs typeface="Helvetica Light"/>
                </a:rPr>
                <a:t>2</a:t>
              </a:r>
              <a:r>
                <a:rPr lang="en-US" dirty="0">
                  <a:latin typeface="Helvetica Light"/>
                  <a:cs typeface="Helvetica Light"/>
                </a:rPr>
                <a:t>(x)</a:t>
              </a:r>
            </a:p>
          </p:txBody>
        </p:sp>
        <p:grpSp>
          <p:nvGrpSpPr>
            <p:cNvPr id="128" name="Group 51">
              <a:extLst>
                <a:ext uri="{FF2B5EF4-FFF2-40B4-BE49-F238E27FC236}">
                  <a16:creationId xmlns:a16="http://schemas.microsoft.com/office/drawing/2014/main" id="{41C97BB2-876C-4B94-9263-A5A73C3287B2}"/>
                </a:ext>
              </a:extLst>
            </p:cNvPr>
            <p:cNvGrpSpPr/>
            <p:nvPr/>
          </p:nvGrpSpPr>
          <p:grpSpPr>
            <a:xfrm>
              <a:off x="1134690" y="3116035"/>
              <a:ext cx="5923343" cy="842278"/>
              <a:chOff x="1134690" y="3116035"/>
              <a:chExt cx="5923343" cy="842278"/>
            </a:xfrm>
          </p:grpSpPr>
          <p:sp>
            <p:nvSpPr>
              <p:cNvPr id="129" name="Rectangle 47">
                <a:extLst>
                  <a:ext uri="{FF2B5EF4-FFF2-40B4-BE49-F238E27FC236}">
                    <a16:creationId xmlns:a16="http://schemas.microsoft.com/office/drawing/2014/main" id="{0F9349B6-24AE-4F6E-8582-0ED4DCD6B489}"/>
                  </a:ext>
                </a:extLst>
              </p:cNvPr>
              <p:cNvSpPr/>
              <p:nvPr/>
            </p:nvSpPr>
            <p:spPr>
              <a:xfrm>
                <a:off x="1134690" y="3588981"/>
                <a:ext cx="1146535" cy="369332"/>
              </a:xfrm>
              <a:prstGeom prst="rect">
                <a:avLst/>
              </a:prstGeom>
            </p:spPr>
            <p:txBody>
              <a:bodyPr wrap="none">
                <a:spAutoFit/>
              </a:bodyPr>
              <a:lstStyle/>
              <a:p>
                <a:r>
                  <a:rPr lang="en-US" dirty="0">
                    <a:latin typeface="Helvetica Light"/>
                    <a:cs typeface="Helvetica Light"/>
                  </a:rPr>
                  <a:t>lookup(x)</a:t>
                </a:r>
              </a:p>
            </p:txBody>
          </p:sp>
          <p:cxnSp>
            <p:nvCxnSpPr>
              <p:cNvPr id="130" name="Straight Arrow Connector 57">
                <a:extLst>
                  <a:ext uri="{FF2B5EF4-FFF2-40B4-BE49-F238E27FC236}">
                    <a16:creationId xmlns:a16="http://schemas.microsoft.com/office/drawing/2014/main" id="{51B3D0C3-D5AD-4ED1-A08D-FB85E088D0F3}"/>
                  </a:ext>
                </a:extLst>
              </p:cNvPr>
              <p:cNvCxnSpPr>
                <a:endCxn id="91" idx="1"/>
              </p:cNvCxnSpPr>
              <p:nvPr/>
            </p:nvCxnSpPr>
            <p:spPr bwMode="auto">
              <a:xfrm flipV="1">
                <a:off x="2281246" y="3332341"/>
                <a:ext cx="1490305" cy="441306"/>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31" name="Rectangle 60">
                <a:extLst>
                  <a:ext uri="{FF2B5EF4-FFF2-40B4-BE49-F238E27FC236}">
                    <a16:creationId xmlns:a16="http://schemas.microsoft.com/office/drawing/2014/main" id="{0F4BFDA9-E853-42C9-A2E4-27A982FFCC13}"/>
                  </a:ext>
                </a:extLst>
              </p:cNvPr>
              <p:cNvSpPr/>
              <p:nvPr/>
            </p:nvSpPr>
            <p:spPr>
              <a:xfrm>
                <a:off x="2230062" y="3116035"/>
                <a:ext cx="1039819" cy="369332"/>
              </a:xfrm>
              <a:prstGeom prst="rect">
                <a:avLst/>
              </a:prstGeom>
            </p:spPr>
            <p:txBody>
              <a:bodyPr wrap="none">
                <a:spAutoFit/>
              </a:bodyPr>
              <a:lstStyle/>
              <a:p>
                <a:r>
                  <a:rPr lang="en-US" dirty="0">
                    <a:latin typeface="Helvetica Light"/>
                    <a:cs typeface="Helvetica Light"/>
                  </a:rPr>
                  <a:t>hash</a:t>
                </a:r>
                <a:r>
                  <a:rPr lang="en-US" baseline="-25000" dirty="0">
                    <a:latin typeface="Helvetica Light"/>
                    <a:cs typeface="Helvetica Light"/>
                  </a:rPr>
                  <a:t>1</a:t>
                </a:r>
                <a:r>
                  <a:rPr lang="en-US" dirty="0">
                    <a:latin typeface="Helvetica Light"/>
                    <a:cs typeface="Helvetica Light"/>
                  </a:rPr>
                  <a:t>(x)</a:t>
                </a:r>
              </a:p>
            </p:txBody>
          </p:sp>
          <p:grpSp>
            <p:nvGrpSpPr>
              <p:cNvPr id="132" name="Group 50">
                <a:extLst>
                  <a:ext uri="{FF2B5EF4-FFF2-40B4-BE49-F238E27FC236}">
                    <a16:creationId xmlns:a16="http://schemas.microsoft.com/office/drawing/2014/main" id="{6B47CC62-F0CB-467B-845C-B8247F1F1600}"/>
                  </a:ext>
                </a:extLst>
              </p:cNvPr>
              <p:cNvGrpSpPr/>
              <p:nvPr/>
            </p:nvGrpSpPr>
            <p:grpSpPr>
              <a:xfrm>
                <a:off x="4184545" y="3181051"/>
                <a:ext cx="2873488" cy="343220"/>
                <a:chOff x="4696131" y="2268644"/>
                <a:chExt cx="2873488" cy="343220"/>
              </a:xfrm>
              <a:solidFill>
                <a:srgbClr val="FF6600"/>
              </a:solidFill>
              <a:effectLst/>
            </p:grpSpPr>
            <p:sp>
              <p:nvSpPr>
                <p:cNvPr id="133" name="Rectangle 53">
                  <a:extLst>
                    <a:ext uri="{FF2B5EF4-FFF2-40B4-BE49-F238E27FC236}">
                      <a16:creationId xmlns:a16="http://schemas.microsoft.com/office/drawing/2014/main" id="{04E500DE-EED9-490D-A9D5-66691836460B}"/>
                    </a:ext>
                  </a:extLst>
                </p:cNvPr>
                <p:cNvSpPr/>
                <p:nvPr/>
              </p:nvSpPr>
              <p:spPr bwMode="auto">
                <a:xfrm>
                  <a:off x="4696131" y="2269556"/>
                  <a:ext cx="718372" cy="340484"/>
                </a:xfrm>
                <a:prstGeom prst="rect">
                  <a:avLst/>
                </a:prstGeom>
                <a:grp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34" name="Rectangle 55">
                  <a:extLst>
                    <a:ext uri="{FF2B5EF4-FFF2-40B4-BE49-F238E27FC236}">
                      <a16:creationId xmlns:a16="http://schemas.microsoft.com/office/drawing/2014/main" id="{EC68268A-7361-43A3-9A91-6F0CFAAF38FF}"/>
                    </a:ext>
                  </a:extLst>
                </p:cNvPr>
                <p:cNvSpPr/>
                <p:nvPr/>
              </p:nvSpPr>
              <p:spPr bwMode="auto">
                <a:xfrm>
                  <a:off x="5414503" y="2268644"/>
                  <a:ext cx="718372" cy="340484"/>
                </a:xfrm>
                <a:prstGeom prst="rect">
                  <a:avLst/>
                </a:prstGeom>
                <a:grp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35" name="Rectangle 56">
                  <a:extLst>
                    <a:ext uri="{FF2B5EF4-FFF2-40B4-BE49-F238E27FC236}">
                      <a16:creationId xmlns:a16="http://schemas.microsoft.com/office/drawing/2014/main" id="{42C87CA3-6365-4D1D-869C-F5E3BF84998D}"/>
                    </a:ext>
                  </a:extLst>
                </p:cNvPr>
                <p:cNvSpPr/>
                <p:nvPr/>
              </p:nvSpPr>
              <p:spPr bwMode="auto">
                <a:xfrm>
                  <a:off x="6132875" y="2271380"/>
                  <a:ext cx="718372" cy="340484"/>
                </a:xfrm>
                <a:prstGeom prst="rect">
                  <a:avLst/>
                </a:prstGeom>
                <a:grp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36" name="Rectangle 58">
                  <a:extLst>
                    <a:ext uri="{FF2B5EF4-FFF2-40B4-BE49-F238E27FC236}">
                      <a16:creationId xmlns:a16="http://schemas.microsoft.com/office/drawing/2014/main" id="{A85D8F1B-8345-4814-8E61-BCDC382A298B}"/>
                    </a:ext>
                  </a:extLst>
                </p:cNvPr>
                <p:cNvSpPr/>
                <p:nvPr/>
              </p:nvSpPr>
              <p:spPr bwMode="auto">
                <a:xfrm>
                  <a:off x="6851247" y="2270468"/>
                  <a:ext cx="718372" cy="340484"/>
                </a:xfrm>
                <a:prstGeom prst="rect">
                  <a:avLst/>
                </a:prstGeom>
                <a:grp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grpSp>
        </p:grpSp>
        <p:grpSp>
          <p:nvGrpSpPr>
            <p:cNvPr id="137" name="Group 52">
              <a:extLst>
                <a:ext uri="{FF2B5EF4-FFF2-40B4-BE49-F238E27FC236}">
                  <a16:creationId xmlns:a16="http://schemas.microsoft.com/office/drawing/2014/main" id="{B03DE7AC-D5E1-4BEC-A5EF-5C615C9EE473}"/>
                </a:ext>
              </a:extLst>
            </p:cNvPr>
            <p:cNvGrpSpPr/>
            <p:nvPr/>
          </p:nvGrpSpPr>
          <p:grpSpPr>
            <a:xfrm>
              <a:off x="4184545" y="4521014"/>
              <a:ext cx="2873488" cy="343220"/>
              <a:chOff x="4184545" y="4521014"/>
              <a:chExt cx="2873488" cy="343220"/>
            </a:xfrm>
          </p:grpSpPr>
          <p:sp>
            <p:nvSpPr>
              <p:cNvPr id="138" name="Rectangle 59">
                <a:extLst>
                  <a:ext uri="{FF2B5EF4-FFF2-40B4-BE49-F238E27FC236}">
                    <a16:creationId xmlns:a16="http://schemas.microsoft.com/office/drawing/2014/main" id="{906C4FFC-D07D-42C7-A423-663F65989C21}"/>
                  </a:ext>
                </a:extLst>
              </p:cNvPr>
              <p:cNvSpPr/>
              <p:nvPr/>
            </p:nvSpPr>
            <p:spPr bwMode="auto">
              <a:xfrm>
                <a:off x="4184545" y="4521926"/>
                <a:ext cx="718372"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39" name="Rectangle 61">
                <a:extLst>
                  <a:ext uri="{FF2B5EF4-FFF2-40B4-BE49-F238E27FC236}">
                    <a16:creationId xmlns:a16="http://schemas.microsoft.com/office/drawing/2014/main" id="{FFFFB801-335D-4C71-AD20-DE3CEE3A4463}"/>
                  </a:ext>
                </a:extLst>
              </p:cNvPr>
              <p:cNvSpPr/>
              <p:nvPr/>
            </p:nvSpPr>
            <p:spPr bwMode="auto">
              <a:xfrm>
                <a:off x="4902917" y="4521014"/>
                <a:ext cx="718372"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40" name="Rectangle 62">
                <a:extLst>
                  <a:ext uri="{FF2B5EF4-FFF2-40B4-BE49-F238E27FC236}">
                    <a16:creationId xmlns:a16="http://schemas.microsoft.com/office/drawing/2014/main" id="{80163BDC-FE6B-47CD-8BAD-984853DD48FA}"/>
                  </a:ext>
                </a:extLst>
              </p:cNvPr>
              <p:cNvSpPr/>
              <p:nvPr/>
            </p:nvSpPr>
            <p:spPr bwMode="auto">
              <a:xfrm>
                <a:off x="5621289" y="4523750"/>
                <a:ext cx="718372"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sp>
            <p:nvSpPr>
              <p:cNvPr id="141" name="Rectangle 63">
                <a:extLst>
                  <a:ext uri="{FF2B5EF4-FFF2-40B4-BE49-F238E27FC236}">
                    <a16:creationId xmlns:a16="http://schemas.microsoft.com/office/drawing/2014/main" id="{052849B9-E43F-45BC-97BC-77B992F4FD99}"/>
                  </a:ext>
                </a:extLst>
              </p:cNvPr>
              <p:cNvSpPr/>
              <p:nvPr/>
            </p:nvSpPr>
            <p:spPr bwMode="auto">
              <a:xfrm>
                <a:off x="6339661" y="4522838"/>
                <a:ext cx="718372"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u="none" strike="noStrike" cap="none" normalizeH="0" baseline="0" dirty="0">
                  <a:ln>
                    <a:noFill/>
                  </a:ln>
                  <a:solidFill>
                    <a:schemeClr val="tx1"/>
                  </a:solidFill>
                  <a:effectLst/>
                  <a:latin typeface="Helvetica Light"/>
                  <a:cs typeface="Helvetica Light"/>
                </a:endParaRPr>
              </a:p>
            </p:txBody>
          </p:sp>
        </p:grpSp>
      </p:grpSp>
      <p:sp>
        <p:nvSpPr>
          <p:cNvPr id="63" name="Rectangle 68">
            <a:extLst>
              <a:ext uri="{FF2B5EF4-FFF2-40B4-BE49-F238E27FC236}">
                <a16:creationId xmlns:a16="http://schemas.microsoft.com/office/drawing/2014/main" id="{3ECFB06F-9B0E-44FB-AE95-E02B9A5E0C2C}"/>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41</a:t>
            </a:fld>
            <a:endParaRPr lang="en-US" altLang="zh-CN"/>
          </a:p>
        </p:txBody>
      </p:sp>
    </p:spTree>
    <p:extLst>
      <p:ext uri="{BB962C8B-B14F-4D97-AF65-F5344CB8AC3E}">
        <p14:creationId xmlns:p14="http://schemas.microsoft.com/office/powerpoint/2010/main" val="2769144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118787"/>
            <a:ext cx="5339735" cy="373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dirty="0"/>
              <a:t>Results in t</a:t>
            </a:r>
            <a:r>
              <a:rPr lang="en-CA" altLang="zh-CN" dirty="0"/>
              <a:t>wo dimensions</a:t>
            </a:r>
            <a:endParaRPr lang="en-CA" dirty="0"/>
          </a:p>
        </p:txBody>
      </p:sp>
      <p:sp>
        <p:nvSpPr>
          <p:cNvPr id="3" name="矩形 2">
            <a:extLst>
              <a:ext uri="{FF2B5EF4-FFF2-40B4-BE49-F238E27FC236}">
                <a16:creationId xmlns:a16="http://schemas.microsoft.com/office/drawing/2014/main" id="{5D5D762E-7A5D-4A04-A818-04309CF3DC7A}"/>
              </a:ext>
            </a:extLst>
          </p:cNvPr>
          <p:cNvSpPr/>
          <p:nvPr/>
        </p:nvSpPr>
        <p:spPr>
          <a:xfrm>
            <a:off x="5715000" y="4530436"/>
            <a:ext cx="838200" cy="6096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zh-CN" altLang="en-US" sz="2471" dirty="0">
              <a:latin typeface="+mj-lt"/>
              <a:cs typeface="Times New Roman" panose="02020603050405020304" pitchFamily="18" charset="0"/>
            </a:endParaRPr>
          </a:p>
        </p:txBody>
      </p:sp>
      <p:sp>
        <p:nvSpPr>
          <p:cNvPr id="5" name="Content Placeholder 2">
            <a:extLst>
              <a:ext uri="{FF2B5EF4-FFF2-40B4-BE49-F238E27FC236}">
                <a16:creationId xmlns:a16="http://schemas.microsoft.com/office/drawing/2014/main" id="{D7E0F9D5-19C2-4572-B7AF-3B5B0A252638}"/>
              </a:ext>
            </a:extLst>
          </p:cNvPr>
          <p:cNvSpPr>
            <a:spLocks noGrp="1"/>
          </p:cNvSpPr>
          <p:nvPr>
            <p:ph idx="1"/>
          </p:nvPr>
        </p:nvSpPr>
        <p:spPr>
          <a:xfrm>
            <a:off x="609600" y="1450258"/>
            <a:ext cx="8305800" cy="1668529"/>
          </a:xfrm>
        </p:spPr>
        <p:txBody>
          <a:bodyPr/>
          <a:lstStyle/>
          <a:p>
            <a:r>
              <a:rPr lang="en-CA" altLang="zh-CN" dirty="0"/>
              <a:t>2-hash-4-slot configuration is the most popular</a:t>
            </a:r>
          </a:p>
          <a:p>
            <a:pPr lvl="1"/>
            <a:r>
              <a:rPr lang="en-CA" altLang="zh-CN" dirty="0"/>
              <a:t>High load factor</a:t>
            </a:r>
          </a:p>
          <a:p>
            <a:pPr lvl="1"/>
            <a:r>
              <a:rPr lang="en-CA" altLang="zh-CN" dirty="0"/>
              <a:t>Low cache misses</a:t>
            </a:r>
          </a:p>
        </p:txBody>
      </p:sp>
      <p:sp>
        <p:nvSpPr>
          <p:cNvPr id="6" name="Rectangle 68">
            <a:extLst>
              <a:ext uri="{FF2B5EF4-FFF2-40B4-BE49-F238E27FC236}">
                <a16:creationId xmlns:a16="http://schemas.microsoft.com/office/drawing/2014/main" id="{E8DD94F8-C376-448C-9830-B559FCBF18B7}"/>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42</a:t>
            </a:fld>
            <a:endParaRPr lang="en-US" altLang="zh-CN"/>
          </a:p>
        </p:txBody>
      </p:sp>
    </p:spTree>
    <p:extLst>
      <p:ext uri="{BB962C8B-B14F-4D97-AF65-F5344CB8AC3E}">
        <p14:creationId xmlns:p14="http://schemas.microsoft.com/office/powerpoint/2010/main" val="1275243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213" y="1049085"/>
            <a:ext cx="7772400" cy="1470025"/>
          </a:xfrm>
        </p:spPr>
        <p:txBody>
          <a:bodyPr/>
          <a:lstStyle/>
          <a:p>
            <a:r>
              <a:rPr lang="en-US" sz="4000" b="1" dirty="0">
                <a:latin typeface="Helvetica Light"/>
                <a:cs typeface="Helvetica Light"/>
              </a:rPr>
              <a:t>Cuckoo Filter: </a:t>
            </a:r>
            <a:br>
              <a:rPr lang="en-US" sz="4000" b="1" dirty="0">
                <a:latin typeface="Helvetica Light"/>
                <a:cs typeface="Helvetica Light"/>
              </a:rPr>
            </a:br>
            <a:r>
              <a:rPr lang="en-US" sz="4000" b="1" dirty="0">
                <a:latin typeface="Helvetica Light"/>
                <a:cs typeface="Helvetica Light"/>
              </a:rPr>
              <a:t>Practically Better Than Bloom</a:t>
            </a:r>
          </a:p>
        </p:txBody>
      </p:sp>
      <p:sp>
        <p:nvSpPr>
          <p:cNvPr id="3" name="Subtitle 2"/>
          <p:cNvSpPr>
            <a:spLocks noGrp="1"/>
          </p:cNvSpPr>
          <p:nvPr>
            <p:ph type="subTitle" idx="1"/>
          </p:nvPr>
        </p:nvSpPr>
        <p:spPr>
          <a:xfrm>
            <a:off x="1371600" y="2994764"/>
            <a:ext cx="6400800" cy="1752600"/>
          </a:xfrm>
        </p:spPr>
        <p:txBody>
          <a:bodyPr>
            <a:normAutofit lnSpcReduction="10000"/>
          </a:bodyPr>
          <a:lstStyle/>
          <a:p>
            <a:pPr>
              <a:buNone/>
            </a:pPr>
            <a:r>
              <a:rPr lang="en-US" dirty="0">
                <a:solidFill>
                  <a:schemeClr val="tx1"/>
                </a:solidFill>
                <a:latin typeface="Helvetica Light"/>
                <a:cs typeface="Helvetica Light"/>
              </a:rPr>
              <a:t>Bin Fan </a:t>
            </a:r>
            <a:r>
              <a:rPr lang="en-US" sz="3000" dirty="0">
                <a:solidFill>
                  <a:schemeClr val="tx1"/>
                </a:solidFill>
                <a:latin typeface="Helvetica Light"/>
                <a:cs typeface="Helvetica Light"/>
              </a:rPr>
              <a:t>(CMU/Google)</a:t>
            </a:r>
            <a:br>
              <a:rPr lang="en-US" dirty="0">
                <a:solidFill>
                  <a:schemeClr val="tx1"/>
                </a:solidFill>
                <a:latin typeface="Helvetica Light"/>
                <a:cs typeface="Helvetica Light"/>
              </a:rPr>
            </a:br>
            <a:r>
              <a:rPr lang="en-US" sz="2600" dirty="0">
                <a:solidFill>
                  <a:schemeClr val="tx1"/>
                </a:solidFill>
                <a:latin typeface="Helvetica Light"/>
                <a:cs typeface="Helvetica Light"/>
              </a:rPr>
              <a:t>David Andersen (CMU)</a:t>
            </a:r>
            <a:br>
              <a:rPr lang="en-US" sz="2600" dirty="0">
                <a:solidFill>
                  <a:schemeClr val="tx1"/>
                </a:solidFill>
                <a:latin typeface="Helvetica Light"/>
                <a:cs typeface="Helvetica Light"/>
              </a:rPr>
            </a:br>
            <a:r>
              <a:rPr lang="en-US" sz="2600" dirty="0">
                <a:solidFill>
                  <a:schemeClr val="tx1"/>
                </a:solidFill>
                <a:latin typeface="Helvetica Light"/>
                <a:cs typeface="Helvetica Light"/>
              </a:rPr>
              <a:t>Michael </a:t>
            </a:r>
            <a:r>
              <a:rPr lang="en-US" sz="2600" dirty="0" err="1">
                <a:solidFill>
                  <a:schemeClr val="tx1"/>
                </a:solidFill>
                <a:latin typeface="Helvetica Light"/>
                <a:cs typeface="Helvetica Light"/>
              </a:rPr>
              <a:t>Kaminsky</a:t>
            </a:r>
            <a:r>
              <a:rPr lang="en-US" sz="2600" dirty="0">
                <a:solidFill>
                  <a:schemeClr val="tx1"/>
                </a:solidFill>
                <a:latin typeface="Helvetica Light"/>
                <a:cs typeface="Helvetica Light"/>
              </a:rPr>
              <a:t> (Intel Labs)</a:t>
            </a:r>
            <a:br>
              <a:rPr lang="en-US" sz="2600" dirty="0">
                <a:solidFill>
                  <a:schemeClr val="tx1"/>
                </a:solidFill>
                <a:latin typeface="Helvetica Light"/>
                <a:cs typeface="Helvetica Light"/>
              </a:rPr>
            </a:br>
            <a:r>
              <a:rPr lang="en-US" sz="2600" dirty="0">
                <a:solidFill>
                  <a:schemeClr val="tx1"/>
                </a:solidFill>
                <a:latin typeface="Helvetica Light"/>
                <a:cs typeface="Helvetica Light"/>
              </a:rPr>
              <a:t>Michael </a:t>
            </a:r>
            <a:r>
              <a:rPr lang="en-US" sz="2600" dirty="0" err="1">
                <a:solidFill>
                  <a:schemeClr val="tx1"/>
                </a:solidFill>
                <a:latin typeface="Helvetica Light"/>
                <a:cs typeface="Helvetica Light"/>
              </a:rPr>
              <a:t>Mitzenmacher</a:t>
            </a:r>
            <a:r>
              <a:rPr lang="en-US" sz="2600" dirty="0">
                <a:solidFill>
                  <a:schemeClr val="tx1"/>
                </a:solidFill>
                <a:latin typeface="Helvetica Light"/>
                <a:cs typeface="Helvetica Light"/>
              </a:rPr>
              <a:t> (Harvard)</a:t>
            </a:r>
            <a:endParaRPr lang="en-US" dirty="0">
              <a:solidFill>
                <a:schemeClr val="tx1"/>
              </a:solidFill>
              <a:latin typeface="Helvetica Light"/>
              <a:cs typeface="Helvetica Light"/>
            </a:endParaRPr>
          </a:p>
        </p:txBody>
      </p:sp>
      <p:sp>
        <p:nvSpPr>
          <p:cNvPr id="4" name="Slide Number Placeholder 3"/>
          <p:cNvSpPr>
            <a:spLocks noGrp="1"/>
          </p:cNvSpPr>
          <p:nvPr>
            <p:ph type="sldNum" sz="quarter" idx="4"/>
          </p:nvPr>
        </p:nvSpPr>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E467C78-9076-9245-AAD5-B368E015503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43</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pic>
        <p:nvPicPr>
          <p:cNvPr id="6" name="Picture 5"/>
          <p:cNvPicPr>
            <a:picLocks noChangeAspect="1"/>
          </p:cNvPicPr>
          <p:nvPr/>
        </p:nvPicPr>
        <p:blipFill>
          <a:blip r:embed="rId3"/>
          <a:stretch>
            <a:fillRect/>
          </a:stretch>
        </p:blipFill>
        <p:spPr>
          <a:xfrm>
            <a:off x="3391343" y="4747364"/>
            <a:ext cx="2447989" cy="1486526"/>
          </a:xfrm>
          <a:prstGeom prst="rect">
            <a:avLst/>
          </a:prstGeom>
        </p:spPr>
      </p:pic>
    </p:spTree>
    <p:extLst>
      <p:ext uri="{BB962C8B-B14F-4D97-AF65-F5344CB8AC3E}">
        <p14:creationId xmlns:p14="http://schemas.microsoft.com/office/powerpoint/2010/main" val="888718589"/>
      </p:ext>
    </p:extLst>
  </p:cSld>
  <p:clrMapOvr>
    <a:masterClrMapping/>
  </p:clrMapOvr>
  <mc:AlternateContent xmlns:mc="http://schemas.openxmlformats.org/markup-compatibility/2006" xmlns:p14="http://schemas.microsoft.com/office/powerpoint/2010/main">
    <mc:Choice Requires="p14">
      <p:transition spd="slow" p14:dur="2000" advTm="18295"/>
    </mc:Choice>
    <mc:Fallback xmlns="">
      <p:transition xmlns:p14="http://schemas.microsoft.com/office/powerpoint/2010/main" spd="slow" advTm="18295"/>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45331" y="1550241"/>
          <a:ext cx="8715792" cy="3169920"/>
        </p:xfrm>
        <a:graphic>
          <a:graphicData uri="http://schemas.openxmlformats.org/drawingml/2006/table">
            <a:tbl>
              <a:tblPr firstRow="1" bandRow="1">
                <a:tableStyleId>{93296810-A885-4BE3-A3E7-6D5BEEA58F35}</a:tableStyleId>
              </a:tblPr>
              <a:tblGrid>
                <a:gridCol w="2178948">
                  <a:extLst>
                    <a:ext uri="{9D8B030D-6E8A-4147-A177-3AD203B41FA5}">
                      <a16:colId xmlns:a16="http://schemas.microsoft.com/office/drawing/2014/main" val="20000"/>
                    </a:ext>
                  </a:extLst>
                </a:gridCol>
                <a:gridCol w="2178948">
                  <a:extLst>
                    <a:ext uri="{9D8B030D-6E8A-4147-A177-3AD203B41FA5}">
                      <a16:colId xmlns:a16="http://schemas.microsoft.com/office/drawing/2014/main" val="20001"/>
                    </a:ext>
                  </a:extLst>
                </a:gridCol>
                <a:gridCol w="2178948">
                  <a:extLst>
                    <a:ext uri="{9D8B030D-6E8A-4147-A177-3AD203B41FA5}">
                      <a16:colId xmlns:a16="http://schemas.microsoft.com/office/drawing/2014/main" val="20002"/>
                    </a:ext>
                  </a:extLst>
                </a:gridCol>
                <a:gridCol w="2178948">
                  <a:extLst>
                    <a:ext uri="{9D8B030D-6E8A-4147-A177-3AD203B41FA5}">
                      <a16:colId xmlns:a16="http://schemas.microsoft.com/office/drawing/2014/main" val="20003"/>
                    </a:ext>
                  </a:extLst>
                </a:gridCol>
              </a:tblGrid>
              <a:tr h="563039">
                <a:tc>
                  <a:txBody>
                    <a:bodyPr/>
                    <a:lstStyle/>
                    <a:p>
                      <a:endParaRPr lang="en-US" sz="2400" b="0" i="0" dirty="0">
                        <a:solidFill>
                          <a:schemeClr val="bg1"/>
                        </a:solidFill>
                        <a:latin typeface="Helvetica Light"/>
                        <a:cs typeface="Helvetica Ligh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dirty="0">
                          <a:latin typeface="Helvetica Light"/>
                          <a:cs typeface="Helvetica Light"/>
                        </a:rPr>
                        <a:t>High Performance</a:t>
                      </a:r>
                      <a:endParaRPr lang="en-US" sz="2400" b="0" i="0" dirty="0">
                        <a:solidFill>
                          <a:schemeClr val="bg1"/>
                        </a:solidFill>
                        <a:latin typeface="Helvetica Light"/>
                        <a:cs typeface="Helvetica Light"/>
                      </a:endParaRPr>
                    </a:p>
                  </a:txBody>
                  <a:tcPr/>
                </a:tc>
                <a:tc>
                  <a:txBody>
                    <a:bodyPr/>
                    <a:lstStyle/>
                    <a:p>
                      <a:pPr algn="ctr"/>
                      <a:r>
                        <a:rPr lang="en-US" sz="2400" b="0" i="0" dirty="0">
                          <a:latin typeface="Helvetica Light"/>
                          <a:cs typeface="Helvetica Light"/>
                        </a:rPr>
                        <a:t>Low Space Cost</a:t>
                      </a:r>
                      <a:endParaRPr lang="en-US" sz="2400" b="0" i="0" dirty="0">
                        <a:solidFill>
                          <a:schemeClr val="bg1"/>
                        </a:solidFill>
                        <a:latin typeface="Helvetica Light"/>
                        <a:cs typeface="Helvetica Light"/>
                      </a:endParaRPr>
                    </a:p>
                  </a:txBody>
                  <a:tcPr/>
                </a:tc>
                <a:tc>
                  <a:txBody>
                    <a:bodyPr/>
                    <a:lstStyle/>
                    <a:p>
                      <a:pPr algn="ctr"/>
                      <a:r>
                        <a:rPr lang="en-US" sz="2400" b="0" i="0" dirty="0">
                          <a:latin typeface="Helvetica Light"/>
                          <a:cs typeface="Helvetica Light"/>
                        </a:rPr>
                        <a:t>Delete Support</a:t>
                      </a:r>
                      <a:endParaRPr lang="en-US" sz="2400" b="0" i="0" dirty="0">
                        <a:solidFill>
                          <a:schemeClr val="bg1"/>
                        </a:solidFill>
                        <a:latin typeface="Helvetica Light"/>
                        <a:cs typeface="Helvetica Light"/>
                      </a:endParaRPr>
                    </a:p>
                  </a:txBody>
                  <a:tcPr/>
                </a:tc>
                <a:extLst>
                  <a:ext uri="{0D108BD9-81ED-4DB2-BD59-A6C34878D82A}">
                    <a16:rowId xmlns:a16="http://schemas.microsoft.com/office/drawing/2014/main" val="10000"/>
                  </a:ext>
                </a:extLst>
              </a:tr>
              <a:tr h="620243">
                <a:tc>
                  <a:txBody>
                    <a:bodyPr/>
                    <a:lstStyle/>
                    <a:p>
                      <a:r>
                        <a:rPr lang="en-US" sz="2400" b="0" i="0" dirty="0">
                          <a:solidFill>
                            <a:schemeClr val="tx1"/>
                          </a:solidFill>
                          <a:latin typeface="Helvetica Light"/>
                          <a:cs typeface="Helvetica Light"/>
                        </a:rPr>
                        <a:t>Bloom Filter</a:t>
                      </a:r>
                    </a:p>
                  </a:txBody>
                  <a:tcPr/>
                </a:tc>
                <a:tc>
                  <a:txBody>
                    <a:bodyPr/>
                    <a:lstStyle/>
                    <a:p>
                      <a:pPr algn="ctr"/>
                      <a:endParaRPr lang="en-US" sz="4400" b="0" i="0" dirty="0">
                        <a:solidFill>
                          <a:srgbClr val="008000"/>
                        </a:solidFill>
                        <a:latin typeface="Helvetica Light"/>
                        <a:cs typeface="Helvetica Light"/>
                      </a:endParaRPr>
                    </a:p>
                  </a:txBody>
                  <a:tcPr/>
                </a:tc>
                <a:tc>
                  <a:txBody>
                    <a:bodyPr/>
                    <a:lstStyle/>
                    <a:p>
                      <a:pPr algn="ctr"/>
                      <a:endParaRPr lang="en-US" sz="4400" b="0" i="0" dirty="0">
                        <a:solidFill>
                          <a:srgbClr val="008000"/>
                        </a:solidFill>
                        <a:latin typeface="Helvetica Light"/>
                        <a:cs typeface="Helvetica Light"/>
                      </a:endParaRPr>
                    </a:p>
                  </a:txBody>
                  <a:tcPr/>
                </a:tc>
                <a:tc>
                  <a:txBody>
                    <a:bodyPr/>
                    <a:lstStyle/>
                    <a:p>
                      <a:pPr algn="ctr"/>
                      <a:endParaRPr lang="en-US" sz="4400" b="0" i="0" dirty="0">
                        <a:solidFill>
                          <a:srgbClr val="FF0000"/>
                        </a:solidFill>
                        <a:latin typeface="Helvetica Light"/>
                        <a:cs typeface="Helvetica Light"/>
                      </a:endParaRPr>
                    </a:p>
                  </a:txBody>
                  <a:tcPr/>
                </a:tc>
                <a:extLst>
                  <a:ext uri="{0D108BD9-81ED-4DB2-BD59-A6C34878D82A}">
                    <a16:rowId xmlns:a16="http://schemas.microsoft.com/office/drawing/2014/main" val="10001"/>
                  </a:ext>
                </a:extLst>
              </a:tr>
              <a:tr h="620243">
                <a:tc>
                  <a:txBody>
                    <a:bodyPr/>
                    <a:lstStyle/>
                    <a:p>
                      <a:r>
                        <a:rPr lang="en-US" sz="2400" b="0" i="0" dirty="0">
                          <a:solidFill>
                            <a:schemeClr val="tx1"/>
                          </a:solidFill>
                          <a:latin typeface="Helvetica Light"/>
                          <a:cs typeface="Helvetica Light"/>
                        </a:rPr>
                        <a:t>Counting Bloom Filter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400" b="0" i="0" dirty="0">
                        <a:solidFill>
                          <a:srgbClr val="008000"/>
                        </a:solidFill>
                        <a:latin typeface="Helvetica Light"/>
                        <a:cs typeface="Helvetica Ligh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400" b="0" i="0" dirty="0">
                        <a:solidFill>
                          <a:srgbClr val="FF0000"/>
                        </a:solidFill>
                        <a:latin typeface="Helvetica Light"/>
                        <a:cs typeface="Helvetica Ligh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400" b="0" i="0" dirty="0">
                        <a:solidFill>
                          <a:srgbClr val="008000"/>
                        </a:solidFill>
                        <a:latin typeface="Helvetica Light"/>
                        <a:cs typeface="Helvetica Light"/>
                      </a:endParaRPr>
                    </a:p>
                  </a:txBody>
                  <a:tcPr/>
                </a:tc>
                <a:extLst>
                  <a:ext uri="{0D108BD9-81ED-4DB2-BD59-A6C34878D82A}">
                    <a16:rowId xmlns:a16="http://schemas.microsoft.com/office/drawing/2014/main" val="10002"/>
                  </a:ext>
                </a:extLst>
              </a:tr>
              <a:tr h="620243">
                <a:tc>
                  <a:txBody>
                    <a:bodyPr/>
                    <a:lstStyle/>
                    <a:p>
                      <a:r>
                        <a:rPr lang="en-US" sz="2400" b="0" i="0" dirty="0">
                          <a:solidFill>
                            <a:schemeClr val="tx1"/>
                          </a:solidFill>
                          <a:latin typeface="Helvetica Light"/>
                          <a:cs typeface="Helvetica Light"/>
                        </a:rPr>
                        <a:t>Quotient Filter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400" b="0" i="0" dirty="0">
                        <a:solidFill>
                          <a:srgbClr val="FF0000"/>
                        </a:solidFill>
                        <a:latin typeface="Helvetica Light"/>
                        <a:cs typeface="Helvetica Ligh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400" b="0" i="0" dirty="0">
                        <a:solidFill>
                          <a:srgbClr val="008000"/>
                        </a:solidFill>
                        <a:latin typeface="Helvetica Light"/>
                        <a:cs typeface="Helvetica Ligh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400" b="0" i="0" dirty="0">
                        <a:solidFill>
                          <a:srgbClr val="008000"/>
                        </a:solidFill>
                        <a:latin typeface="Helvetica Light"/>
                        <a:cs typeface="Helvetica Light"/>
                      </a:endParaRPr>
                    </a:p>
                  </a:txBody>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E467C78-9076-9245-AAD5-B368E015503D}" type="slidenum">
              <a:rPr kumimoji="0" lang="en-US" sz="900" b="0" i="0" u="none" strike="noStrike" kern="1200" cap="none" spc="0" normalizeH="0" baseline="0" noProof="0" smtClean="0">
                <a:ln>
                  <a:noFill/>
                </a:ln>
                <a:solidFill>
                  <a:srgbClr val="000000"/>
                </a:solidFill>
                <a:effectLst/>
                <a:uLnTx/>
                <a:uFillTx/>
                <a:latin typeface="Arial"/>
                <a:ea typeface="宋体" pitchFamily="2" charset="-122"/>
                <a:cs typeface="+mn-cs"/>
              </a:rPr>
              <a:pPr marL="0" marR="0" lvl="0" indent="0" algn="ctr" defTabSz="457200" rtl="0" eaLnBrk="0" fontAlgn="auto" latinLnBrk="0" hangingPunct="0">
                <a:lnSpc>
                  <a:spcPct val="100000"/>
                </a:lnSpc>
                <a:spcBef>
                  <a:spcPts val="0"/>
                </a:spcBef>
                <a:spcAft>
                  <a:spcPts val="0"/>
                </a:spcAft>
                <a:buClrTx/>
                <a:buSzTx/>
                <a:buFontTx/>
                <a:buNone/>
                <a:tabLst/>
                <a:defRPr/>
              </a:pPr>
              <a:t>44</a:t>
            </a:fld>
            <a:endParaRPr kumimoji="0" lang="en-US" sz="9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5" name="Title 1"/>
          <p:cNvSpPr txBox="1">
            <a:spLocks/>
          </p:cNvSpPr>
          <p:nvPr/>
        </p:nvSpPr>
        <p:spPr>
          <a:xfrm>
            <a:off x="245331" y="160151"/>
            <a:ext cx="8538307" cy="1170809"/>
          </a:xfrm>
          <a:prstGeom prst="rect">
            <a:avLst/>
          </a:prstGeom>
          <a:solidFill>
            <a:srgbClr val="FFFFFF"/>
          </a:solidFill>
        </p:spPr>
        <p:txBody>
          <a:bodyPr/>
          <a:lstStyle>
            <a:lvl1pPr algn="ctr" rtl="0" eaLnBrk="1" fontAlgn="base" hangingPunct="1">
              <a:spcBef>
                <a:spcPct val="0"/>
              </a:spcBef>
              <a:spcAft>
                <a:spcPct val="0"/>
              </a:spcAft>
              <a:defRPr sz="4400">
                <a:solidFill>
                  <a:srgbClr val="336699"/>
                </a:solidFill>
                <a:latin typeface="+mj-lt"/>
                <a:ea typeface="ＭＳ Ｐゴシック" charset="0"/>
                <a:cs typeface="+mj-cs"/>
              </a:defRPr>
            </a:lvl1pPr>
            <a:lvl2pPr algn="ctr" rtl="0" eaLnBrk="1" fontAlgn="base" hangingPunct="1">
              <a:spcBef>
                <a:spcPct val="0"/>
              </a:spcBef>
              <a:spcAft>
                <a:spcPct val="0"/>
              </a:spcAft>
              <a:defRPr sz="4400">
                <a:solidFill>
                  <a:srgbClr val="336699"/>
                </a:solidFill>
                <a:latin typeface="Arial" charset="0"/>
                <a:ea typeface="ＭＳ Ｐゴシック" charset="0"/>
              </a:defRPr>
            </a:lvl2pPr>
            <a:lvl3pPr algn="ctr" rtl="0" eaLnBrk="1" fontAlgn="base" hangingPunct="1">
              <a:spcBef>
                <a:spcPct val="0"/>
              </a:spcBef>
              <a:spcAft>
                <a:spcPct val="0"/>
              </a:spcAft>
              <a:defRPr sz="4400">
                <a:solidFill>
                  <a:srgbClr val="336699"/>
                </a:solidFill>
                <a:latin typeface="Arial" charset="0"/>
                <a:ea typeface="ＭＳ Ｐゴシック" charset="0"/>
              </a:defRPr>
            </a:lvl3pPr>
            <a:lvl4pPr algn="ctr" rtl="0" eaLnBrk="1" fontAlgn="base" hangingPunct="1">
              <a:spcBef>
                <a:spcPct val="0"/>
              </a:spcBef>
              <a:spcAft>
                <a:spcPct val="0"/>
              </a:spcAft>
              <a:defRPr sz="4400">
                <a:solidFill>
                  <a:srgbClr val="336699"/>
                </a:solidFill>
                <a:latin typeface="Arial" charset="0"/>
                <a:ea typeface="ＭＳ Ｐゴシック" charset="0"/>
              </a:defRPr>
            </a:lvl4pPr>
            <a:lvl5pPr algn="ctr" rtl="0" eaLnBrk="1" fontAlgn="base" hangingPunct="1">
              <a:spcBef>
                <a:spcPct val="0"/>
              </a:spcBef>
              <a:spcAft>
                <a:spcPct val="0"/>
              </a:spcAft>
              <a:defRPr sz="4400">
                <a:solidFill>
                  <a:srgbClr val="336699"/>
                </a:solidFill>
                <a:latin typeface="Arial" charset="0"/>
                <a:ea typeface="ＭＳ Ｐゴシック" charset="0"/>
              </a:defRPr>
            </a:lvl5pPr>
            <a:lvl6pPr marL="457200" algn="ctr" rtl="0" eaLnBrk="1" fontAlgn="base" hangingPunct="1">
              <a:spcBef>
                <a:spcPct val="0"/>
              </a:spcBef>
              <a:spcAft>
                <a:spcPct val="0"/>
              </a:spcAft>
              <a:defRPr sz="4400">
                <a:solidFill>
                  <a:srgbClr val="336699"/>
                </a:solidFill>
                <a:latin typeface="Arial" charset="0"/>
              </a:defRPr>
            </a:lvl6pPr>
            <a:lvl7pPr marL="914400" algn="ctr" rtl="0" eaLnBrk="1" fontAlgn="base" hangingPunct="1">
              <a:spcBef>
                <a:spcPct val="0"/>
              </a:spcBef>
              <a:spcAft>
                <a:spcPct val="0"/>
              </a:spcAft>
              <a:defRPr sz="4400">
                <a:solidFill>
                  <a:srgbClr val="336699"/>
                </a:solidFill>
                <a:latin typeface="Arial" charset="0"/>
              </a:defRPr>
            </a:lvl7pPr>
            <a:lvl8pPr marL="1371600" algn="ctr" rtl="0" eaLnBrk="1" fontAlgn="base" hangingPunct="1">
              <a:spcBef>
                <a:spcPct val="0"/>
              </a:spcBef>
              <a:spcAft>
                <a:spcPct val="0"/>
              </a:spcAft>
              <a:defRPr sz="4400">
                <a:solidFill>
                  <a:srgbClr val="336699"/>
                </a:solidFill>
                <a:latin typeface="Arial" charset="0"/>
              </a:defRPr>
            </a:lvl8pPr>
            <a:lvl9pPr marL="1828800" algn="ctr" rtl="0" eaLnBrk="1" fontAlgn="base" hangingPunct="1">
              <a:spcBef>
                <a:spcPct val="0"/>
              </a:spcBef>
              <a:spcAft>
                <a:spcPct val="0"/>
              </a:spcAft>
              <a:defRPr sz="4400">
                <a:solidFill>
                  <a:srgbClr val="336699"/>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Helvetica Light"/>
                <a:ea typeface="ＭＳ Ｐゴシック" charset="0"/>
                <a:cs typeface="Helvetica Light"/>
              </a:rPr>
              <a:t>Succinct Data Structures for </a:t>
            </a:r>
            <a:br>
              <a:rPr kumimoji="0" lang="en-US" sz="3600" b="0" i="0" u="none" strike="noStrike" kern="1200" cap="none" spc="0" normalizeH="0" baseline="0" noProof="0" dirty="0">
                <a:ln>
                  <a:noFill/>
                </a:ln>
                <a:solidFill>
                  <a:srgbClr val="000000"/>
                </a:solidFill>
                <a:effectLst/>
                <a:uLnTx/>
                <a:uFillTx/>
                <a:latin typeface="Helvetica Light"/>
                <a:ea typeface="ＭＳ Ｐゴシック" charset="0"/>
                <a:cs typeface="Helvetica Light"/>
              </a:rPr>
            </a:br>
            <a:r>
              <a:rPr kumimoji="0" lang="en-US" sz="3600" b="0" i="0" u="none" strike="noStrike" kern="1200" cap="none" spc="0" normalizeH="0" baseline="0" noProof="0" dirty="0">
                <a:ln>
                  <a:noFill/>
                </a:ln>
                <a:solidFill>
                  <a:srgbClr val="000000"/>
                </a:solidFill>
                <a:effectLst/>
                <a:uLnTx/>
                <a:uFillTx/>
                <a:latin typeface="Helvetica Light"/>
                <a:ea typeface="ＭＳ Ｐゴシック" charset="0"/>
                <a:cs typeface="Helvetica Light"/>
              </a:rPr>
              <a:t>Approximate Set-membership Tests </a:t>
            </a:r>
            <a:br>
              <a:rPr kumimoji="0" lang="en-US" sz="3600" b="0" i="0" u="none" strike="noStrike" kern="1200" cap="none" spc="0" normalizeH="0" baseline="0" noProof="0" dirty="0">
                <a:ln>
                  <a:noFill/>
                </a:ln>
                <a:solidFill>
                  <a:srgbClr val="000000"/>
                </a:solidFill>
                <a:effectLst/>
                <a:uLnTx/>
                <a:uFillTx/>
                <a:latin typeface="Helvetica Light"/>
                <a:ea typeface="ＭＳ Ｐゴシック" charset="0"/>
                <a:cs typeface="Helvetica Light"/>
              </a:rPr>
            </a:br>
            <a:endParaRPr kumimoji="0" lang="en-US" sz="2800" b="0" i="0" u="none" strike="noStrike" kern="1200" cap="none" spc="0" normalizeH="0" baseline="0" noProof="0" dirty="0">
              <a:ln>
                <a:noFill/>
              </a:ln>
              <a:solidFill>
                <a:srgbClr val="000000"/>
              </a:solidFill>
              <a:effectLst/>
              <a:uLnTx/>
              <a:uFillTx/>
              <a:latin typeface="Helvetica Light"/>
              <a:ea typeface="ＭＳ Ｐゴシック" charset="0"/>
              <a:cs typeface="Helvetica Light"/>
            </a:endParaRPr>
          </a:p>
        </p:txBody>
      </p:sp>
      <p:sp>
        <p:nvSpPr>
          <p:cNvPr id="6" name="Title 1"/>
          <p:cNvSpPr txBox="1">
            <a:spLocks/>
          </p:cNvSpPr>
          <p:nvPr/>
        </p:nvSpPr>
        <p:spPr>
          <a:xfrm>
            <a:off x="177485" y="5374639"/>
            <a:ext cx="8783638" cy="870903"/>
          </a:xfrm>
          <a:prstGeom prst="rect">
            <a:avLst/>
          </a:prstGeom>
          <a:solidFill>
            <a:srgbClr val="FFFFFF"/>
          </a:solidFill>
        </p:spPr>
        <p:txBody>
          <a:bodyPr/>
          <a:lstStyle>
            <a:lvl1pPr algn="ctr" rtl="0" eaLnBrk="1" fontAlgn="base" hangingPunct="1">
              <a:spcBef>
                <a:spcPct val="0"/>
              </a:spcBef>
              <a:spcAft>
                <a:spcPct val="0"/>
              </a:spcAft>
              <a:defRPr sz="4400">
                <a:solidFill>
                  <a:srgbClr val="336699"/>
                </a:solidFill>
                <a:latin typeface="+mj-lt"/>
                <a:ea typeface="ＭＳ Ｐゴシック" charset="0"/>
                <a:cs typeface="+mj-cs"/>
              </a:defRPr>
            </a:lvl1pPr>
            <a:lvl2pPr algn="ctr" rtl="0" eaLnBrk="1" fontAlgn="base" hangingPunct="1">
              <a:spcBef>
                <a:spcPct val="0"/>
              </a:spcBef>
              <a:spcAft>
                <a:spcPct val="0"/>
              </a:spcAft>
              <a:defRPr sz="4400">
                <a:solidFill>
                  <a:srgbClr val="336699"/>
                </a:solidFill>
                <a:latin typeface="Arial" charset="0"/>
                <a:ea typeface="ＭＳ Ｐゴシック" charset="0"/>
              </a:defRPr>
            </a:lvl2pPr>
            <a:lvl3pPr algn="ctr" rtl="0" eaLnBrk="1" fontAlgn="base" hangingPunct="1">
              <a:spcBef>
                <a:spcPct val="0"/>
              </a:spcBef>
              <a:spcAft>
                <a:spcPct val="0"/>
              </a:spcAft>
              <a:defRPr sz="4400">
                <a:solidFill>
                  <a:srgbClr val="336699"/>
                </a:solidFill>
                <a:latin typeface="Arial" charset="0"/>
                <a:ea typeface="ＭＳ Ｐゴシック" charset="0"/>
              </a:defRPr>
            </a:lvl3pPr>
            <a:lvl4pPr algn="ctr" rtl="0" eaLnBrk="1" fontAlgn="base" hangingPunct="1">
              <a:spcBef>
                <a:spcPct val="0"/>
              </a:spcBef>
              <a:spcAft>
                <a:spcPct val="0"/>
              </a:spcAft>
              <a:defRPr sz="4400">
                <a:solidFill>
                  <a:srgbClr val="336699"/>
                </a:solidFill>
                <a:latin typeface="Arial" charset="0"/>
                <a:ea typeface="ＭＳ Ｐゴシック" charset="0"/>
              </a:defRPr>
            </a:lvl4pPr>
            <a:lvl5pPr algn="ctr" rtl="0" eaLnBrk="1" fontAlgn="base" hangingPunct="1">
              <a:spcBef>
                <a:spcPct val="0"/>
              </a:spcBef>
              <a:spcAft>
                <a:spcPct val="0"/>
              </a:spcAft>
              <a:defRPr sz="4400">
                <a:solidFill>
                  <a:srgbClr val="336699"/>
                </a:solidFill>
                <a:latin typeface="Arial" charset="0"/>
                <a:ea typeface="ＭＳ Ｐゴシック" charset="0"/>
              </a:defRPr>
            </a:lvl5pPr>
            <a:lvl6pPr marL="457200" algn="ctr" rtl="0" eaLnBrk="1" fontAlgn="base" hangingPunct="1">
              <a:spcBef>
                <a:spcPct val="0"/>
              </a:spcBef>
              <a:spcAft>
                <a:spcPct val="0"/>
              </a:spcAft>
              <a:defRPr sz="4400">
                <a:solidFill>
                  <a:srgbClr val="336699"/>
                </a:solidFill>
                <a:latin typeface="Arial" charset="0"/>
              </a:defRPr>
            </a:lvl6pPr>
            <a:lvl7pPr marL="914400" algn="ctr" rtl="0" eaLnBrk="1" fontAlgn="base" hangingPunct="1">
              <a:spcBef>
                <a:spcPct val="0"/>
              </a:spcBef>
              <a:spcAft>
                <a:spcPct val="0"/>
              </a:spcAft>
              <a:defRPr sz="4400">
                <a:solidFill>
                  <a:srgbClr val="336699"/>
                </a:solidFill>
                <a:latin typeface="Arial" charset="0"/>
              </a:defRPr>
            </a:lvl7pPr>
            <a:lvl8pPr marL="1371600" algn="ctr" rtl="0" eaLnBrk="1" fontAlgn="base" hangingPunct="1">
              <a:spcBef>
                <a:spcPct val="0"/>
              </a:spcBef>
              <a:spcAft>
                <a:spcPct val="0"/>
              </a:spcAft>
              <a:defRPr sz="4400">
                <a:solidFill>
                  <a:srgbClr val="336699"/>
                </a:solidFill>
                <a:latin typeface="Arial" charset="0"/>
              </a:defRPr>
            </a:lvl8pPr>
            <a:lvl9pPr marL="1828800" algn="ctr" rtl="0" eaLnBrk="1" fontAlgn="base" hangingPunct="1">
              <a:spcBef>
                <a:spcPct val="0"/>
              </a:spcBef>
              <a:spcAft>
                <a:spcPct val="0"/>
              </a:spcAft>
              <a:defRPr sz="4400">
                <a:solidFill>
                  <a:srgbClr val="336699"/>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1D4D88"/>
                </a:solidFill>
                <a:effectLst/>
                <a:uLnTx/>
                <a:uFillTx/>
                <a:latin typeface="Helvetica Light"/>
                <a:ea typeface="ＭＳ Ｐゴシック" charset="0"/>
                <a:cs typeface="Helvetica Light"/>
              </a:rPr>
              <a:t>Can we achieve all three in practice?</a:t>
            </a:r>
            <a:endParaRPr kumimoji="0" lang="en-US" sz="3200" b="1" i="0" u="none" strike="noStrike" kern="1200" cap="none" spc="0" normalizeH="0" baseline="0" noProof="0" dirty="0">
              <a:ln>
                <a:noFill/>
              </a:ln>
              <a:solidFill>
                <a:srgbClr val="1D4D88"/>
              </a:solidFill>
              <a:effectLst/>
              <a:uLnTx/>
              <a:uFillTx/>
              <a:latin typeface="Helvetica Light"/>
              <a:ea typeface="ＭＳ Ｐゴシック" charset="0"/>
              <a:cs typeface="Helvetica Light"/>
            </a:endParaRPr>
          </a:p>
        </p:txBody>
      </p:sp>
      <p:sp>
        <p:nvSpPr>
          <p:cNvPr id="2" name="Rectangle 1"/>
          <p:cNvSpPr/>
          <p:nvPr/>
        </p:nvSpPr>
        <p:spPr>
          <a:xfrm>
            <a:off x="3191998" y="2333920"/>
            <a:ext cx="662135" cy="76944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8000"/>
                </a:solidFill>
                <a:effectLst/>
                <a:uLnTx/>
                <a:uFillTx/>
                <a:latin typeface="Helvetica Light"/>
                <a:ea typeface="Zapf Dingbats"/>
                <a:cs typeface="Helvetica Light"/>
                <a:sym typeface="Zapf Dingbats"/>
              </a:rPr>
              <a:t>✔</a:t>
            </a:r>
            <a:endParaRPr kumimoji="0" lang="en-US" sz="4400" b="0" i="0" u="none" strike="noStrike" kern="1200" cap="none" spc="0" normalizeH="0" baseline="0" noProof="0" dirty="0">
              <a:ln>
                <a:noFill/>
              </a:ln>
              <a:solidFill>
                <a:srgbClr val="008000"/>
              </a:solidFill>
              <a:effectLst/>
              <a:uLnTx/>
              <a:uFillTx/>
              <a:latin typeface="Helvetica Light"/>
              <a:ea typeface="宋体" pitchFamily="2" charset="-122"/>
              <a:cs typeface="Helvetica Light"/>
            </a:endParaRPr>
          </a:p>
        </p:txBody>
      </p:sp>
      <p:sp>
        <p:nvSpPr>
          <p:cNvPr id="7" name="Rectangle 6"/>
          <p:cNvSpPr/>
          <p:nvPr/>
        </p:nvSpPr>
        <p:spPr>
          <a:xfrm>
            <a:off x="7617185" y="2333920"/>
            <a:ext cx="506744"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Helvetica Light"/>
                <a:ea typeface="Zapf Dingbats"/>
                <a:cs typeface="Helvetica Light"/>
                <a:sym typeface="Zapf Dingbats"/>
              </a:rPr>
              <a:t>✗</a:t>
            </a:r>
            <a:endParaRPr kumimoji="0" lang="en-US" sz="4400" b="0" i="0" u="none" strike="noStrike" kern="1200" cap="none" spc="0" normalizeH="0" baseline="0" noProof="0" dirty="0">
              <a:ln>
                <a:noFill/>
              </a:ln>
              <a:solidFill>
                <a:srgbClr val="FF0000"/>
              </a:solidFill>
              <a:effectLst/>
              <a:uLnTx/>
              <a:uFillTx/>
              <a:latin typeface="Helvetica Light"/>
              <a:ea typeface="宋体" pitchFamily="2" charset="-122"/>
              <a:cs typeface="Helvetica Light"/>
            </a:endParaRPr>
          </a:p>
        </p:txBody>
      </p:sp>
      <p:sp>
        <p:nvSpPr>
          <p:cNvPr id="8" name="Rectangle 7"/>
          <p:cNvSpPr/>
          <p:nvPr/>
        </p:nvSpPr>
        <p:spPr>
          <a:xfrm>
            <a:off x="5356078" y="2333920"/>
            <a:ext cx="662135" cy="76944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8000"/>
                </a:solidFill>
                <a:effectLst/>
                <a:uLnTx/>
                <a:uFillTx/>
                <a:latin typeface="Helvetica Light"/>
                <a:ea typeface="Zapf Dingbats"/>
                <a:cs typeface="Helvetica Light"/>
                <a:sym typeface="Zapf Dingbats"/>
              </a:rPr>
              <a:t>✔</a:t>
            </a:r>
            <a:endParaRPr kumimoji="0" lang="en-US" sz="4400" b="0" i="0" u="none" strike="noStrike" kern="1200" cap="none" spc="0" normalizeH="0" baseline="0" noProof="0" dirty="0">
              <a:ln>
                <a:noFill/>
              </a:ln>
              <a:solidFill>
                <a:srgbClr val="008000"/>
              </a:solidFill>
              <a:effectLst/>
              <a:uLnTx/>
              <a:uFillTx/>
              <a:latin typeface="Helvetica Light"/>
              <a:ea typeface="宋体" pitchFamily="2" charset="-122"/>
              <a:cs typeface="Helvetica Light"/>
            </a:endParaRPr>
          </a:p>
        </p:txBody>
      </p:sp>
      <p:sp>
        <p:nvSpPr>
          <p:cNvPr id="12" name="Rectangle 11"/>
          <p:cNvSpPr/>
          <p:nvPr/>
        </p:nvSpPr>
        <p:spPr>
          <a:xfrm>
            <a:off x="7598623" y="3103361"/>
            <a:ext cx="662135" cy="76944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8000"/>
                </a:solidFill>
                <a:effectLst/>
                <a:uLnTx/>
                <a:uFillTx/>
                <a:latin typeface="Helvetica Light"/>
                <a:ea typeface="Zapf Dingbats"/>
                <a:cs typeface="Helvetica Light"/>
                <a:sym typeface="Zapf Dingbats"/>
              </a:rPr>
              <a:t>✔</a:t>
            </a:r>
            <a:endParaRPr kumimoji="0" lang="en-US" sz="4400" b="0" i="0" u="none" strike="noStrike" kern="1200" cap="none" spc="0" normalizeH="0" baseline="0" noProof="0" dirty="0">
              <a:ln>
                <a:noFill/>
              </a:ln>
              <a:solidFill>
                <a:srgbClr val="008000"/>
              </a:solidFill>
              <a:effectLst/>
              <a:uLnTx/>
              <a:uFillTx/>
              <a:latin typeface="Helvetica Light"/>
              <a:ea typeface="宋体" pitchFamily="2" charset="-122"/>
              <a:cs typeface="Helvetica Light"/>
            </a:endParaRPr>
          </a:p>
        </p:txBody>
      </p:sp>
      <p:sp>
        <p:nvSpPr>
          <p:cNvPr id="13" name="Rectangle 12"/>
          <p:cNvSpPr/>
          <p:nvPr/>
        </p:nvSpPr>
        <p:spPr>
          <a:xfrm>
            <a:off x="3154851" y="3138402"/>
            <a:ext cx="662135" cy="76944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8000"/>
                </a:solidFill>
                <a:effectLst/>
                <a:uLnTx/>
                <a:uFillTx/>
                <a:latin typeface="Helvetica Light"/>
                <a:ea typeface="Zapf Dingbats"/>
                <a:cs typeface="Helvetica Light"/>
                <a:sym typeface="Zapf Dingbats"/>
              </a:rPr>
              <a:t>✔</a:t>
            </a:r>
            <a:endParaRPr kumimoji="0" lang="en-US" sz="4400" b="0" i="0" u="none" strike="noStrike" kern="1200" cap="none" spc="0" normalizeH="0" baseline="0" noProof="0" dirty="0">
              <a:ln>
                <a:noFill/>
              </a:ln>
              <a:solidFill>
                <a:srgbClr val="008000"/>
              </a:solidFill>
              <a:effectLst/>
              <a:uLnTx/>
              <a:uFillTx/>
              <a:latin typeface="Helvetica Light"/>
              <a:ea typeface="宋体" pitchFamily="2" charset="-122"/>
              <a:cs typeface="Helvetica Light"/>
            </a:endParaRPr>
          </a:p>
        </p:txBody>
      </p:sp>
      <p:sp>
        <p:nvSpPr>
          <p:cNvPr id="14" name="Rectangle 13"/>
          <p:cNvSpPr/>
          <p:nvPr/>
        </p:nvSpPr>
        <p:spPr>
          <a:xfrm>
            <a:off x="7598623" y="3955281"/>
            <a:ext cx="662135" cy="76944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8000"/>
                </a:solidFill>
                <a:effectLst/>
                <a:uLnTx/>
                <a:uFillTx/>
                <a:latin typeface="Helvetica Light"/>
                <a:ea typeface="Zapf Dingbats"/>
                <a:cs typeface="Helvetica Light"/>
                <a:sym typeface="Zapf Dingbats"/>
              </a:rPr>
              <a:t>✔</a:t>
            </a:r>
            <a:endParaRPr kumimoji="0" lang="en-US" sz="4400" b="0" i="0" u="none" strike="noStrike" kern="1200" cap="none" spc="0" normalizeH="0" baseline="0" noProof="0" dirty="0">
              <a:ln>
                <a:noFill/>
              </a:ln>
              <a:solidFill>
                <a:srgbClr val="008000"/>
              </a:solidFill>
              <a:effectLst/>
              <a:uLnTx/>
              <a:uFillTx/>
              <a:latin typeface="Helvetica Light"/>
              <a:ea typeface="宋体" pitchFamily="2" charset="-122"/>
              <a:cs typeface="Helvetica Light"/>
            </a:endParaRPr>
          </a:p>
        </p:txBody>
      </p:sp>
      <p:sp>
        <p:nvSpPr>
          <p:cNvPr id="15" name="Rectangle 14"/>
          <p:cNvSpPr/>
          <p:nvPr/>
        </p:nvSpPr>
        <p:spPr>
          <a:xfrm>
            <a:off x="5356078" y="3950720"/>
            <a:ext cx="662135" cy="76944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8000"/>
                </a:solidFill>
                <a:effectLst/>
                <a:uLnTx/>
                <a:uFillTx/>
                <a:latin typeface="Helvetica Light"/>
                <a:ea typeface="Zapf Dingbats"/>
                <a:cs typeface="Helvetica Light"/>
                <a:sym typeface="Zapf Dingbats"/>
              </a:rPr>
              <a:t>✔</a:t>
            </a:r>
            <a:endParaRPr kumimoji="0" lang="en-US" sz="4400" b="0" i="0" u="none" strike="noStrike" kern="1200" cap="none" spc="0" normalizeH="0" baseline="0" noProof="0" dirty="0">
              <a:ln>
                <a:noFill/>
              </a:ln>
              <a:solidFill>
                <a:srgbClr val="008000"/>
              </a:solidFill>
              <a:effectLst/>
              <a:uLnTx/>
              <a:uFillTx/>
              <a:latin typeface="Helvetica Light"/>
              <a:ea typeface="宋体" pitchFamily="2" charset="-122"/>
              <a:cs typeface="Helvetica Light"/>
            </a:endParaRPr>
          </a:p>
        </p:txBody>
      </p:sp>
      <p:sp>
        <p:nvSpPr>
          <p:cNvPr id="16" name="Rectangle 15"/>
          <p:cNvSpPr/>
          <p:nvPr/>
        </p:nvSpPr>
        <p:spPr>
          <a:xfrm>
            <a:off x="5441040" y="3103361"/>
            <a:ext cx="506744"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Helvetica Light"/>
                <a:ea typeface="Zapf Dingbats"/>
                <a:cs typeface="Helvetica Light"/>
                <a:sym typeface="Zapf Dingbats"/>
              </a:rPr>
              <a:t>✗</a:t>
            </a:r>
            <a:endParaRPr kumimoji="0" lang="en-US" sz="4400" b="0" i="0" u="none" strike="noStrike" kern="1200" cap="none" spc="0" normalizeH="0" baseline="0" noProof="0" dirty="0">
              <a:ln>
                <a:noFill/>
              </a:ln>
              <a:solidFill>
                <a:srgbClr val="FF0000"/>
              </a:solidFill>
              <a:effectLst/>
              <a:uLnTx/>
              <a:uFillTx/>
              <a:latin typeface="Helvetica Light"/>
              <a:ea typeface="宋体" pitchFamily="2" charset="-122"/>
              <a:cs typeface="Helvetica Light"/>
            </a:endParaRPr>
          </a:p>
        </p:txBody>
      </p:sp>
      <p:sp>
        <p:nvSpPr>
          <p:cNvPr id="17" name="Rectangle 16"/>
          <p:cNvSpPr/>
          <p:nvPr/>
        </p:nvSpPr>
        <p:spPr>
          <a:xfrm>
            <a:off x="3191998" y="3980162"/>
            <a:ext cx="506744"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Helvetica Light"/>
                <a:ea typeface="Zapf Dingbats"/>
                <a:cs typeface="Helvetica Light"/>
                <a:sym typeface="Zapf Dingbats"/>
              </a:rPr>
              <a:t>✗</a:t>
            </a:r>
            <a:endParaRPr kumimoji="0" lang="en-US" sz="4400" b="0" i="0" u="none" strike="noStrike" kern="1200" cap="none" spc="0" normalizeH="0" baseline="0" noProof="0" dirty="0">
              <a:ln>
                <a:noFill/>
              </a:ln>
              <a:solidFill>
                <a:srgbClr val="FF0000"/>
              </a:solidFill>
              <a:effectLst/>
              <a:uLnTx/>
              <a:uFillTx/>
              <a:latin typeface="Helvetica Light"/>
              <a:ea typeface="宋体" pitchFamily="2" charset="-122"/>
              <a:cs typeface="Helvetica Light"/>
            </a:endParaRPr>
          </a:p>
        </p:txBody>
      </p:sp>
    </p:spTree>
    <p:custDataLst>
      <p:tags r:id="rId1"/>
    </p:custDataLst>
    <p:extLst>
      <p:ext uri="{BB962C8B-B14F-4D97-AF65-F5344CB8AC3E}">
        <p14:creationId xmlns:p14="http://schemas.microsoft.com/office/powerpoint/2010/main" val="3312270243"/>
      </p:ext>
    </p:extLst>
  </p:cSld>
  <p:clrMapOvr>
    <a:masterClrMapping/>
  </p:clrMapOvr>
  <mc:AlternateContent xmlns:mc="http://schemas.openxmlformats.org/markup-compatibility/2006" xmlns:p14="http://schemas.microsoft.com/office/powerpoint/2010/main">
    <mc:Choice Requires="p14">
      <p:transition spd="slow" p14:dur="2000" advTm="50680"/>
    </mc:Choice>
    <mc:Fallback xmlns="">
      <p:transition xmlns:p14="http://schemas.microsoft.com/office/powerpoint/2010/main" spd="slow" advTm="50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7" grpId="0"/>
      <p:bldP spid="8" grpId="0"/>
      <p:bldP spid="12" grpId="0"/>
      <p:bldP spid="13" grpId="0"/>
      <p:bldP spid="14" grpId="0"/>
      <p:bldP spid="15" grpId="0"/>
      <p:bldP spid="16"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Light"/>
                <a:cs typeface="Helvetica Light"/>
              </a:rPr>
              <a:t>Outline</a:t>
            </a:r>
          </a:p>
        </p:txBody>
      </p:sp>
      <p:sp>
        <p:nvSpPr>
          <p:cNvPr id="3" name="Content Placeholder 2"/>
          <p:cNvSpPr>
            <a:spLocks noGrp="1"/>
          </p:cNvSpPr>
          <p:nvPr>
            <p:ph idx="1"/>
          </p:nvPr>
        </p:nvSpPr>
        <p:spPr/>
        <p:txBody>
          <a:bodyPr/>
          <a:lstStyle/>
          <a:p>
            <a:r>
              <a:rPr lang="en-US" dirty="0">
                <a:latin typeface="Helvetica Light"/>
                <a:cs typeface="Helvetica Light"/>
              </a:rPr>
              <a:t>Background</a:t>
            </a:r>
          </a:p>
          <a:p>
            <a:endParaRPr lang="en-US" dirty="0">
              <a:latin typeface="Helvetica Light"/>
              <a:cs typeface="Helvetica Light"/>
            </a:endParaRPr>
          </a:p>
          <a:p>
            <a:r>
              <a:rPr lang="en-US" b="1" dirty="0">
                <a:solidFill>
                  <a:srgbClr val="008000"/>
                </a:solidFill>
                <a:latin typeface="Helvetica Light"/>
                <a:cs typeface="Helvetica Light"/>
              </a:rPr>
              <a:t>Cuckoo filter algorithm</a:t>
            </a:r>
          </a:p>
          <a:p>
            <a:endParaRPr lang="en-US" dirty="0">
              <a:latin typeface="Helvetica Light"/>
              <a:cs typeface="Helvetica Light"/>
            </a:endParaRPr>
          </a:p>
          <a:p>
            <a:r>
              <a:rPr lang="en-US" dirty="0">
                <a:latin typeface="Helvetica Light"/>
                <a:cs typeface="Helvetica Light"/>
              </a:rPr>
              <a:t>Performance evaluation</a:t>
            </a:r>
          </a:p>
          <a:p>
            <a:endParaRPr lang="en-US" dirty="0">
              <a:latin typeface="Helvetica Light"/>
              <a:cs typeface="Helvetica Light"/>
            </a:endParaRPr>
          </a:p>
          <a:p>
            <a:r>
              <a:rPr lang="en-US" dirty="0">
                <a:latin typeface="Helvetica Light"/>
                <a:cs typeface="Helvetica Light"/>
              </a:rPr>
              <a:t>Summary</a:t>
            </a:r>
          </a:p>
        </p:txBody>
      </p:sp>
      <p:sp>
        <p:nvSpPr>
          <p:cNvPr id="5" name="Slide Number Placeholder 4"/>
          <p:cNvSpPr>
            <a:spLocks noGrp="1"/>
          </p:cNvSpPr>
          <p:nvPr>
            <p:ph type="sldNum" sz="quarter" idx="4"/>
          </p:nvPr>
        </p:nvSpPr>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E467C78-9076-9245-AAD5-B368E015503D}" type="slidenum">
              <a:rPr kumimoji="0" lang="en-US" sz="900" b="0" i="0" u="none" strike="noStrike" kern="1200" cap="none" spc="0" normalizeH="0" baseline="0" noProof="0" smtClean="0">
                <a:ln>
                  <a:noFill/>
                </a:ln>
                <a:solidFill>
                  <a:srgbClr val="000000"/>
                </a:solidFill>
                <a:effectLst/>
                <a:uLnTx/>
                <a:uFillTx/>
                <a:latin typeface="Arial"/>
                <a:ea typeface="宋体" pitchFamily="2" charset="-122"/>
                <a:cs typeface="+mn-cs"/>
              </a:rPr>
              <a:pPr marL="0" marR="0" lvl="0" indent="0" algn="ctr" defTabSz="457200" rtl="0" eaLnBrk="0" fontAlgn="auto" latinLnBrk="0" hangingPunct="0">
                <a:lnSpc>
                  <a:spcPct val="100000"/>
                </a:lnSpc>
                <a:spcBef>
                  <a:spcPts val="0"/>
                </a:spcBef>
                <a:spcAft>
                  <a:spcPts val="0"/>
                </a:spcAft>
                <a:buClrTx/>
                <a:buSzTx/>
                <a:buFontTx/>
                <a:buNone/>
                <a:tabLst/>
                <a:defRPr/>
              </a:pPr>
              <a:t>45</a:t>
            </a:fld>
            <a:endParaRPr kumimoji="0" lang="en-US" sz="9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Right Arrow 5"/>
          <p:cNvSpPr/>
          <p:nvPr/>
        </p:nvSpPr>
        <p:spPr bwMode="auto">
          <a:xfrm>
            <a:off x="70339" y="2168613"/>
            <a:ext cx="615461"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257172410"/>
      </p:ext>
    </p:extLst>
  </p:cSld>
  <p:clrMapOvr>
    <a:masterClrMapping/>
  </p:clrMapOvr>
  <mc:AlternateContent xmlns:mc="http://schemas.openxmlformats.org/markup-compatibility/2006" xmlns:p14="http://schemas.microsoft.com/office/powerpoint/2010/main">
    <mc:Choice Requires="p14">
      <p:transition spd="slow" p14:dur="2000" advTm="5007"/>
    </mc:Choice>
    <mc:Fallback xmlns="">
      <p:transition xmlns:p14="http://schemas.microsoft.com/office/powerpoint/2010/main" spd="slow" advTm="5007"/>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Helvetica Light"/>
                <a:cs typeface="Helvetica Light"/>
              </a:rPr>
              <a:t>Basic Idea: Store Fingerprints in Hash Table</a:t>
            </a:r>
            <a:endParaRPr lang="en-US" sz="3200" dirty="0"/>
          </a:p>
        </p:txBody>
      </p:sp>
      <p:sp>
        <p:nvSpPr>
          <p:cNvPr id="5" name="Slide Number Placeholder 4"/>
          <p:cNvSpPr>
            <a:spLocks noGrp="1"/>
          </p:cNvSpPr>
          <p:nvPr>
            <p:ph type="sldNum" sz="quarter" idx="4"/>
          </p:nvPr>
        </p:nvSpPr>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E467C78-9076-9245-AAD5-B368E015503D}" type="slidenum">
              <a:rPr kumimoji="0" lang="en-US" sz="900" b="0" i="0" u="none" strike="noStrike" kern="1200" cap="none" spc="0" normalizeH="0" baseline="0" noProof="0" smtClean="0">
                <a:ln>
                  <a:noFill/>
                </a:ln>
                <a:solidFill>
                  <a:srgbClr val="000000"/>
                </a:solidFill>
                <a:effectLst/>
                <a:uLnTx/>
                <a:uFillTx/>
                <a:latin typeface="Arial"/>
                <a:ea typeface="宋体" pitchFamily="2" charset="-122"/>
                <a:cs typeface="+mn-cs"/>
              </a:rPr>
              <a:pPr marL="0" marR="0" lvl="0" indent="0" algn="ctr" defTabSz="457200" rtl="0" eaLnBrk="0" fontAlgn="auto" latinLnBrk="0" hangingPunct="0">
                <a:lnSpc>
                  <a:spcPct val="100000"/>
                </a:lnSpc>
                <a:spcBef>
                  <a:spcPts val="0"/>
                </a:spcBef>
                <a:spcAft>
                  <a:spcPts val="0"/>
                </a:spcAft>
                <a:buClrTx/>
                <a:buSzTx/>
                <a:buFontTx/>
                <a:buNone/>
                <a:tabLst/>
                <a:defRPr/>
              </a:pPr>
              <a:t>46</a:t>
            </a:fld>
            <a:endParaRPr kumimoji="0" lang="en-US" sz="9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Content Placeholder 2"/>
          <p:cNvSpPr>
            <a:spLocks noGrp="1"/>
          </p:cNvSpPr>
          <p:nvPr>
            <p:ph idx="1"/>
          </p:nvPr>
        </p:nvSpPr>
        <p:spPr>
          <a:xfrm>
            <a:off x="487680" y="1104900"/>
            <a:ext cx="8016240" cy="4648200"/>
          </a:xfrm>
        </p:spPr>
        <p:txBody>
          <a:bodyPr/>
          <a:lstStyle/>
          <a:p>
            <a:r>
              <a:rPr lang="en-US" b="1" dirty="0">
                <a:latin typeface="Helvetica Light"/>
                <a:cs typeface="Helvetica Light"/>
              </a:rPr>
              <a:t>Fingerprint</a:t>
            </a:r>
            <a:r>
              <a:rPr lang="en-US" dirty="0">
                <a:latin typeface="Helvetica Light"/>
                <a:cs typeface="Helvetica Light"/>
              </a:rPr>
              <a:t>(x): A hash value of x</a:t>
            </a:r>
          </a:p>
          <a:p>
            <a:pPr lvl="1"/>
            <a:r>
              <a:rPr lang="en-US" dirty="0">
                <a:latin typeface="Helvetica Light"/>
                <a:cs typeface="Helvetica Light"/>
              </a:rPr>
              <a:t>Lower false positive rate </a:t>
            </a:r>
            <a:r>
              <a:rPr lang="en-US" b="1" i="1" dirty="0" err="1">
                <a:latin typeface="Helvetica Light"/>
                <a:cs typeface="Helvetica Light"/>
              </a:rPr>
              <a:t>ε</a:t>
            </a:r>
            <a:r>
              <a:rPr lang="en-US" dirty="0">
                <a:latin typeface="Helvetica Light"/>
                <a:cs typeface="Helvetica Light"/>
              </a:rPr>
              <a:t>, longer fingerprint</a:t>
            </a:r>
          </a:p>
        </p:txBody>
      </p:sp>
      <p:grpSp>
        <p:nvGrpSpPr>
          <p:cNvPr id="59" name="Group 58"/>
          <p:cNvGrpSpPr/>
          <p:nvPr/>
        </p:nvGrpSpPr>
        <p:grpSpPr>
          <a:xfrm>
            <a:off x="7204465" y="3325733"/>
            <a:ext cx="1577111" cy="2701088"/>
            <a:chOff x="2405609" y="2136213"/>
            <a:chExt cx="1131366" cy="2701088"/>
          </a:xfrm>
        </p:grpSpPr>
        <p:sp>
          <p:nvSpPr>
            <p:cNvPr id="60" name="Rectangle 59"/>
            <p:cNvSpPr/>
            <p:nvPr/>
          </p:nvSpPr>
          <p:spPr bwMode="auto">
            <a:xfrm>
              <a:off x="2818603" y="21632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61" name="Rectangle 60"/>
            <p:cNvSpPr/>
            <p:nvPr/>
          </p:nvSpPr>
          <p:spPr bwMode="auto">
            <a:xfrm>
              <a:off x="2818603" y="248587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62" name="Rectangle 61"/>
            <p:cNvSpPr/>
            <p:nvPr/>
          </p:nvSpPr>
          <p:spPr bwMode="auto">
            <a:xfrm>
              <a:off x="2818603" y="282636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FP(a)</a:t>
              </a:r>
            </a:p>
          </p:txBody>
        </p:sp>
        <p:sp>
          <p:nvSpPr>
            <p:cNvPr id="63" name="Rectangle 62"/>
            <p:cNvSpPr/>
            <p:nvPr/>
          </p:nvSpPr>
          <p:spPr bwMode="auto">
            <a:xfrm>
              <a:off x="2818603" y="316775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64" name="Rectangle 63"/>
            <p:cNvSpPr/>
            <p:nvPr/>
          </p:nvSpPr>
          <p:spPr>
            <a:xfrm>
              <a:off x="2405609" y="2136213"/>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0:</a:t>
              </a:r>
            </a:p>
          </p:txBody>
        </p:sp>
        <p:sp>
          <p:nvSpPr>
            <p:cNvPr id="65" name="Rectangle 64"/>
            <p:cNvSpPr/>
            <p:nvPr/>
          </p:nvSpPr>
          <p:spPr>
            <a:xfrm>
              <a:off x="2405609" y="2449598"/>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1:</a:t>
              </a:r>
            </a:p>
          </p:txBody>
        </p:sp>
        <p:sp>
          <p:nvSpPr>
            <p:cNvPr id="66" name="Rectangle 65"/>
            <p:cNvSpPr/>
            <p:nvPr/>
          </p:nvSpPr>
          <p:spPr>
            <a:xfrm>
              <a:off x="2405609" y="2785993"/>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2:</a:t>
              </a:r>
            </a:p>
          </p:txBody>
        </p:sp>
        <p:sp>
          <p:nvSpPr>
            <p:cNvPr id="67" name="Rectangle 66"/>
            <p:cNvSpPr/>
            <p:nvPr/>
          </p:nvSpPr>
          <p:spPr>
            <a:xfrm>
              <a:off x="2405609" y="3122388"/>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3:</a:t>
              </a:r>
            </a:p>
          </p:txBody>
        </p:sp>
        <p:sp>
          <p:nvSpPr>
            <p:cNvPr id="68" name="Rectangle 67"/>
            <p:cNvSpPr/>
            <p:nvPr/>
          </p:nvSpPr>
          <p:spPr bwMode="auto">
            <a:xfrm>
              <a:off x="2818603" y="349229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FP(c)</a:t>
              </a:r>
            </a:p>
          </p:txBody>
        </p:sp>
        <p:sp>
          <p:nvSpPr>
            <p:cNvPr id="69" name="Rectangle 68"/>
            <p:cNvSpPr/>
            <p:nvPr/>
          </p:nvSpPr>
          <p:spPr bwMode="auto">
            <a:xfrm>
              <a:off x="2818603" y="38149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70" name="Rectangle 69"/>
            <p:cNvSpPr/>
            <p:nvPr/>
          </p:nvSpPr>
          <p:spPr bwMode="auto">
            <a:xfrm>
              <a:off x="2818603" y="415542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FP(b)</a:t>
              </a:r>
            </a:p>
          </p:txBody>
        </p:sp>
        <p:sp>
          <p:nvSpPr>
            <p:cNvPr id="71" name="Rectangle 70"/>
            <p:cNvSpPr/>
            <p:nvPr/>
          </p:nvSpPr>
          <p:spPr bwMode="auto">
            <a:xfrm>
              <a:off x="2818603" y="449681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72" name="Rectangle 71"/>
            <p:cNvSpPr/>
            <p:nvPr/>
          </p:nvSpPr>
          <p:spPr>
            <a:xfrm>
              <a:off x="2405609" y="3795178"/>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5:</a:t>
              </a:r>
            </a:p>
          </p:txBody>
        </p:sp>
        <p:sp>
          <p:nvSpPr>
            <p:cNvPr id="73" name="Rectangle 72"/>
            <p:cNvSpPr/>
            <p:nvPr/>
          </p:nvSpPr>
          <p:spPr>
            <a:xfrm>
              <a:off x="2405609" y="4131573"/>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6:</a:t>
              </a:r>
            </a:p>
          </p:txBody>
        </p:sp>
        <p:sp>
          <p:nvSpPr>
            <p:cNvPr id="74" name="Rectangle 73"/>
            <p:cNvSpPr/>
            <p:nvPr/>
          </p:nvSpPr>
          <p:spPr>
            <a:xfrm>
              <a:off x="2405609" y="4467969"/>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7:</a:t>
              </a:r>
            </a:p>
          </p:txBody>
        </p:sp>
        <p:sp>
          <p:nvSpPr>
            <p:cNvPr id="75" name="Rectangle 74"/>
            <p:cNvSpPr/>
            <p:nvPr/>
          </p:nvSpPr>
          <p:spPr>
            <a:xfrm>
              <a:off x="2405609" y="3458783"/>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4:</a:t>
              </a:r>
            </a:p>
          </p:txBody>
        </p:sp>
      </p:grpSp>
    </p:spTree>
    <p:extLst>
      <p:ext uri="{BB962C8B-B14F-4D97-AF65-F5344CB8AC3E}">
        <p14:creationId xmlns:p14="http://schemas.microsoft.com/office/powerpoint/2010/main" val="844525642"/>
      </p:ext>
    </p:extLst>
  </p:cSld>
  <p:clrMapOvr>
    <a:masterClrMapping/>
  </p:clrMapOvr>
  <mc:AlternateContent xmlns:mc="http://schemas.openxmlformats.org/markup-compatibility/2006" xmlns:p14="http://schemas.microsoft.com/office/powerpoint/2010/main">
    <mc:Choice Requires="p14">
      <p:transition spd="slow" p14:dur="2000" advTm="52043"/>
    </mc:Choice>
    <mc:Fallback xmlns="">
      <p:transition xmlns:p14="http://schemas.microsoft.com/office/powerpoint/2010/main" spd="slow" advTm="52043"/>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Helvetica Light"/>
                <a:cs typeface="Helvetica Light"/>
              </a:rPr>
              <a:t>Basic Idea: Store Fingerprints in Hash Table</a:t>
            </a:r>
            <a:endParaRPr lang="en-US" sz="3200" dirty="0"/>
          </a:p>
        </p:txBody>
      </p:sp>
      <p:sp>
        <p:nvSpPr>
          <p:cNvPr id="5" name="Slide Number Placeholder 4"/>
          <p:cNvSpPr>
            <a:spLocks noGrp="1"/>
          </p:cNvSpPr>
          <p:nvPr>
            <p:ph type="sldNum" sz="quarter" idx="4"/>
          </p:nvPr>
        </p:nvSpPr>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E467C78-9076-9245-AAD5-B368E015503D}" type="slidenum">
              <a:rPr kumimoji="0" lang="en-US" sz="900" b="0" i="0" u="none" strike="noStrike" kern="1200" cap="none" spc="0" normalizeH="0" baseline="0" noProof="0" smtClean="0">
                <a:ln>
                  <a:noFill/>
                </a:ln>
                <a:solidFill>
                  <a:srgbClr val="000000"/>
                </a:solidFill>
                <a:effectLst/>
                <a:uLnTx/>
                <a:uFillTx/>
                <a:latin typeface="Arial"/>
                <a:ea typeface="宋体" pitchFamily="2" charset="-122"/>
                <a:cs typeface="+mn-cs"/>
              </a:rPr>
              <a:pPr marL="0" marR="0" lvl="0" indent="0" algn="ctr" defTabSz="457200" rtl="0" eaLnBrk="0" fontAlgn="auto" latinLnBrk="0" hangingPunct="0">
                <a:lnSpc>
                  <a:spcPct val="100000"/>
                </a:lnSpc>
                <a:spcBef>
                  <a:spcPts val="0"/>
                </a:spcBef>
                <a:spcAft>
                  <a:spcPts val="0"/>
                </a:spcAft>
                <a:buClrTx/>
                <a:buSzTx/>
                <a:buFontTx/>
                <a:buNone/>
                <a:tabLst/>
                <a:defRPr/>
              </a:pPr>
              <a:t>47</a:t>
            </a:fld>
            <a:endParaRPr kumimoji="0" lang="en-US" sz="9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Content Placeholder 2"/>
          <p:cNvSpPr>
            <a:spLocks noGrp="1"/>
          </p:cNvSpPr>
          <p:nvPr>
            <p:ph idx="1"/>
          </p:nvPr>
        </p:nvSpPr>
        <p:spPr>
          <a:xfrm>
            <a:off x="487680" y="1104900"/>
            <a:ext cx="8016240" cy="4648200"/>
          </a:xfrm>
        </p:spPr>
        <p:txBody>
          <a:bodyPr/>
          <a:lstStyle/>
          <a:p>
            <a:r>
              <a:rPr lang="en-US" b="1" dirty="0">
                <a:latin typeface="Helvetica Light"/>
                <a:cs typeface="Helvetica Light"/>
              </a:rPr>
              <a:t>Fingerprint</a:t>
            </a:r>
            <a:r>
              <a:rPr lang="en-US" dirty="0">
                <a:latin typeface="Helvetica Light"/>
                <a:cs typeface="Helvetica Light"/>
              </a:rPr>
              <a:t>(x): A hash value of x</a:t>
            </a:r>
          </a:p>
          <a:p>
            <a:pPr lvl="1"/>
            <a:r>
              <a:rPr lang="en-US" dirty="0">
                <a:latin typeface="Helvetica Light"/>
                <a:cs typeface="Helvetica Light"/>
              </a:rPr>
              <a:t>Lower false positive rate </a:t>
            </a:r>
            <a:r>
              <a:rPr lang="en-US" b="1" i="1" dirty="0" err="1">
                <a:latin typeface="Helvetica Light"/>
                <a:cs typeface="Helvetica Light"/>
              </a:rPr>
              <a:t>ε</a:t>
            </a:r>
            <a:r>
              <a:rPr lang="en-US" dirty="0">
                <a:latin typeface="Helvetica Light"/>
                <a:cs typeface="Helvetica Light"/>
              </a:rPr>
              <a:t>, longer fingerprint</a:t>
            </a:r>
          </a:p>
          <a:p>
            <a:r>
              <a:rPr lang="en-US" b="1" dirty="0">
                <a:latin typeface="Helvetica Light"/>
                <a:cs typeface="Helvetica Light"/>
              </a:rPr>
              <a:t>Insert</a:t>
            </a:r>
            <a:r>
              <a:rPr lang="en-US" dirty="0">
                <a:latin typeface="Helvetica Light"/>
                <a:cs typeface="Helvetica Light"/>
              </a:rPr>
              <a:t>(x): </a:t>
            </a:r>
          </a:p>
          <a:p>
            <a:pPr lvl="1"/>
            <a:r>
              <a:rPr lang="en-US" dirty="0">
                <a:latin typeface="Helvetica Light"/>
                <a:cs typeface="Helvetica Light"/>
              </a:rPr>
              <a:t>add </a:t>
            </a:r>
            <a:r>
              <a:rPr lang="en-US" b="1" dirty="0">
                <a:latin typeface="Helvetica Light"/>
                <a:cs typeface="Helvetica Light"/>
              </a:rPr>
              <a:t>Fingerprint(x)</a:t>
            </a:r>
            <a:r>
              <a:rPr lang="en-US" dirty="0">
                <a:latin typeface="Helvetica Light"/>
                <a:cs typeface="Helvetica Light"/>
              </a:rPr>
              <a:t> to hash table</a:t>
            </a:r>
          </a:p>
          <a:p>
            <a:endParaRPr lang="en-US" dirty="0">
              <a:latin typeface="Helvetica Light"/>
              <a:cs typeface="Helvetica Light"/>
            </a:endParaRPr>
          </a:p>
        </p:txBody>
      </p:sp>
      <p:grpSp>
        <p:nvGrpSpPr>
          <p:cNvPr id="7" name="Group 6"/>
          <p:cNvGrpSpPr/>
          <p:nvPr/>
        </p:nvGrpSpPr>
        <p:grpSpPr>
          <a:xfrm>
            <a:off x="7204465" y="3325733"/>
            <a:ext cx="1577111" cy="2701088"/>
            <a:chOff x="2405609" y="2136213"/>
            <a:chExt cx="1131366" cy="2701088"/>
          </a:xfrm>
        </p:grpSpPr>
        <p:sp>
          <p:nvSpPr>
            <p:cNvPr id="8" name="Rectangle 7"/>
            <p:cNvSpPr/>
            <p:nvPr/>
          </p:nvSpPr>
          <p:spPr bwMode="auto">
            <a:xfrm>
              <a:off x="2818603" y="21632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9" name="Rectangle 8"/>
            <p:cNvSpPr/>
            <p:nvPr/>
          </p:nvSpPr>
          <p:spPr bwMode="auto">
            <a:xfrm>
              <a:off x="2818603" y="248587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10" name="Rectangle 9"/>
            <p:cNvSpPr/>
            <p:nvPr/>
          </p:nvSpPr>
          <p:spPr bwMode="auto">
            <a:xfrm>
              <a:off x="2818603" y="282636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FP(a)</a:t>
              </a:r>
            </a:p>
          </p:txBody>
        </p:sp>
        <p:sp>
          <p:nvSpPr>
            <p:cNvPr id="11" name="Rectangle 10"/>
            <p:cNvSpPr/>
            <p:nvPr/>
          </p:nvSpPr>
          <p:spPr bwMode="auto">
            <a:xfrm>
              <a:off x="2818603" y="316775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12" name="Rectangle 11"/>
            <p:cNvSpPr/>
            <p:nvPr/>
          </p:nvSpPr>
          <p:spPr>
            <a:xfrm>
              <a:off x="2405609" y="2136213"/>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0:</a:t>
              </a:r>
            </a:p>
          </p:txBody>
        </p:sp>
        <p:sp>
          <p:nvSpPr>
            <p:cNvPr id="13" name="Rectangle 12"/>
            <p:cNvSpPr/>
            <p:nvPr/>
          </p:nvSpPr>
          <p:spPr>
            <a:xfrm>
              <a:off x="2405609" y="2449598"/>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1:</a:t>
              </a:r>
            </a:p>
          </p:txBody>
        </p:sp>
        <p:sp>
          <p:nvSpPr>
            <p:cNvPr id="14" name="Rectangle 13"/>
            <p:cNvSpPr/>
            <p:nvPr/>
          </p:nvSpPr>
          <p:spPr>
            <a:xfrm>
              <a:off x="2405609" y="2785993"/>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2:</a:t>
              </a:r>
            </a:p>
          </p:txBody>
        </p:sp>
        <p:sp>
          <p:nvSpPr>
            <p:cNvPr id="15" name="Rectangle 14"/>
            <p:cNvSpPr/>
            <p:nvPr/>
          </p:nvSpPr>
          <p:spPr>
            <a:xfrm>
              <a:off x="2405609" y="3122388"/>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3:</a:t>
              </a:r>
            </a:p>
          </p:txBody>
        </p:sp>
        <p:sp>
          <p:nvSpPr>
            <p:cNvPr id="16" name="Rectangle 15"/>
            <p:cNvSpPr/>
            <p:nvPr/>
          </p:nvSpPr>
          <p:spPr bwMode="auto">
            <a:xfrm>
              <a:off x="2818603" y="349229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FP(c)</a:t>
              </a:r>
            </a:p>
          </p:txBody>
        </p:sp>
        <p:sp>
          <p:nvSpPr>
            <p:cNvPr id="17" name="Rectangle 16"/>
            <p:cNvSpPr/>
            <p:nvPr/>
          </p:nvSpPr>
          <p:spPr bwMode="auto">
            <a:xfrm>
              <a:off x="2818603" y="38149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18" name="Rectangle 17"/>
            <p:cNvSpPr/>
            <p:nvPr/>
          </p:nvSpPr>
          <p:spPr bwMode="auto">
            <a:xfrm>
              <a:off x="2818603" y="415542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FP(b)</a:t>
              </a:r>
            </a:p>
          </p:txBody>
        </p:sp>
        <p:sp>
          <p:nvSpPr>
            <p:cNvPr id="19" name="Rectangle 18"/>
            <p:cNvSpPr/>
            <p:nvPr/>
          </p:nvSpPr>
          <p:spPr bwMode="auto">
            <a:xfrm>
              <a:off x="2818603" y="449681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20" name="Rectangle 19"/>
            <p:cNvSpPr/>
            <p:nvPr/>
          </p:nvSpPr>
          <p:spPr>
            <a:xfrm>
              <a:off x="2405609" y="3795178"/>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5:</a:t>
              </a:r>
            </a:p>
          </p:txBody>
        </p:sp>
        <p:sp>
          <p:nvSpPr>
            <p:cNvPr id="21" name="Rectangle 20"/>
            <p:cNvSpPr/>
            <p:nvPr/>
          </p:nvSpPr>
          <p:spPr>
            <a:xfrm>
              <a:off x="2405609" y="4131573"/>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6:</a:t>
              </a:r>
            </a:p>
          </p:txBody>
        </p:sp>
        <p:sp>
          <p:nvSpPr>
            <p:cNvPr id="22" name="Rectangle 21"/>
            <p:cNvSpPr/>
            <p:nvPr/>
          </p:nvSpPr>
          <p:spPr>
            <a:xfrm>
              <a:off x="2405609" y="4467969"/>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7:</a:t>
              </a:r>
            </a:p>
          </p:txBody>
        </p:sp>
        <p:sp>
          <p:nvSpPr>
            <p:cNvPr id="23" name="Rectangle 22"/>
            <p:cNvSpPr/>
            <p:nvPr/>
          </p:nvSpPr>
          <p:spPr>
            <a:xfrm>
              <a:off x="2405609" y="3458783"/>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4:</a:t>
              </a:r>
            </a:p>
          </p:txBody>
        </p:sp>
      </p:grpSp>
      <p:sp>
        <p:nvSpPr>
          <p:cNvPr id="26" name="Rectangle 25"/>
          <p:cNvSpPr/>
          <p:nvPr/>
        </p:nvSpPr>
        <p:spPr bwMode="auto">
          <a:xfrm>
            <a:off x="7785548" y="3672921"/>
            <a:ext cx="996028"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FP(x)</a:t>
            </a:r>
          </a:p>
        </p:txBody>
      </p:sp>
    </p:spTree>
    <p:custDataLst>
      <p:tags r:id="rId1"/>
    </p:custDataLst>
    <p:extLst>
      <p:ext uri="{BB962C8B-B14F-4D97-AF65-F5344CB8AC3E}">
        <p14:creationId xmlns:p14="http://schemas.microsoft.com/office/powerpoint/2010/main" val="3687694803"/>
      </p:ext>
    </p:extLst>
  </p:cSld>
  <p:clrMapOvr>
    <a:masterClrMapping/>
  </p:clrMapOvr>
  <mc:AlternateContent xmlns:mc="http://schemas.openxmlformats.org/markup-compatibility/2006" xmlns:p14="http://schemas.microsoft.com/office/powerpoint/2010/main">
    <mc:Choice Requires="p14">
      <p:transition spd="slow" p14:dur="2000" advTm="11676"/>
    </mc:Choice>
    <mc:Fallback xmlns="">
      <p:transition xmlns:p14="http://schemas.microsoft.com/office/powerpoint/2010/main" spd="slow" advTm="116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Helvetica Light"/>
                <a:cs typeface="Helvetica Light"/>
              </a:rPr>
              <a:t>Basic Idea: Store Fingerprints in Hash Table</a:t>
            </a:r>
            <a:endParaRPr lang="en-US" sz="3200" dirty="0"/>
          </a:p>
        </p:txBody>
      </p:sp>
      <p:sp>
        <p:nvSpPr>
          <p:cNvPr id="5" name="Slide Number Placeholder 4"/>
          <p:cNvSpPr>
            <a:spLocks noGrp="1"/>
          </p:cNvSpPr>
          <p:nvPr>
            <p:ph type="sldNum" sz="quarter" idx="4"/>
          </p:nvPr>
        </p:nvSpPr>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E467C78-9076-9245-AAD5-B368E015503D}" type="slidenum">
              <a:rPr kumimoji="0" lang="en-US" sz="900" b="0" i="0" u="none" strike="noStrike" kern="1200" cap="none" spc="0" normalizeH="0" baseline="0" noProof="0" smtClean="0">
                <a:ln>
                  <a:noFill/>
                </a:ln>
                <a:solidFill>
                  <a:srgbClr val="000000"/>
                </a:solidFill>
                <a:effectLst/>
                <a:uLnTx/>
                <a:uFillTx/>
                <a:latin typeface="Arial"/>
                <a:ea typeface="宋体" pitchFamily="2" charset="-122"/>
                <a:cs typeface="+mn-cs"/>
              </a:rPr>
              <a:pPr marL="0" marR="0" lvl="0" indent="0" algn="ctr" defTabSz="457200" rtl="0" eaLnBrk="0" fontAlgn="auto" latinLnBrk="0" hangingPunct="0">
                <a:lnSpc>
                  <a:spcPct val="100000"/>
                </a:lnSpc>
                <a:spcBef>
                  <a:spcPts val="0"/>
                </a:spcBef>
                <a:spcAft>
                  <a:spcPts val="0"/>
                </a:spcAft>
                <a:buClrTx/>
                <a:buSzTx/>
                <a:buFontTx/>
                <a:buNone/>
                <a:tabLst/>
                <a:defRPr/>
              </a:pPr>
              <a:t>48</a:t>
            </a:fld>
            <a:endParaRPr kumimoji="0" lang="en-US" sz="9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Content Placeholder 2"/>
          <p:cNvSpPr>
            <a:spLocks noGrp="1"/>
          </p:cNvSpPr>
          <p:nvPr>
            <p:ph idx="1"/>
          </p:nvPr>
        </p:nvSpPr>
        <p:spPr>
          <a:xfrm>
            <a:off x="487680" y="1104900"/>
            <a:ext cx="8016240" cy="4648200"/>
          </a:xfrm>
        </p:spPr>
        <p:txBody>
          <a:bodyPr/>
          <a:lstStyle/>
          <a:p>
            <a:r>
              <a:rPr lang="en-US" b="1" dirty="0">
                <a:latin typeface="Helvetica Light"/>
                <a:cs typeface="Helvetica Light"/>
              </a:rPr>
              <a:t>Fingerprint</a:t>
            </a:r>
            <a:r>
              <a:rPr lang="en-US" dirty="0">
                <a:latin typeface="Helvetica Light"/>
                <a:cs typeface="Helvetica Light"/>
              </a:rPr>
              <a:t>(x): A hash value of x</a:t>
            </a:r>
          </a:p>
          <a:p>
            <a:pPr lvl="1"/>
            <a:r>
              <a:rPr lang="en-US" dirty="0">
                <a:latin typeface="Helvetica Light"/>
                <a:cs typeface="Helvetica Light"/>
              </a:rPr>
              <a:t>Lower false positive rate </a:t>
            </a:r>
            <a:r>
              <a:rPr lang="en-US" b="1" i="1" dirty="0" err="1">
                <a:latin typeface="Helvetica Light"/>
                <a:cs typeface="Helvetica Light"/>
              </a:rPr>
              <a:t>ε</a:t>
            </a:r>
            <a:r>
              <a:rPr lang="en-US" dirty="0">
                <a:latin typeface="Helvetica Light"/>
                <a:cs typeface="Helvetica Light"/>
              </a:rPr>
              <a:t>, longer fingerprint</a:t>
            </a:r>
          </a:p>
          <a:p>
            <a:r>
              <a:rPr lang="en-US" b="1" dirty="0">
                <a:latin typeface="Helvetica Light"/>
                <a:cs typeface="Helvetica Light"/>
              </a:rPr>
              <a:t>Insert</a:t>
            </a:r>
            <a:r>
              <a:rPr lang="en-US" dirty="0">
                <a:latin typeface="Helvetica Light"/>
                <a:cs typeface="Helvetica Light"/>
              </a:rPr>
              <a:t>(x): </a:t>
            </a:r>
          </a:p>
          <a:p>
            <a:pPr lvl="1"/>
            <a:r>
              <a:rPr lang="en-US" dirty="0">
                <a:latin typeface="Helvetica Light"/>
                <a:cs typeface="Helvetica Light"/>
              </a:rPr>
              <a:t>add </a:t>
            </a:r>
            <a:r>
              <a:rPr lang="en-US" b="1" dirty="0">
                <a:latin typeface="Helvetica Light"/>
                <a:cs typeface="Helvetica Light"/>
              </a:rPr>
              <a:t>Fingerprint(x)</a:t>
            </a:r>
            <a:r>
              <a:rPr lang="en-US" dirty="0">
                <a:latin typeface="Helvetica Light"/>
                <a:cs typeface="Helvetica Light"/>
              </a:rPr>
              <a:t> to hash table</a:t>
            </a:r>
          </a:p>
          <a:p>
            <a:r>
              <a:rPr lang="en-US" b="1" dirty="0">
                <a:latin typeface="Helvetica Light"/>
                <a:cs typeface="Helvetica Light"/>
              </a:rPr>
              <a:t>Lookup</a:t>
            </a:r>
            <a:r>
              <a:rPr lang="en-US" dirty="0">
                <a:latin typeface="Helvetica Light"/>
                <a:cs typeface="Helvetica Light"/>
              </a:rPr>
              <a:t>(x): </a:t>
            </a:r>
          </a:p>
          <a:p>
            <a:pPr lvl="1"/>
            <a:r>
              <a:rPr lang="en-US" dirty="0">
                <a:latin typeface="Helvetica Light"/>
                <a:cs typeface="Helvetica Light"/>
              </a:rPr>
              <a:t>search </a:t>
            </a:r>
            <a:r>
              <a:rPr lang="en-US" b="1" dirty="0">
                <a:latin typeface="Helvetica Light"/>
                <a:cs typeface="Helvetica Light"/>
              </a:rPr>
              <a:t>Fingerprint</a:t>
            </a:r>
            <a:r>
              <a:rPr lang="en-US" dirty="0">
                <a:latin typeface="Helvetica Light"/>
                <a:cs typeface="Helvetica Light"/>
              </a:rPr>
              <a:t>(x) in </a:t>
            </a:r>
            <a:r>
              <a:rPr lang="en-US" dirty="0" err="1">
                <a:latin typeface="Helvetica Light"/>
                <a:cs typeface="Helvetica Light"/>
              </a:rPr>
              <a:t>hashtable</a:t>
            </a:r>
            <a:endParaRPr lang="en-US" dirty="0">
              <a:latin typeface="Helvetica Light"/>
              <a:cs typeface="Helvetica Light"/>
            </a:endParaRPr>
          </a:p>
          <a:p>
            <a:endParaRPr lang="en-US" dirty="0">
              <a:latin typeface="Helvetica Light"/>
              <a:cs typeface="Helvetica Light"/>
            </a:endParaRPr>
          </a:p>
          <a:p>
            <a:endParaRPr lang="en-US" dirty="0">
              <a:latin typeface="Helvetica Light"/>
              <a:cs typeface="Helvetica Light"/>
            </a:endParaRPr>
          </a:p>
        </p:txBody>
      </p:sp>
      <p:grpSp>
        <p:nvGrpSpPr>
          <p:cNvPr id="7" name="Group 6"/>
          <p:cNvGrpSpPr/>
          <p:nvPr/>
        </p:nvGrpSpPr>
        <p:grpSpPr>
          <a:xfrm>
            <a:off x="7204465" y="3325733"/>
            <a:ext cx="1577111" cy="2701088"/>
            <a:chOff x="2405609" y="2136213"/>
            <a:chExt cx="1131366" cy="2701088"/>
          </a:xfrm>
        </p:grpSpPr>
        <p:sp>
          <p:nvSpPr>
            <p:cNvPr id="8" name="Rectangle 7"/>
            <p:cNvSpPr/>
            <p:nvPr/>
          </p:nvSpPr>
          <p:spPr bwMode="auto">
            <a:xfrm>
              <a:off x="2818603" y="21632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9" name="Rectangle 8"/>
            <p:cNvSpPr/>
            <p:nvPr/>
          </p:nvSpPr>
          <p:spPr bwMode="auto">
            <a:xfrm>
              <a:off x="2818603" y="248587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10" name="Rectangle 9"/>
            <p:cNvSpPr/>
            <p:nvPr/>
          </p:nvSpPr>
          <p:spPr bwMode="auto">
            <a:xfrm>
              <a:off x="2818603" y="282636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FP(a)</a:t>
              </a:r>
            </a:p>
          </p:txBody>
        </p:sp>
        <p:sp>
          <p:nvSpPr>
            <p:cNvPr id="11" name="Rectangle 10"/>
            <p:cNvSpPr/>
            <p:nvPr/>
          </p:nvSpPr>
          <p:spPr bwMode="auto">
            <a:xfrm>
              <a:off x="2818603" y="316775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12" name="Rectangle 11"/>
            <p:cNvSpPr/>
            <p:nvPr/>
          </p:nvSpPr>
          <p:spPr>
            <a:xfrm>
              <a:off x="2405609" y="2136213"/>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0:</a:t>
              </a:r>
            </a:p>
          </p:txBody>
        </p:sp>
        <p:sp>
          <p:nvSpPr>
            <p:cNvPr id="13" name="Rectangle 12"/>
            <p:cNvSpPr/>
            <p:nvPr/>
          </p:nvSpPr>
          <p:spPr>
            <a:xfrm>
              <a:off x="2405609" y="2449598"/>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1:</a:t>
              </a:r>
            </a:p>
          </p:txBody>
        </p:sp>
        <p:sp>
          <p:nvSpPr>
            <p:cNvPr id="14" name="Rectangle 13"/>
            <p:cNvSpPr/>
            <p:nvPr/>
          </p:nvSpPr>
          <p:spPr>
            <a:xfrm>
              <a:off x="2405609" y="2785993"/>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2:</a:t>
              </a:r>
            </a:p>
          </p:txBody>
        </p:sp>
        <p:sp>
          <p:nvSpPr>
            <p:cNvPr id="15" name="Rectangle 14"/>
            <p:cNvSpPr/>
            <p:nvPr/>
          </p:nvSpPr>
          <p:spPr>
            <a:xfrm>
              <a:off x="2405609" y="3122388"/>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3:</a:t>
              </a:r>
            </a:p>
          </p:txBody>
        </p:sp>
        <p:sp>
          <p:nvSpPr>
            <p:cNvPr id="16" name="Rectangle 15"/>
            <p:cNvSpPr/>
            <p:nvPr/>
          </p:nvSpPr>
          <p:spPr bwMode="auto">
            <a:xfrm>
              <a:off x="2818603" y="349229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FP(c)</a:t>
              </a:r>
            </a:p>
          </p:txBody>
        </p:sp>
        <p:sp>
          <p:nvSpPr>
            <p:cNvPr id="17" name="Rectangle 16"/>
            <p:cNvSpPr/>
            <p:nvPr/>
          </p:nvSpPr>
          <p:spPr bwMode="auto">
            <a:xfrm>
              <a:off x="2818603" y="38149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18" name="Rectangle 17"/>
            <p:cNvSpPr/>
            <p:nvPr/>
          </p:nvSpPr>
          <p:spPr bwMode="auto">
            <a:xfrm>
              <a:off x="2818603" y="415542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FP(b)</a:t>
              </a:r>
            </a:p>
          </p:txBody>
        </p:sp>
        <p:sp>
          <p:nvSpPr>
            <p:cNvPr id="19" name="Rectangle 18"/>
            <p:cNvSpPr/>
            <p:nvPr/>
          </p:nvSpPr>
          <p:spPr bwMode="auto">
            <a:xfrm>
              <a:off x="2818603" y="449681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20" name="Rectangle 19"/>
            <p:cNvSpPr/>
            <p:nvPr/>
          </p:nvSpPr>
          <p:spPr>
            <a:xfrm>
              <a:off x="2405609" y="3795178"/>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5:</a:t>
              </a:r>
            </a:p>
          </p:txBody>
        </p:sp>
        <p:sp>
          <p:nvSpPr>
            <p:cNvPr id="21" name="Rectangle 20"/>
            <p:cNvSpPr/>
            <p:nvPr/>
          </p:nvSpPr>
          <p:spPr>
            <a:xfrm>
              <a:off x="2405609" y="4131573"/>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6:</a:t>
              </a:r>
            </a:p>
          </p:txBody>
        </p:sp>
        <p:sp>
          <p:nvSpPr>
            <p:cNvPr id="22" name="Rectangle 21"/>
            <p:cNvSpPr/>
            <p:nvPr/>
          </p:nvSpPr>
          <p:spPr>
            <a:xfrm>
              <a:off x="2405609" y="4467969"/>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7:</a:t>
              </a:r>
            </a:p>
          </p:txBody>
        </p:sp>
        <p:sp>
          <p:nvSpPr>
            <p:cNvPr id="23" name="Rectangle 22"/>
            <p:cNvSpPr/>
            <p:nvPr/>
          </p:nvSpPr>
          <p:spPr>
            <a:xfrm>
              <a:off x="2405609" y="3458783"/>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4:</a:t>
              </a:r>
            </a:p>
          </p:txBody>
        </p:sp>
      </p:grpSp>
      <p:sp>
        <p:nvSpPr>
          <p:cNvPr id="26" name="Rectangle 25"/>
          <p:cNvSpPr/>
          <p:nvPr/>
        </p:nvSpPr>
        <p:spPr bwMode="auto">
          <a:xfrm>
            <a:off x="7785548" y="3672921"/>
            <a:ext cx="996028"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FP(x)</a:t>
            </a:r>
          </a:p>
        </p:txBody>
      </p:sp>
      <p:sp>
        <p:nvSpPr>
          <p:cNvPr id="24" name="Rectangle 23"/>
          <p:cNvSpPr/>
          <p:nvPr/>
        </p:nvSpPr>
        <p:spPr>
          <a:xfrm>
            <a:off x="5980828" y="2526194"/>
            <a:ext cx="1223637"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Lookup(x)</a:t>
            </a:r>
          </a:p>
        </p:txBody>
      </p:sp>
      <p:sp>
        <p:nvSpPr>
          <p:cNvPr id="25" name="Freeform 24"/>
          <p:cNvSpPr/>
          <p:nvPr/>
        </p:nvSpPr>
        <p:spPr>
          <a:xfrm flipH="1">
            <a:off x="6181700" y="2886358"/>
            <a:ext cx="1022765" cy="878749"/>
          </a:xfrm>
          <a:custGeom>
            <a:avLst/>
            <a:gdLst>
              <a:gd name="connsiteX0" fmla="*/ 1152672 w 1152672"/>
              <a:gd name="connsiteY0" fmla="*/ 0 h 352172"/>
              <a:gd name="connsiteX1" fmla="*/ 683065 w 1152672"/>
              <a:gd name="connsiteY1" fmla="*/ 234781 h 352172"/>
              <a:gd name="connsiteX2" fmla="*/ 0 w 1152672"/>
              <a:gd name="connsiteY2" fmla="*/ 352172 h 352172"/>
            </a:gdLst>
            <a:ahLst/>
            <a:cxnLst>
              <a:cxn ang="0">
                <a:pos x="connsiteX0" y="connsiteY0"/>
              </a:cxn>
              <a:cxn ang="0">
                <a:pos x="connsiteX1" y="connsiteY1"/>
              </a:cxn>
              <a:cxn ang="0">
                <a:pos x="connsiteX2" y="connsiteY2"/>
              </a:cxn>
            </a:cxnLst>
            <a:rect l="l" t="t" r="r" b="b"/>
            <a:pathLst>
              <a:path w="1152672" h="352172">
                <a:moveTo>
                  <a:pt x="1152672" y="0"/>
                </a:moveTo>
                <a:cubicBezTo>
                  <a:pt x="1013924" y="88043"/>
                  <a:pt x="875177" y="176086"/>
                  <a:pt x="683065" y="234781"/>
                </a:cubicBezTo>
                <a:cubicBezTo>
                  <a:pt x="490953" y="293476"/>
                  <a:pt x="0" y="352172"/>
                  <a:pt x="0" y="352172"/>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Light"/>
              <a:ea typeface="+mn-ea"/>
              <a:cs typeface="Helvetica Light"/>
            </a:endParaRPr>
          </a:p>
        </p:txBody>
      </p:sp>
      <p:sp>
        <p:nvSpPr>
          <p:cNvPr id="29" name="TextBox 28"/>
          <p:cNvSpPr txBox="1"/>
          <p:nvPr/>
        </p:nvSpPr>
        <p:spPr>
          <a:xfrm>
            <a:off x="7111040" y="2526194"/>
            <a:ext cx="99257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 </a:t>
            </a:r>
            <a:r>
              <a:rPr kumimoji="0" lang="en-US" sz="1800" b="0" i="0" u="none" strike="noStrike" kern="1200" cap="none" spc="0" normalizeH="0" baseline="0" noProof="0" dirty="0">
                <a:ln>
                  <a:noFill/>
                </a:ln>
                <a:solidFill>
                  <a:srgbClr val="008000"/>
                </a:solidFill>
                <a:effectLst/>
                <a:uLnTx/>
                <a:uFillTx/>
                <a:latin typeface="Helvetica Light"/>
                <a:ea typeface="宋体" pitchFamily="2" charset="-122"/>
                <a:cs typeface="Helvetica Light"/>
              </a:rPr>
              <a:t>found</a:t>
            </a:r>
          </a:p>
        </p:txBody>
      </p:sp>
    </p:spTree>
    <p:custDataLst>
      <p:tags r:id="rId1"/>
    </p:custDataLst>
    <p:extLst>
      <p:ext uri="{BB962C8B-B14F-4D97-AF65-F5344CB8AC3E}">
        <p14:creationId xmlns:p14="http://schemas.microsoft.com/office/powerpoint/2010/main" val="4034096679"/>
      </p:ext>
    </p:extLst>
  </p:cSld>
  <p:clrMapOvr>
    <a:masterClrMapping/>
  </p:clrMapOvr>
  <mc:AlternateContent xmlns:mc="http://schemas.openxmlformats.org/markup-compatibility/2006" xmlns:p14="http://schemas.microsoft.com/office/powerpoint/2010/main">
    <mc:Choice Requires="p14">
      <p:transition spd="slow" p14:dur="2000" advTm="22440"/>
    </mc:Choice>
    <mc:Fallback xmlns="">
      <p:transition xmlns:p14="http://schemas.microsoft.com/office/powerpoint/2010/main" spd="slow" advTm="224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Helvetica Light"/>
                <a:cs typeface="Helvetica Light"/>
              </a:rPr>
              <a:t>Basic Idea: Store Fingerprints in Hash Table</a:t>
            </a:r>
            <a:endParaRPr lang="en-US" sz="3200" dirty="0"/>
          </a:p>
        </p:txBody>
      </p:sp>
      <p:sp>
        <p:nvSpPr>
          <p:cNvPr id="5" name="Slide Number Placeholder 4"/>
          <p:cNvSpPr>
            <a:spLocks noGrp="1"/>
          </p:cNvSpPr>
          <p:nvPr>
            <p:ph type="sldNum" sz="quarter" idx="4"/>
          </p:nvPr>
        </p:nvSpPr>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E467C78-9076-9245-AAD5-B368E015503D}" type="slidenum">
              <a:rPr kumimoji="0" lang="en-US" sz="900" b="0" i="0" u="none" strike="noStrike" kern="1200" cap="none" spc="0" normalizeH="0" baseline="0" noProof="0" smtClean="0">
                <a:ln>
                  <a:noFill/>
                </a:ln>
                <a:solidFill>
                  <a:srgbClr val="000000"/>
                </a:solidFill>
                <a:effectLst/>
                <a:uLnTx/>
                <a:uFillTx/>
                <a:latin typeface="Arial"/>
                <a:ea typeface="宋体" pitchFamily="2" charset="-122"/>
                <a:cs typeface="+mn-cs"/>
              </a:rPr>
              <a:pPr marL="0" marR="0" lvl="0" indent="0" algn="ctr" defTabSz="457200" rtl="0" eaLnBrk="0" fontAlgn="auto" latinLnBrk="0" hangingPunct="0">
                <a:lnSpc>
                  <a:spcPct val="100000"/>
                </a:lnSpc>
                <a:spcBef>
                  <a:spcPts val="0"/>
                </a:spcBef>
                <a:spcAft>
                  <a:spcPts val="0"/>
                </a:spcAft>
                <a:buClrTx/>
                <a:buSzTx/>
                <a:buFontTx/>
                <a:buNone/>
                <a:tabLst/>
                <a:defRPr/>
              </a:pPr>
              <a:t>49</a:t>
            </a:fld>
            <a:endParaRPr kumimoji="0" lang="en-US" sz="9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Content Placeholder 2"/>
          <p:cNvSpPr>
            <a:spLocks noGrp="1"/>
          </p:cNvSpPr>
          <p:nvPr>
            <p:ph idx="1"/>
          </p:nvPr>
        </p:nvSpPr>
        <p:spPr>
          <a:xfrm>
            <a:off x="487680" y="1104900"/>
            <a:ext cx="8016240" cy="4648200"/>
          </a:xfrm>
        </p:spPr>
        <p:txBody>
          <a:bodyPr/>
          <a:lstStyle/>
          <a:p>
            <a:r>
              <a:rPr lang="en-US" b="1" dirty="0">
                <a:latin typeface="Helvetica Light"/>
                <a:cs typeface="Helvetica Light"/>
              </a:rPr>
              <a:t>Fingerprint</a:t>
            </a:r>
            <a:r>
              <a:rPr lang="en-US" dirty="0">
                <a:latin typeface="Helvetica Light"/>
                <a:cs typeface="Helvetica Light"/>
              </a:rPr>
              <a:t>(x): A hash value of x</a:t>
            </a:r>
          </a:p>
          <a:p>
            <a:pPr lvl="1"/>
            <a:r>
              <a:rPr lang="en-US" dirty="0">
                <a:latin typeface="Helvetica Light"/>
                <a:cs typeface="Helvetica Light"/>
              </a:rPr>
              <a:t>Lower false positive rate </a:t>
            </a:r>
            <a:r>
              <a:rPr lang="en-US" b="1" i="1" dirty="0" err="1">
                <a:latin typeface="Helvetica Light"/>
                <a:cs typeface="Helvetica Light"/>
              </a:rPr>
              <a:t>ε</a:t>
            </a:r>
            <a:r>
              <a:rPr lang="en-US" dirty="0">
                <a:latin typeface="Helvetica Light"/>
                <a:cs typeface="Helvetica Light"/>
              </a:rPr>
              <a:t>, longer fingerprint</a:t>
            </a:r>
          </a:p>
          <a:p>
            <a:r>
              <a:rPr lang="en-US" b="1" dirty="0">
                <a:latin typeface="Helvetica Light"/>
                <a:cs typeface="Helvetica Light"/>
              </a:rPr>
              <a:t>Insert</a:t>
            </a:r>
            <a:r>
              <a:rPr lang="en-US" dirty="0">
                <a:latin typeface="Helvetica Light"/>
                <a:cs typeface="Helvetica Light"/>
              </a:rPr>
              <a:t>(x): </a:t>
            </a:r>
          </a:p>
          <a:p>
            <a:pPr lvl="1"/>
            <a:r>
              <a:rPr lang="en-US" dirty="0">
                <a:latin typeface="Helvetica Light"/>
                <a:cs typeface="Helvetica Light"/>
              </a:rPr>
              <a:t>add </a:t>
            </a:r>
            <a:r>
              <a:rPr lang="en-US" b="1" dirty="0">
                <a:latin typeface="Helvetica Light"/>
                <a:cs typeface="Helvetica Light"/>
              </a:rPr>
              <a:t>Fingerprint(x)</a:t>
            </a:r>
            <a:r>
              <a:rPr lang="en-US" dirty="0">
                <a:latin typeface="Helvetica Light"/>
                <a:cs typeface="Helvetica Light"/>
              </a:rPr>
              <a:t> to hash table</a:t>
            </a:r>
          </a:p>
          <a:p>
            <a:r>
              <a:rPr lang="en-US" b="1" dirty="0">
                <a:latin typeface="Helvetica Light"/>
                <a:cs typeface="Helvetica Light"/>
              </a:rPr>
              <a:t>Lookup</a:t>
            </a:r>
            <a:r>
              <a:rPr lang="en-US" dirty="0">
                <a:latin typeface="Helvetica Light"/>
                <a:cs typeface="Helvetica Light"/>
              </a:rPr>
              <a:t>(x): </a:t>
            </a:r>
          </a:p>
          <a:p>
            <a:pPr lvl="1"/>
            <a:r>
              <a:rPr lang="en-US" dirty="0">
                <a:latin typeface="Helvetica Light"/>
                <a:cs typeface="Helvetica Light"/>
              </a:rPr>
              <a:t>search </a:t>
            </a:r>
            <a:r>
              <a:rPr lang="en-US" b="1" dirty="0">
                <a:latin typeface="Helvetica Light"/>
                <a:cs typeface="Helvetica Light"/>
              </a:rPr>
              <a:t>Fingerprint</a:t>
            </a:r>
            <a:r>
              <a:rPr lang="en-US" dirty="0">
                <a:latin typeface="Helvetica Light"/>
                <a:cs typeface="Helvetica Light"/>
              </a:rPr>
              <a:t>(x) in </a:t>
            </a:r>
            <a:r>
              <a:rPr lang="en-US" dirty="0" err="1">
                <a:latin typeface="Helvetica Light"/>
                <a:cs typeface="Helvetica Light"/>
              </a:rPr>
              <a:t>hashtable</a:t>
            </a:r>
            <a:endParaRPr lang="en-US" dirty="0">
              <a:latin typeface="Helvetica Light"/>
              <a:cs typeface="Helvetica Light"/>
            </a:endParaRPr>
          </a:p>
          <a:p>
            <a:r>
              <a:rPr lang="en-US" b="1" dirty="0">
                <a:latin typeface="Helvetica Light"/>
                <a:cs typeface="Helvetica Light"/>
              </a:rPr>
              <a:t>Delete</a:t>
            </a:r>
            <a:r>
              <a:rPr lang="en-US" dirty="0">
                <a:latin typeface="Helvetica Light"/>
                <a:cs typeface="Helvetica Light"/>
              </a:rPr>
              <a:t>(x): </a:t>
            </a:r>
          </a:p>
          <a:p>
            <a:pPr lvl="1"/>
            <a:r>
              <a:rPr lang="en-US" dirty="0">
                <a:latin typeface="Helvetica Light"/>
                <a:cs typeface="Helvetica Light"/>
              </a:rPr>
              <a:t>remove </a:t>
            </a:r>
            <a:r>
              <a:rPr lang="en-US" b="1" dirty="0">
                <a:latin typeface="Helvetica Light"/>
                <a:cs typeface="Helvetica Light"/>
              </a:rPr>
              <a:t>Fingerprint</a:t>
            </a:r>
            <a:r>
              <a:rPr lang="en-US" dirty="0">
                <a:latin typeface="Helvetica Light"/>
                <a:cs typeface="Helvetica Light"/>
              </a:rPr>
              <a:t>(x) from </a:t>
            </a:r>
            <a:r>
              <a:rPr lang="en-US" dirty="0" err="1">
                <a:latin typeface="Helvetica Light"/>
                <a:cs typeface="Helvetica Light"/>
              </a:rPr>
              <a:t>hashtable</a:t>
            </a:r>
            <a:endParaRPr lang="en-US" dirty="0">
              <a:latin typeface="Helvetica Light"/>
              <a:cs typeface="Helvetica Light"/>
            </a:endParaRPr>
          </a:p>
          <a:p>
            <a:endParaRPr lang="en-US" dirty="0">
              <a:latin typeface="Helvetica Light"/>
              <a:cs typeface="Helvetica Light"/>
            </a:endParaRPr>
          </a:p>
          <a:p>
            <a:endParaRPr lang="en-US" dirty="0">
              <a:latin typeface="Helvetica Light"/>
              <a:cs typeface="Helvetica Light"/>
            </a:endParaRPr>
          </a:p>
          <a:p>
            <a:endParaRPr lang="en-US" dirty="0">
              <a:latin typeface="Helvetica Light"/>
              <a:cs typeface="Helvetica Light"/>
            </a:endParaRPr>
          </a:p>
        </p:txBody>
      </p:sp>
      <p:grpSp>
        <p:nvGrpSpPr>
          <p:cNvPr id="7" name="Group 6"/>
          <p:cNvGrpSpPr/>
          <p:nvPr/>
        </p:nvGrpSpPr>
        <p:grpSpPr>
          <a:xfrm>
            <a:off x="7204465" y="3325733"/>
            <a:ext cx="1577111" cy="2701088"/>
            <a:chOff x="2405609" y="2136213"/>
            <a:chExt cx="1131366" cy="2701088"/>
          </a:xfrm>
        </p:grpSpPr>
        <p:sp>
          <p:nvSpPr>
            <p:cNvPr id="8" name="Rectangle 7"/>
            <p:cNvSpPr/>
            <p:nvPr/>
          </p:nvSpPr>
          <p:spPr bwMode="auto">
            <a:xfrm>
              <a:off x="2818603" y="21632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9" name="Rectangle 8"/>
            <p:cNvSpPr/>
            <p:nvPr/>
          </p:nvSpPr>
          <p:spPr bwMode="auto">
            <a:xfrm>
              <a:off x="2818603" y="248587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10" name="Rectangle 9"/>
            <p:cNvSpPr/>
            <p:nvPr/>
          </p:nvSpPr>
          <p:spPr bwMode="auto">
            <a:xfrm>
              <a:off x="2818603" y="282636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FP(a)</a:t>
              </a:r>
            </a:p>
          </p:txBody>
        </p:sp>
        <p:sp>
          <p:nvSpPr>
            <p:cNvPr id="11" name="Rectangle 10"/>
            <p:cNvSpPr/>
            <p:nvPr/>
          </p:nvSpPr>
          <p:spPr bwMode="auto">
            <a:xfrm>
              <a:off x="2818603" y="316775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12" name="Rectangle 11"/>
            <p:cNvSpPr/>
            <p:nvPr/>
          </p:nvSpPr>
          <p:spPr>
            <a:xfrm>
              <a:off x="2405609" y="2136213"/>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0:</a:t>
              </a:r>
            </a:p>
          </p:txBody>
        </p:sp>
        <p:sp>
          <p:nvSpPr>
            <p:cNvPr id="13" name="Rectangle 12"/>
            <p:cNvSpPr/>
            <p:nvPr/>
          </p:nvSpPr>
          <p:spPr>
            <a:xfrm>
              <a:off x="2405609" y="2449598"/>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1:</a:t>
              </a:r>
            </a:p>
          </p:txBody>
        </p:sp>
        <p:sp>
          <p:nvSpPr>
            <p:cNvPr id="14" name="Rectangle 13"/>
            <p:cNvSpPr/>
            <p:nvPr/>
          </p:nvSpPr>
          <p:spPr>
            <a:xfrm>
              <a:off x="2405609" y="2785993"/>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2:</a:t>
              </a:r>
            </a:p>
          </p:txBody>
        </p:sp>
        <p:sp>
          <p:nvSpPr>
            <p:cNvPr id="15" name="Rectangle 14"/>
            <p:cNvSpPr/>
            <p:nvPr/>
          </p:nvSpPr>
          <p:spPr>
            <a:xfrm>
              <a:off x="2405609" y="3122388"/>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3:</a:t>
              </a:r>
            </a:p>
          </p:txBody>
        </p:sp>
        <p:sp>
          <p:nvSpPr>
            <p:cNvPr id="16" name="Rectangle 15"/>
            <p:cNvSpPr/>
            <p:nvPr/>
          </p:nvSpPr>
          <p:spPr bwMode="auto">
            <a:xfrm>
              <a:off x="2818603" y="349229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FP(c)</a:t>
              </a:r>
            </a:p>
          </p:txBody>
        </p:sp>
        <p:sp>
          <p:nvSpPr>
            <p:cNvPr id="17" name="Rectangle 16"/>
            <p:cNvSpPr/>
            <p:nvPr/>
          </p:nvSpPr>
          <p:spPr bwMode="auto">
            <a:xfrm>
              <a:off x="2818603" y="381493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18" name="Rectangle 17"/>
            <p:cNvSpPr/>
            <p:nvPr/>
          </p:nvSpPr>
          <p:spPr bwMode="auto">
            <a:xfrm>
              <a:off x="2818603" y="415542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FP(b)</a:t>
              </a:r>
            </a:p>
          </p:txBody>
        </p:sp>
        <p:sp>
          <p:nvSpPr>
            <p:cNvPr id="19" name="Rectangle 18"/>
            <p:cNvSpPr/>
            <p:nvPr/>
          </p:nvSpPr>
          <p:spPr bwMode="auto">
            <a:xfrm>
              <a:off x="2818603" y="449681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20" name="Rectangle 19"/>
            <p:cNvSpPr/>
            <p:nvPr/>
          </p:nvSpPr>
          <p:spPr>
            <a:xfrm>
              <a:off x="2405609" y="3795178"/>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5:</a:t>
              </a:r>
            </a:p>
          </p:txBody>
        </p:sp>
        <p:sp>
          <p:nvSpPr>
            <p:cNvPr id="21" name="Rectangle 20"/>
            <p:cNvSpPr/>
            <p:nvPr/>
          </p:nvSpPr>
          <p:spPr>
            <a:xfrm>
              <a:off x="2405609" y="4131573"/>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6:</a:t>
              </a:r>
            </a:p>
          </p:txBody>
        </p:sp>
        <p:sp>
          <p:nvSpPr>
            <p:cNvPr id="22" name="Rectangle 21"/>
            <p:cNvSpPr/>
            <p:nvPr/>
          </p:nvSpPr>
          <p:spPr>
            <a:xfrm>
              <a:off x="2405609" y="4467969"/>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7:</a:t>
              </a:r>
            </a:p>
          </p:txBody>
        </p:sp>
        <p:sp>
          <p:nvSpPr>
            <p:cNvPr id="23" name="Rectangle 22"/>
            <p:cNvSpPr/>
            <p:nvPr/>
          </p:nvSpPr>
          <p:spPr>
            <a:xfrm>
              <a:off x="2405609" y="3458783"/>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4:</a:t>
              </a:r>
            </a:p>
          </p:txBody>
        </p:sp>
      </p:grpSp>
      <p:sp>
        <p:nvSpPr>
          <p:cNvPr id="26" name="Rectangle 25"/>
          <p:cNvSpPr/>
          <p:nvPr/>
        </p:nvSpPr>
        <p:spPr bwMode="auto">
          <a:xfrm>
            <a:off x="7785548" y="3672921"/>
            <a:ext cx="996028" cy="340484"/>
          </a:xfrm>
          <a:prstGeom prst="rect">
            <a:avLst/>
          </a:prstGeom>
          <a:solidFill>
            <a:srgbClr val="FF6600"/>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FP(x)</a:t>
            </a:r>
          </a:p>
        </p:txBody>
      </p:sp>
      <p:sp>
        <p:nvSpPr>
          <p:cNvPr id="24" name="Rectangle 23"/>
          <p:cNvSpPr/>
          <p:nvPr/>
        </p:nvSpPr>
        <p:spPr>
          <a:xfrm>
            <a:off x="5980828" y="2526194"/>
            <a:ext cx="112091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Delete(x)</a:t>
            </a:r>
          </a:p>
        </p:txBody>
      </p:sp>
      <p:sp>
        <p:nvSpPr>
          <p:cNvPr id="25" name="Freeform 24"/>
          <p:cNvSpPr/>
          <p:nvPr/>
        </p:nvSpPr>
        <p:spPr>
          <a:xfrm flipH="1">
            <a:off x="6181700" y="2886358"/>
            <a:ext cx="1022765" cy="878749"/>
          </a:xfrm>
          <a:custGeom>
            <a:avLst/>
            <a:gdLst>
              <a:gd name="connsiteX0" fmla="*/ 1152672 w 1152672"/>
              <a:gd name="connsiteY0" fmla="*/ 0 h 352172"/>
              <a:gd name="connsiteX1" fmla="*/ 683065 w 1152672"/>
              <a:gd name="connsiteY1" fmla="*/ 234781 h 352172"/>
              <a:gd name="connsiteX2" fmla="*/ 0 w 1152672"/>
              <a:gd name="connsiteY2" fmla="*/ 352172 h 352172"/>
            </a:gdLst>
            <a:ahLst/>
            <a:cxnLst>
              <a:cxn ang="0">
                <a:pos x="connsiteX0" y="connsiteY0"/>
              </a:cxn>
              <a:cxn ang="0">
                <a:pos x="connsiteX1" y="connsiteY1"/>
              </a:cxn>
              <a:cxn ang="0">
                <a:pos x="connsiteX2" y="connsiteY2"/>
              </a:cxn>
            </a:cxnLst>
            <a:rect l="l" t="t" r="r" b="b"/>
            <a:pathLst>
              <a:path w="1152672" h="352172">
                <a:moveTo>
                  <a:pt x="1152672" y="0"/>
                </a:moveTo>
                <a:cubicBezTo>
                  <a:pt x="1013924" y="88043"/>
                  <a:pt x="875177" y="176086"/>
                  <a:pt x="683065" y="234781"/>
                </a:cubicBezTo>
                <a:cubicBezTo>
                  <a:pt x="490953" y="293476"/>
                  <a:pt x="0" y="352172"/>
                  <a:pt x="0" y="352172"/>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Light"/>
              <a:ea typeface="+mn-ea"/>
              <a:cs typeface="Helvetica Light"/>
            </a:endParaRPr>
          </a:p>
        </p:txBody>
      </p:sp>
      <p:sp>
        <p:nvSpPr>
          <p:cNvPr id="27" name="TextBox 26"/>
          <p:cNvSpPr txBox="1"/>
          <p:nvPr/>
        </p:nvSpPr>
        <p:spPr>
          <a:xfrm>
            <a:off x="882333" y="5522267"/>
            <a:ext cx="5598160" cy="461665"/>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Helvetica Light"/>
                <a:ea typeface="+mn-ea"/>
                <a:cs typeface="Helvetica Light"/>
              </a:rPr>
              <a:t>How to Construct </a:t>
            </a:r>
            <a:r>
              <a:rPr kumimoji="0" lang="en-US" sz="2400" b="0" i="0" u="none" strike="noStrike" kern="1200" cap="none" spc="0" normalizeH="0" baseline="0" noProof="0" dirty="0" err="1">
                <a:ln>
                  <a:noFill/>
                </a:ln>
                <a:solidFill>
                  <a:srgbClr val="FFFFFF"/>
                </a:solidFill>
                <a:effectLst/>
                <a:uLnTx/>
                <a:uFillTx/>
                <a:latin typeface="Helvetica Light"/>
                <a:ea typeface="+mn-ea"/>
                <a:cs typeface="Helvetica Light"/>
              </a:rPr>
              <a:t>Hashtable</a:t>
            </a:r>
            <a:r>
              <a:rPr kumimoji="0" lang="en-US" sz="2400" b="0" i="0" u="none" strike="noStrike" kern="1200" cap="none" spc="0" normalizeH="0" baseline="0" noProof="0" dirty="0">
                <a:ln>
                  <a:noFill/>
                </a:ln>
                <a:solidFill>
                  <a:srgbClr val="FFFFFF"/>
                </a:solidFill>
                <a:effectLst/>
                <a:uLnTx/>
                <a:uFillTx/>
                <a:latin typeface="Helvetica Light"/>
                <a:ea typeface="+mn-ea"/>
                <a:cs typeface="Helvetica Light"/>
              </a:rPr>
              <a:t>?</a:t>
            </a:r>
          </a:p>
        </p:txBody>
      </p:sp>
    </p:spTree>
    <p:custDataLst>
      <p:tags r:id="rId1"/>
    </p:custDataLst>
    <p:extLst>
      <p:ext uri="{BB962C8B-B14F-4D97-AF65-F5344CB8AC3E}">
        <p14:creationId xmlns:p14="http://schemas.microsoft.com/office/powerpoint/2010/main" val="799946088"/>
      </p:ext>
    </p:extLst>
  </p:cSld>
  <p:clrMapOvr>
    <a:masterClrMapping/>
  </p:clrMapOvr>
  <mc:AlternateContent xmlns:mc="http://schemas.openxmlformats.org/markup-compatibility/2006" xmlns:p14="http://schemas.microsoft.com/office/powerpoint/2010/main">
    <mc:Choice Requires="p14">
      <p:transition spd="slow" p14:dur="2000" advTm="43406"/>
    </mc:Choice>
    <mc:Fallback xmlns="">
      <p:transition xmlns:p14="http://schemas.microsoft.com/office/powerpoint/2010/main" spd="slow" advTm="434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p:bldP spid="25"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19A0C9-8AE0-4B51-A778-9A7B1FD93F5B}"/>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zh-CN" dirty="0"/>
              <a:t>(Minimal</a:t>
            </a:r>
            <a:r>
              <a:rPr lang="en-US" altLang="zh-CN"/>
              <a:t>) </a:t>
            </a:r>
            <a:r>
              <a:rPr lang="en-US" altLang="zh-CN" dirty="0"/>
              <a:t>Perfect Hashing: </a:t>
            </a:r>
            <a:br>
              <a:rPr lang="en-US" altLang="zh-CN" dirty="0"/>
            </a:br>
            <a:r>
              <a:rPr lang="en-US" altLang="zh-CN" dirty="0"/>
              <a:t>No Collision but </a:t>
            </a:r>
            <a:r>
              <a:rPr lang="en-US" altLang="zh-CN"/>
              <a:t>Update is </a:t>
            </a:r>
            <a:r>
              <a:rPr lang="en-US" altLang="zh-CN" dirty="0"/>
              <a:t>Expensive</a:t>
            </a:r>
            <a:endParaRPr lang="zh-CN" altLang="en-US" dirty="0"/>
          </a:p>
        </p:txBody>
      </p:sp>
      <p:grpSp>
        <p:nvGrpSpPr>
          <p:cNvPr id="23" name="Group 6">
            <a:extLst>
              <a:ext uri="{FF2B5EF4-FFF2-40B4-BE49-F238E27FC236}">
                <a16:creationId xmlns:a16="http://schemas.microsoft.com/office/drawing/2014/main" id="{2E7D2F2A-86E0-44CB-883A-9F3CBEABB6A4}"/>
              </a:ext>
            </a:extLst>
          </p:cNvPr>
          <p:cNvGrpSpPr/>
          <p:nvPr/>
        </p:nvGrpSpPr>
        <p:grpSpPr>
          <a:xfrm>
            <a:off x="6361266" y="3805442"/>
            <a:ext cx="1106334" cy="2061958"/>
            <a:chOff x="3188007" y="1821841"/>
            <a:chExt cx="493406" cy="2061958"/>
          </a:xfrm>
        </p:grpSpPr>
        <p:sp>
          <p:nvSpPr>
            <p:cNvPr id="24" name="Rectangle 7">
              <a:extLst>
                <a:ext uri="{FF2B5EF4-FFF2-40B4-BE49-F238E27FC236}">
                  <a16:creationId xmlns:a16="http://schemas.microsoft.com/office/drawing/2014/main" id="{383B60AF-242A-4AED-BE47-26BD3CE00A79}"/>
                </a:ext>
              </a:extLst>
            </p:cNvPr>
            <p:cNvSpPr/>
            <p:nvPr/>
          </p:nvSpPr>
          <p:spPr bwMode="auto">
            <a:xfrm>
              <a:off x="3189811" y="2166136"/>
              <a:ext cx="491602" cy="340484"/>
            </a:xfrm>
            <a:prstGeom prst="rect">
              <a:avLst/>
            </a:prstGeom>
            <a:solidFill>
              <a:srgbClr val="FFFFFF"/>
            </a:solidFill>
            <a:ln w="38100"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Light"/>
                  <a:ea typeface="+mn-ea"/>
                  <a:cs typeface="Helvetica Light"/>
                </a:rPr>
                <a:t>K-V(e)</a:t>
              </a:r>
            </a:p>
          </p:txBody>
        </p:sp>
        <p:sp>
          <p:nvSpPr>
            <p:cNvPr id="25" name="Rectangle 8">
              <a:extLst>
                <a:ext uri="{FF2B5EF4-FFF2-40B4-BE49-F238E27FC236}">
                  <a16:creationId xmlns:a16="http://schemas.microsoft.com/office/drawing/2014/main" id="{D7D67778-F67C-4265-86DF-2FB264C88989}"/>
                </a:ext>
              </a:extLst>
            </p:cNvPr>
            <p:cNvSpPr/>
            <p:nvPr/>
          </p:nvSpPr>
          <p:spPr bwMode="auto">
            <a:xfrm>
              <a:off x="3189811" y="2510431"/>
              <a:ext cx="491602" cy="340484"/>
            </a:xfrm>
            <a:prstGeom prst="rect">
              <a:avLst/>
            </a:prstGeom>
            <a:solidFill>
              <a:srgbClr val="FFFFFF"/>
            </a:solidFill>
            <a:ln w="38100"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Light"/>
                  <a:ea typeface="+mn-ea"/>
                  <a:cs typeface="Helvetica Light"/>
                </a:rPr>
                <a:t>K-V(c)</a:t>
              </a:r>
            </a:p>
          </p:txBody>
        </p:sp>
        <p:sp>
          <p:nvSpPr>
            <p:cNvPr id="26" name="Rectangle 9">
              <a:extLst>
                <a:ext uri="{FF2B5EF4-FFF2-40B4-BE49-F238E27FC236}">
                  <a16:creationId xmlns:a16="http://schemas.microsoft.com/office/drawing/2014/main" id="{0952F8F7-6DB8-4702-8C81-F350A90A0E3D}"/>
                </a:ext>
              </a:extLst>
            </p:cNvPr>
            <p:cNvSpPr/>
            <p:nvPr/>
          </p:nvSpPr>
          <p:spPr bwMode="auto">
            <a:xfrm>
              <a:off x="3189811" y="2854726"/>
              <a:ext cx="491602" cy="340484"/>
            </a:xfrm>
            <a:prstGeom prst="rect">
              <a:avLst/>
            </a:prstGeom>
            <a:solidFill>
              <a:srgbClr val="FFFFFF"/>
            </a:solidFill>
            <a:ln w="38100"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Light"/>
                  <a:ea typeface="+mn-ea"/>
                  <a:cs typeface="Helvetica Light"/>
                </a:rPr>
                <a:t>K-V(d)</a:t>
              </a:r>
            </a:p>
          </p:txBody>
        </p:sp>
        <p:sp>
          <p:nvSpPr>
            <p:cNvPr id="27" name="Rectangle 10">
              <a:extLst>
                <a:ext uri="{FF2B5EF4-FFF2-40B4-BE49-F238E27FC236}">
                  <a16:creationId xmlns:a16="http://schemas.microsoft.com/office/drawing/2014/main" id="{9D969EE9-1BF3-4503-B901-635A43963342}"/>
                </a:ext>
              </a:extLst>
            </p:cNvPr>
            <p:cNvSpPr/>
            <p:nvPr/>
          </p:nvSpPr>
          <p:spPr bwMode="auto">
            <a:xfrm>
              <a:off x="3188007" y="1821841"/>
              <a:ext cx="491602" cy="340484"/>
            </a:xfrm>
            <a:prstGeom prst="rect">
              <a:avLst/>
            </a:prstGeom>
            <a:solidFill>
              <a:srgbClr val="FFFFFF"/>
            </a:solidFill>
            <a:ln w="38100"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Light"/>
                  <a:ea typeface="+mn-ea"/>
                  <a:cs typeface="Helvetica Light"/>
                </a:rPr>
                <a:t>K-V(b)</a:t>
              </a:r>
            </a:p>
          </p:txBody>
        </p:sp>
        <p:sp>
          <p:nvSpPr>
            <p:cNvPr id="28" name="Rectangle 11">
              <a:extLst>
                <a:ext uri="{FF2B5EF4-FFF2-40B4-BE49-F238E27FC236}">
                  <a16:creationId xmlns:a16="http://schemas.microsoft.com/office/drawing/2014/main" id="{102D1D03-A152-49C9-B5D1-4055D649D757}"/>
                </a:ext>
              </a:extLst>
            </p:cNvPr>
            <p:cNvSpPr/>
            <p:nvPr/>
          </p:nvSpPr>
          <p:spPr bwMode="auto">
            <a:xfrm>
              <a:off x="3188007" y="3199021"/>
              <a:ext cx="491602" cy="340484"/>
            </a:xfrm>
            <a:prstGeom prst="rect">
              <a:avLst/>
            </a:prstGeom>
            <a:solidFill>
              <a:srgbClr val="FFFFFF"/>
            </a:solidFill>
            <a:ln w="38100"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Light"/>
                  <a:ea typeface="+mn-ea"/>
                  <a:cs typeface="Helvetica Light"/>
                </a:rPr>
                <a:t>K-V(f)</a:t>
              </a:r>
            </a:p>
          </p:txBody>
        </p:sp>
        <p:sp>
          <p:nvSpPr>
            <p:cNvPr id="29" name="Rectangle 12">
              <a:extLst>
                <a:ext uri="{FF2B5EF4-FFF2-40B4-BE49-F238E27FC236}">
                  <a16:creationId xmlns:a16="http://schemas.microsoft.com/office/drawing/2014/main" id="{08D23EE9-02C2-4671-A989-C6F707C9C83B}"/>
                </a:ext>
              </a:extLst>
            </p:cNvPr>
            <p:cNvSpPr/>
            <p:nvPr/>
          </p:nvSpPr>
          <p:spPr bwMode="auto">
            <a:xfrm>
              <a:off x="3189811" y="3543315"/>
              <a:ext cx="491602" cy="340484"/>
            </a:xfrm>
            <a:prstGeom prst="rect">
              <a:avLst/>
            </a:prstGeom>
            <a:solidFill>
              <a:srgbClr val="FFFFFF"/>
            </a:solidFill>
            <a:ln w="38100"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Light"/>
                  <a:ea typeface="+mn-ea"/>
                  <a:cs typeface="Helvetica Light"/>
                </a:rPr>
                <a:t>K-V(a)</a:t>
              </a:r>
            </a:p>
          </p:txBody>
        </p:sp>
      </p:grpSp>
      <p:sp>
        <p:nvSpPr>
          <p:cNvPr id="30" name="TextBox 13">
            <a:extLst>
              <a:ext uri="{FF2B5EF4-FFF2-40B4-BE49-F238E27FC236}">
                <a16:creationId xmlns:a16="http://schemas.microsoft.com/office/drawing/2014/main" id="{100130F2-8462-4FD3-80D2-5540482A8269}"/>
              </a:ext>
            </a:extLst>
          </p:cNvPr>
          <p:cNvSpPr txBox="1"/>
          <p:nvPr/>
        </p:nvSpPr>
        <p:spPr>
          <a:xfrm>
            <a:off x="2031717" y="4489064"/>
            <a:ext cx="2271325" cy="461665"/>
          </a:xfrm>
          <a:prstGeom prst="rect">
            <a:avLst/>
          </a:prstGeom>
          <a:noFill/>
        </p:spPr>
        <p:txBody>
          <a:bodyPr wrap="none" rtlCol="0">
            <a:spAutoFit/>
          </a:bodyPr>
          <a:lstStyle/>
          <a:p>
            <a:pPr defTabSz="457200" fontAlgn="auto">
              <a:spcBef>
                <a:spcPts val="0"/>
              </a:spcBef>
              <a:spcAft>
                <a:spcPts val="0"/>
              </a:spcAft>
            </a:pPr>
            <a:r>
              <a:rPr lang="en-US" baseline="0" dirty="0">
                <a:solidFill>
                  <a:srgbClr val="000000"/>
                </a:solidFill>
                <a:latin typeface="Helvetica Light"/>
                <a:ea typeface="+mn-ea"/>
                <a:cs typeface="Helvetica Light"/>
              </a:rPr>
              <a:t>{a, b, c, d, e, f}</a:t>
            </a:r>
          </a:p>
        </p:txBody>
      </p:sp>
      <p:sp>
        <p:nvSpPr>
          <p:cNvPr id="31" name="TextBox 14">
            <a:extLst>
              <a:ext uri="{FF2B5EF4-FFF2-40B4-BE49-F238E27FC236}">
                <a16:creationId xmlns:a16="http://schemas.microsoft.com/office/drawing/2014/main" id="{BF329491-91A1-4992-8A0A-C5524786F187}"/>
              </a:ext>
            </a:extLst>
          </p:cNvPr>
          <p:cNvSpPr txBox="1"/>
          <p:nvPr/>
        </p:nvSpPr>
        <p:spPr>
          <a:xfrm>
            <a:off x="4869304" y="4171062"/>
            <a:ext cx="715260" cy="461665"/>
          </a:xfrm>
          <a:prstGeom prst="rect">
            <a:avLst/>
          </a:prstGeom>
          <a:noFill/>
        </p:spPr>
        <p:txBody>
          <a:bodyPr wrap="none" rtlCol="0">
            <a:spAutoFit/>
          </a:bodyPr>
          <a:lstStyle/>
          <a:p>
            <a:pPr defTabSz="457200" fontAlgn="auto">
              <a:spcBef>
                <a:spcPts val="0"/>
              </a:spcBef>
              <a:spcAft>
                <a:spcPts val="0"/>
              </a:spcAft>
            </a:pPr>
            <a:r>
              <a:rPr lang="en-US" b="1" baseline="0" dirty="0">
                <a:solidFill>
                  <a:srgbClr val="000000"/>
                </a:solidFill>
                <a:latin typeface="Helvetica Light"/>
                <a:ea typeface="+mn-ea"/>
                <a:cs typeface="Helvetica Light"/>
              </a:rPr>
              <a:t>h(x)</a:t>
            </a:r>
          </a:p>
        </p:txBody>
      </p:sp>
      <p:cxnSp>
        <p:nvCxnSpPr>
          <p:cNvPr id="32" name="Straight Arrow Connector 15">
            <a:extLst>
              <a:ext uri="{FF2B5EF4-FFF2-40B4-BE49-F238E27FC236}">
                <a16:creationId xmlns:a16="http://schemas.microsoft.com/office/drawing/2014/main" id="{2ED93D40-E395-43EF-824B-9D01981FED24}"/>
              </a:ext>
            </a:extLst>
          </p:cNvPr>
          <p:cNvCxnSpPr>
            <a:stCxn id="30" idx="3"/>
          </p:cNvCxnSpPr>
          <p:nvPr/>
        </p:nvCxnSpPr>
        <p:spPr bwMode="auto">
          <a:xfrm>
            <a:off x="4303042" y="4719897"/>
            <a:ext cx="1946092" cy="0"/>
          </a:xfrm>
          <a:prstGeom prst="straightConnector1">
            <a:avLst/>
          </a:prstGeom>
          <a:noFill/>
          <a:ln w="38100" cap="flat" cmpd="sng" algn="ctr">
            <a:solidFill>
              <a:srgbClr val="000000"/>
            </a:solidFill>
            <a:prstDash val="solid"/>
            <a:headEnd type="none" w="med" len="med"/>
            <a:tailEnd type="arrow"/>
          </a:ln>
          <a:effectLst>
            <a:outerShdw blurRad="40000" dist="23000" dir="5400000" rotWithShape="0">
              <a:srgbClr val="000000">
                <a:alpha val="35000"/>
              </a:srgbClr>
            </a:outerShdw>
          </a:effectLst>
        </p:spPr>
      </p:cxnSp>
      <p:sp>
        <p:nvSpPr>
          <p:cNvPr id="14" name="Content Placeholder 2">
            <a:extLst>
              <a:ext uri="{FF2B5EF4-FFF2-40B4-BE49-F238E27FC236}">
                <a16:creationId xmlns:a16="http://schemas.microsoft.com/office/drawing/2014/main" id="{66B86B54-60D4-41F4-A5E8-5EC9BE8F8BF5}"/>
              </a:ext>
            </a:extLst>
          </p:cNvPr>
          <p:cNvSpPr>
            <a:spLocks noGrp="1"/>
          </p:cNvSpPr>
          <p:nvPr>
            <p:ph idx="1"/>
          </p:nvPr>
        </p:nvSpPr>
        <p:spPr>
          <a:xfrm>
            <a:off x="685800" y="1782866"/>
            <a:ext cx="5943600" cy="1021563"/>
          </a:xfrm>
        </p:spPr>
        <p:txBody>
          <a:bodyPr/>
          <a:lstStyle/>
          <a:p>
            <a:r>
              <a:rPr lang="en-US" altLang="zh-CN" sz="2800" dirty="0">
                <a:solidFill>
                  <a:srgbClr val="CC0099"/>
                </a:solidFill>
              </a:rPr>
              <a:t>Perfect</a:t>
            </a:r>
            <a:r>
              <a:rPr lang="en-US" altLang="zh-CN" sz="2800" dirty="0"/>
              <a:t> hashing</a:t>
            </a:r>
          </a:p>
          <a:p>
            <a:pPr lvl="1"/>
            <a:r>
              <a:rPr lang="en-US" altLang="zh-CN" dirty="0"/>
              <a:t>maps all items with </a:t>
            </a:r>
            <a:r>
              <a:rPr lang="en-US" altLang="zh-CN" dirty="0">
                <a:solidFill>
                  <a:srgbClr val="CC0099"/>
                </a:solidFill>
              </a:rPr>
              <a:t>no collisions</a:t>
            </a:r>
          </a:p>
          <a:p>
            <a:pPr lvl="1"/>
            <a:endParaRPr lang="en-CA" dirty="0"/>
          </a:p>
        </p:txBody>
      </p:sp>
      <p:sp>
        <p:nvSpPr>
          <p:cNvPr id="15" name="Rectangle 68">
            <a:extLst>
              <a:ext uri="{FF2B5EF4-FFF2-40B4-BE49-F238E27FC236}">
                <a16:creationId xmlns:a16="http://schemas.microsoft.com/office/drawing/2014/main" id="{6E923697-FE92-4E1A-A780-8725D5BCD6E6}"/>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5</a:t>
            </a:fld>
            <a:endParaRPr lang="en-US" altLang="zh-CN"/>
          </a:p>
        </p:txBody>
      </p:sp>
    </p:spTree>
    <p:extLst>
      <p:ext uri="{BB962C8B-B14F-4D97-AF65-F5344CB8AC3E}">
        <p14:creationId xmlns:p14="http://schemas.microsoft.com/office/powerpoint/2010/main" val="1652941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1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E467C78-9076-9245-AAD5-B368E015503D}" type="slidenum">
              <a:rPr kumimoji="0" lang="en-US" sz="900" b="0" i="0" u="none" strike="noStrike" kern="1200" cap="none" spc="0" normalizeH="0" baseline="0" noProof="0" smtClean="0">
                <a:ln>
                  <a:noFill/>
                </a:ln>
                <a:solidFill>
                  <a:srgbClr val="000000"/>
                </a:solidFill>
                <a:effectLst/>
                <a:uLnTx/>
                <a:uFillTx/>
                <a:latin typeface="Arial"/>
                <a:ea typeface="宋体" pitchFamily="2" charset="-122"/>
                <a:cs typeface="+mn-cs"/>
              </a:rPr>
              <a:pPr marL="0" marR="0" lvl="0" indent="0" algn="ctr" defTabSz="457200" rtl="0" eaLnBrk="0" fontAlgn="auto" latinLnBrk="0" hangingPunct="0">
                <a:lnSpc>
                  <a:spcPct val="100000"/>
                </a:lnSpc>
                <a:spcBef>
                  <a:spcPts val="0"/>
                </a:spcBef>
                <a:spcAft>
                  <a:spcPts val="0"/>
                </a:spcAft>
                <a:buClrTx/>
                <a:buSzTx/>
                <a:buFontTx/>
                <a:buNone/>
                <a:tabLst/>
                <a:defRPr/>
              </a:pPr>
              <a:t>50</a:t>
            </a:fld>
            <a:endParaRPr kumimoji="0" lang="en-US" sz="900" b="0" i="0" u="none" strike="noStrike" kern="1200" cap="none" spc="0" normalizeH="0" baseline="0" noProof="0">
              <a:ln>
                <a:noFill/>
              </a:ln>
              <a:solidFill>
                <a:srgbClr val="000000"/>
              </a:solidFill>
              <a:effectLst/>
              <a:uLnTx/>
              <a:uFillTx/>
              <a:latin typeface="Arial"/>
              <a:ea typeface="宋体" pitchFamily="2" charset="-122"/>
              <a:cs typeface="+mn-cs"/>
            </a:endParaRPr>
          </a:p>
        </p:txBody>
      </p:sp>
      <p:sp>
        <p:nvSpPr>
          <p:cNvPr id="6" name="Content Placeholder 2"/>
          <p:cNvSpPr>
            <a:spLocks noGrp="1"/>
          </p:cNvSpPr>
          <p:nvPr>
            <p:ph idx="1"/>
          </p:nvPr>
        </p:nvSpPr>
        <p:spPr>
          <a:xfrm>
            <a:off x="294640" y="1104900"/>
            <a:ext cx="8646160" cy="4648200"/>
          </a:xfrm>
        </p:spPr>
        <p:txBody>
          <a:bodyPr/>
          <a:lstStyle/>
          <a:p>
            <a:r>
              <a:rPr lang="en-US" dirty="0">
                <a:latin typeface="Helvetica Light"/>
                <a:cs typeface="Helvetica Light"/>
              </a:rPr>
              <a:t>Perfect hashing: maps all items with no collisions</a:t>
            </a:r>
          </a:p>
          <a:p>
            <a:endParaRPr lang="en-US" dirty="0">
              <a:latin typeface="Helvetica Light"/>
              <a:cs typeface="Helvetica Light"/>
            </a:endParaRPr>
          </a:p>
          <a:p>
            <a:endParaRPr lang="en-US" dirty="0">
              <a:latin typeface="Helvetica Light"/>
              <a:cs typeface="Helvetica Light"/>
            </a:endParaRPr>
          </a:p>
          <a:p>
            <a:endParaRPr lang="en-US" dirty="0">
              <a:latin typeface="Helvetica Light"/>
              <a:cs typeface="Helvetica Light"/>
            </a:endParaRPr>
          </a:p>
          <a:p>
            <a:endParaRPr lang="en-US" dirty="0">
              <a:latin typeface="Helvetica Light"/>
              <a:cs typeface="Helvetica Light"/>
            </a:endParaRPr>
          </a:p>
          <a:p>
            <a:endParaRPr lang="en-US" dirty="0">
              <a:latin typeface="Helvetica Light"/>
              <a:cs typeface="Helvetica Light"/>
            </a:endParaRPr>
          </a:p>
          <a:p>
            <a:pPr marL="0" indent="0">
              <a:buNone/>
            </a:pPr>
            <a:endParaRPr lang="en-US" dirty="0">
              <a:latin typeface="Helvetica Light"/>
              <a:cs typeface="Helvetica Light"/>
            </a:endParaRPr>
          </a:p>
        </p:txBody>
      </p:sp>
      <p:grpSp>
        <p:nvGrpSpPr>
          <p:cNvPr id="7" name="Group 6"/>
          <p:cNvGrpSpPr/>
          <p:nvPr/>
        </p:nvGrpSpPr>
        <p:grpSpPr>
          <a:xfrm>
            <a:off x="6219026" y="2030103"/>
            <a:ext cx="1106334" cy="2061958"/>
            <a:chOff x="3188007" y="1821841"/>
            <a:chExt cx="493406" cy="2061958"/>
          </a:xfrm>
        </p:grpSpPr>
        <p:sp>
          <p:nvSpPr>
            <p:cNvPr id="8" name="Rectangle 7"/>
            <p:cNvSpPr/>
            <p:nvPr/>
          </p:nvSpPr>
          <p:spPr bwMode="auto">
            <a:xfrm>
              <a:off x="3189811" y="2166136"/>
              <a:ext cx="49160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FP(e)</a:t>
              </a:r>
            </a:p>
          </p:txBody>
        </p:sp>
        <p:sp>
          <p:nvSpPr>
            <p:cNvPr id="9" name="Rectangle 8"/>
            <p:cNvSpPr/>
            <p:nvPr/>
          </p:nvSpPr>
          <p:spPr bwMode="auto">
            <a:xfrm>
              <a:off x="3189811" y="2510431"/>
              <a:ext cx="49160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FP(c)</a:t>
              </a:r>
            </a:p>
          </p:txBody>
        </p:sp>
        <p:sp>
          <p:nvSpPr>
            <p:cNvPr id="10" name="Rectangle 9"/>
            <p:cNvSpPr/>
            <p:nvPr/>
          </p:nvSpPr>
          <p:spPr bwMode="auto">
            <a:xfrm>
              <a:off x="3189811" y="2854726"/>
              <a:ext cx="49160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FP(d)</a:t>
              </a:r>
            </a:p>
          </p:txBody>
        </p:sp>
        <p:sp>
          <p:nvSpPr>
            <p:cNvPr id="11" name="Rectangle 10"/>
            <p:cNvSpPr/>
            <p:nvPr/>
          </p:nvSpPr>
          <p:spPr bwMode="auto">
            <a:xfrm>
              <a:off x="3188007" y="1821841"/>
              <a:ext cx="49160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FP(b)</a:t>
              </a:r>
            </a:p>
          </p:txBody>
        </p:sp>
        <p:sp>
          <p:nvSpPr>
            <p:cNvPr id="12" name="Rectangle 11"/>
            <p:cNvSpPr/>
            <p:nvPr/>
          </p:nvSpPr>
          <p:spPr bwMode="auto">
            <a:xfrm>
              <a:off x="3188007" y="3199021"/>
              <a:ext cx="49160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FP(f)</a:t>
              </a:r>
            </a:p>
          </p:txBody>
        </p:sp>
        <p:sp>
          <p:nvSpPr>
            <p:cNvPr id="13" name="Rectangle 12"/>
            <p:cNvSpPr/>
            <p:nvPr/>
          </p:nvSpPr>
          <p:spPr bwMode="auto">
            <a:xfrm>
              <a:off x="3189811" y="3543315"/>
              <a:ext cx="49160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mn-ea"/>
                  <a:cs typeface="Helvetica Light"/>
                </a:rPr>
                <a:t>FP(a)</a:t>
              </a:r>
            </a:p>
          </p:txBody>
        </p:sp>
      </p:grpSp>
      <p:sp>
        <p:nvSpPr>
          <p:cNvPr id="14" name="TextBox 13"/>
          <p:cNvSpPr txBox="1"/>
          <p:nvPr/>
        </p:nvSpPr>
        <p:spPr>
          <a:xfrm>
            <a:off x="1889477" y="2713725"/>
            <a:ext cx="227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{a, b, c, d, e, f}</a:t>
            </a:r>
          </a:p>
        </p:txBody>
      </p:sp>
      <p:sp>
        <p:nvSpPr>
          <p:cNvPr id="15" name="TextBox 14"/>
          <p:cNvSpPr txBox="1"/>
          <p:nvPr/>
        </p:nvSpPr>
        <p:spPr>
          <a:xfrm>
            <a:off x="4727064" y="2395723"/>
            <a:ext cx="62909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f(x)</a:t>
            </a:r>
          </a:p>
        </p:txBody>
      </p:sp>
      <p:cxnSp>
        <p:nvCxnSpPr>
          <p:cNvPr id="16" name="Straight Arrow Connector 15"/>
          <p:cNvCxnSpPr>
            <a:stCxn id="14" idx="3"/>
          </p:cNvCxnSpPr>
          <p:nvPr/>
        </p:nvCxnSpPr>
        <p:spPr bwMode="auto">
          <a:xfrm>
            <a:off x="4160802" y="2944558"/>
            <a:ext cx="1946092"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0" name="Title 1"/>
          <p:cNvSpPr>
            <a:spLocks noGrp="1"/>
          </p:cNvSpPr>
          <p:nvPr>
            <p:ph type="title"/>
          </p:nvPr>
        </p:nvSpPr>
        <p:spPr>
          <a:xfrm>
            <a:off x="0" y="116165"/>
            <a:ext cx="9144000" cy="685800"/>
          </a:xfrm>
        </p:spPr>
        <p:txBody>
          <a:bodyPr/>
          <a:lstStyle/>
          <a:p>
            <a:r>
              <a:rPr lang="en-US" sz="3200" dirty="0">
                <a:latin typeface="Helvetica Light"/>
                <a:cs typeface="Helvetica Light"/>
              </a:rPr>
              <a:t>(Minimal) Perfect Hashing: </a:t>
            </a:r>
            <a:br>
              <a:rPr lang="en-US" sz="3200" dirty="0">
                <a:latin typeface="Helvetica Light"/>
                <a:cs typeface="Helvetica Light"/>
              </a:rPr>
            </a:br>
            <a:r>
              <a:rPr lang="en-US" sz="3200" dirty="0">
                <a:latin typeface="Helvetica Light"/>
                <a:cs typeface="Helvetica Light"/>
              </a:rPr>
              <a:t>No Collision but Update is Expensive</a:t>
            </a:r>
          </a:p>
        </p:txBody>
      </p:sp>
      <p:grpSp>
        <p:nvGrpSpPr>
          <p:cNvPr id="24" name="Group 274"/>
          <p:cNvGrpSpPr/>
          <p:nvPr/>
        </p:nvGrpSpPr>
        <p:grpSpPr>
          <a:xfrm>
            <a:off x="-594148" y="-140991"/>
            <a:ext cx="3413546" cy="839432"/>
            <a:chOff x="-27266" y="567972"/>
            <a:chExt cx="3413545" cy="839432"/>
          </a:xfrm>
        </p:grpSpPr>
        <p:sp>
          <p:nvSpPr>
            <p:cNvPr id="25" name="Shape 272"/>
            <p:cNvSpPr/>
            <p:nvPr/>
          </p:nvSpPr>
          <p:spPr>
            <a:xfrm rot="20116620">
              <a:off x="-27266" y="751263"/>
              <a:ext cx="3413545" cy="486233"/>
            </a:xfrm>
            <a:prstGeom prst="rect">
              <a:avLst/>
            </a:prstGeom>
            <a:gradFill flip="none" rotWithShape="1">
              <a:gsLst>
                <a:gs pos="0">
                  <a:srgbClr val="3F80CE"/>
                </a:gs>
                <a:gs pos="100000">
                  <a:srgbClr val="A2C3FF"/>
                </a:gs>
              </a:gsLst>
              <a:lin ang="16200000" scaled="0"/>
            </a:gradFill>
            <a:ln w="12700" cap="flat">
              <a:solidFill>
                <a:srgbClr val="4A7EBB"/>
              </a:solidFill>
              <a:prstDash val="solid"/>
              <a:round/>
            </a:ln>
            <a:effectLst>
              <a:outerShdw blurRad="114300" dist="25400" dir="5400000" rotWithShape="0">
                <a:srgbClr val="000000">
                  <a:alpha val="35000"/>
                </a:srgbClr>
              </a:outerShdw>
            </a:effectLst>
          </p:spPr>
          <p:txBody>
            <a:bodyPr wrap="square" lIns="187057" tIns="187057" rIns="187057" bIns="187057" numCol="1" anchor="ctr">
              <a:noAutofit/>
            </a:bodyPr>
            <a:lstStyle/>
            <a:p>
              <a:pPr marL="0" marR="0" lvl="0" indent="0" algn="l" defTabSz="650240" rtl="0" eaLnBrk="1" fontAlgn="auto" latinLnBrk="0" hangingPunct="1">
                <a:lnSpc>
                  <a:spcPct val="100000"/>
                </a:lnSpc>
                <a:spcBef>
                  <a:spcPts val="0"/>
                </a:spcBef>
                <a:spcAft>
                  <a:spcPts val="0"/>
                </a:spcAft>
                <a:buClrTx/>
                <a:buSzTx/>
                <a:buFontTx/>
                <a:buNone/>
                <a:tabLst/>
                <a:defRPr sz="3000">
                  <a:effectLst>
                    <a:outerShdw blurRad="50800" dist="38100" dir="2700000" rotWithShape="0">
                      <a:srgbClr val="000000">
                        <a:alpha val="40000"/>
                      </a:srgbClr>
                    </a:outerShdw>
                  </a:effectLst>
                  <a:uFill>
                    <a:solidFill/>
                  </a:uFill>
                  <a:latin typeface="Calibri"/>
                  <a:ea typeface="Calibri"/>
                  <a:cs typeface="Calibri"/>
                  <a:sym typeface="Calibri"/>
                </a:defRPr>
              </a:pPr>
              <a:endParaRPr kumimoji="0" sz="3000" b="0" i="0" u="none" strike="noStrike" kern="1200" cap="none" spc="0" normalizeH="0" baseline="0" noProof="0">
                <a:ln>
                  <a:noFill/>
                </a:ln>
                <a:solidFill>
                  <a:srgbClr val="000000"/>
                </a:solidFill>
                <a:effectLst>
                  <a:outerShdw blurRad="50800" dist="38100" dir="2700000" rotWithShape="0">
                    <a:srgbClr val="000000">
                      <a:alpha val="40000"/>
                    </a:srgbClr>
                  </a:outerShdw>
                </a:effectLst>
                <a:uLnTx/>
                <a:uFill>
                  <a:solidFill/>
                </a:uFill>
                <a:latin typeface="Calibri"/>
                <a:cs typeface="Calibri"/>
                <a:sym typeface="Calibri"/>
              </a:endParaRPr>
            </a:p>
          </p:txBody>
        </p:sp>
        <p:sp>
          <p:nvSpPr>
            <p:cNvPr id="26" name="Shape 273"/>
            <p:cNvSpPr/>
            <p:nvPr/>
          </p:nvSpPr>
          <p:spPr>
            <a:xfrm rot="20116620">
              <a:off x="327697" y="567972"/>
              <a:ext cx="2614450" cy="8394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87057" tIns="187057" rIns="187057" bIns="187057" numCol="1" anchor="ctr">
              <a:spAutoFit/>
            </a:bodyPr>
            <a:lstStyle>
              <a:lvl1pPr defTabSz="650240">
                <a:defRPr sz="3000">
                  <a:effectLst>
                    <a:outerShdw blurRad="50800" dist="38100" dir="2700000" rotWithShape="0">
                      <a:srgbClr val="000000">
                        <a:alpha val="40000"/>
                      </a:srgbClr>
                    </a:outerShdw>
                  </a:effectLst>
                  <a:uFill>
                    <a:solidFill/>
                  </a:uFill>
                  <a:latin typeface="Calibri"/>
                  <a:ea typeface="Calibri"/>
                  <a:cs typeface="Calibri"/>
                  <a:sym typeface="Calibri"/>
                </a:defRPr>
              </a:lvl1pPr>
            </a:lstStyle>
            <a:p>
              <a:pPr marL="0" marR="0" lvl="0" indent="0" algn="l" defTabSz="650240" rtl="0" eaLnBrk="1" fontAlgn="auto" latinLnBrk="0" hangingPunct="1">
                <a:lnSpc>
                  <a:spcPct val="100000"/>
                </a:lnSpc>
                <a:spcBef>
                  <a:spcPts val="0"/>
                </a:spcBef>
                <a:spcAft>
                  <a:spcPts val="0"/>
                </a:spcAft>
                <a:buClrTx/>
                <a:buSzTx/>
                <a:buFontTx/>
                <a:buNone/>
                <a:tabLst/>
                <a:defRPr sz="1800">
                  <a:effectLst/>
                  <a:uFillTx/>
                </a:defRPr>
              </a:pPr>
              <a:r>
                <a:rPr kumimoji="0" lang="en-US" sz="3000" b="0" i="0" u="none" strike="noStrike" kern="1200" cap="none" spc="0" normalizeH="0" baseline="0" noProof="0" dirty="0" err="1">
                  <a:ln>
                    <a:noFill/>
                  </a:ln>
                  <a:solidFill>
                    <a:srgbClr val="000000"/>
                  </a:solidFill>
                  <a:effectLst>
                    <a:outerShdw blurRad="50800" dist="38100" dir="2700000" rotWithShape="0">
                      <a:srgbClr val="000000">
                        <a:alpha val="40000"/>
                      </a:srgbClr>
                    </a:outerShdw>
                  </a:effectLst>
                  <a:uLnTx/>
                  <a:uFill>
                    <a:solidFill/>
                  </a:uFill>
                  <a:latin typeface="Helvetica Light"/>
                  <a:cs typeface="Helvetica Light"/>
                  <a:sym typeface="Calibri"/>
                </a:rPr>
                <a:t>Strawman</a:t>
              </a:r>
              <a:endParaRPr kumimoji="0" sz="3000" b="0" i="0" u="none" strike="noStrike" kern="1200" cap="none" spc="0" normalizeH="0" baseline="0" noProof="0" dirty="0">
                <a:ln>
                  <a:noFill/>
                </a:ln>
                <a:solidFill>
                  <a:srgbClr val="000000"/>
                </a:solidFill>
                <a:effectLst>
                  <a:outerShdw blurRad="50800" dist="38100" dir="2700000" rotWithShape="0">
                    <a:srgbClr val="000000">
                      <a:alpha val="40000"/>
                    </a:srgbClr>
                  </a:outerShdw>
                </a:effectLst>
                <a:uLnTx/>
                <a:uFill>
                  <a:solidFill/>
                </a:uFill>
                <a:latin typeface="Helvetica Light"/>
                <a:cs typeface="Helvetica Light"/>
                <a:sym typeface="Calibri"/>
              </a:endParaRPr>
            </a:p>
          </p:txBody>
        </p:sp>
      </p:grpSp>
    </p:spTree>
    <p:extLst>
      <p:ext uri="{BB962C8B-B14F-4D97-AF65-F5344CB8AC3E}">
        <p14:creationId xmlns:p14="http://schemas.microsoft.com/office/powerpoint/2010/main" val="2707845567"/>
      </p:ext>
    </p:extLst>
  </p:cSld>
  <p:clrMapOvr>
    <a:masterClrMapping/>
  </p:clrMapOvr>
  <mc:AlternateContent xmlns:mc="http://schemas.openxmlformats.org/markup-compatibility/2006" xmlns:p14="http://schemas.microsoft.com/office/powerpoint/2010/main">
    <mc:Choice Requires="p14">
      <p:transition spd="slow" p14:dur="2000" advTm="30767"/>
    </mc:Choice>
    <mc:Fallback xmlns="">
      <p:transition xmlns:p14="http://schemas.microsoft.com/office/powerpoint/2010/main" spd="slow" advTm="30767"/>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466B39-07C4-4953-B4B7-D15EB789E9AD}"/>
              </a:ext>
            </a:extLst>
          </p:cNvPr>
          <p:cNvSpPr>
            <a:spLocks noGrp="1"/>
          </p:cNvSpPr>
          <p:nvPr>
            <p:ph type="title"/>
          </p:nvPr>
        </p:nvSpPr>
        <p:spPr/>
        <p:txBody>
          <a:bodyPr/>
          <a:lstStyle/>
          <a:p>
            <a:r>
              <a:rPr lang="en-US" altLang="zh-CN" dirty="0"/>
              <a:t>Recall (2,4)-Cuckoo hashing</a:t>
            </a:r>
            <a:endParaRPr lang="zh-CN" altLang="en-US" dirty="0"/>
          </a:p>
        </p:txBody>
      </p:sp>
      <p:sp>
        <p:nvSpPr>
          <p:cNvPr id="4" name="灯片编号占位符 3">
            <a:extLst>
              <a:ext uri="{FF2B5EF4-FFF2-40B4-BE49-F238E27FC236}">
                <a16:creationId xmlns:a16="http://schemas.microsoft.com/office/drawing/2014/main" id="{E8F40863-456D-4A2E-B122-EABD9257383F}"/>
              </a:ext>
            </a:extLst>
          </p:cNvPr>
          <p:cNvSpPr>
            <a:spLocks noGrp="1"/>
          </p:cNvSpPr>
          <p:nvPr>
            <p:ph type="sldNum" sz="quarter" idx="4"/>
          </p:nvPr>
        </p:nvSpPr>
        <p:spPr/>
        <p:txBody>
          <a:bodyPr/>
          <a:lstStyle/>
          <a:p>
            <a:fld id="{1E467C78-9076-9245-AAD5-B368E015503D}" type="slidenum">
              <a:rPr lang="en-US" smtClean="0"/>
              <a:t>51</a:t>
            </a:fld>
            <a:endParaRPr lang="en-US"/>
          </a:p>
        </p:txBody>
      </p:sp>
      <p:pic>
        <p:nvPicPr>
          <p:cNvPr id="5" name="图片 4">
            <a:extLst>
              <a:ext uri="{FF2B5EF4-FFF2-40B4-BE49-F238E27FC236}">
                <a16:creationId xmlns:a16="http://schemas.microsoft.com/office/drawing/2014/main" id="{E956F96C-74A8-40BD-8CEA-BCAD8B817B01}"/>
              </a:ext>
            </a:extLst>
          </p:cNvPr>
          <p:cNvPicPr>
            <a:picLocks noChangeAspect="1"/>
          </p:cNvPicPr>
          <p:nvPr/>
        </p:nvPicPr>
        <p:blipFill>
          <a:blip r:embed="rId2"/>
          <a:stretch>
            <a:fillRect/>
          </a:stretch>
        </p:blipFill>
        <p:spPr>
          <a:xfrm>
            <a:off x="296197" y="2514600"/>
            <a:ext cx="8551606" cy="2434474"/>
          </a:xfrm>
          <a:prstGeom prst="rect">
            <a:avLst/>
          </a:prstGeom>
        </p:spPr>
      </p:pic>
    </p:spTree>
    <p:extLst>
      <p:ext uri="{BB962C8B-B14F-4D97-AF65-F5344CB8AC3E}">
        <p14:creationId xmlns:p14="http://schemas.microsoft.com/office/powerpoint/2010/main" val="39985459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Helvetica Light"/>
                <a:cs typeface="Helvetica Light"/>
              </a:rPr>
              <a:t>Challenge: How to Perform Cuckoo?</a:t>
            </a:r>
          </a:p>
        </p:txBody>
      </p:sp>
      <p:sp>
        <p:nvSpPr>
          <p:cNvPr id="3" name="Content Placeholder 2"/>
          <p:cNvSpPr>
            <a:spLocks noGrp="1"/>
          </p:cNvSpPr>
          <p:nvPr>
            <p:ph idx="1"/>
          </p:nvPr>
        </p:nvSpPr>
        <p:spPr>
          <a:xfrm>
            <a:off x="223520" y="1104900"/>
            <a:ext cx="8788400" cy="4648200"/>
          </a:xfrm>
        </p:spPr>
        <p:txBody>
          <a:bodyPr/>
          <a:lstStyle/>
          <a:p>
            <a:r>
              <a:rPr lang="en-US" dirty="0">
                <a:latin typeface="Helvetica Light"/>
                <a:cs typeface="Helvetica Light"/>
              </a:rPr>
              <a:t>Cuckoo hashing requires rehashing and displacing existing items</a:t>
            </a:r>
          </a:p>
          <a:p>
            <a:endParaRPr lang="en-US" dirty="0">
              <a:latin typeface="Helvetica Light"/>
              <a:cs typeface="Helvetica Light"/>
            </a:endParaRPr>
          </a:p>
          <a:p>
            <a:pPr marL="0" indent="0">
              <a:buNone/>
            </a:pPr>
            <a:endParaRPr lang="en-US" dirty="0">
              <a:latin typeface="Helvetica Light"/>
              <a:cs typeface="Helvetica Light"/>
            </a:endParaRPr>
          </a:p>
          <a:p>
            <a:pPr marL="0" indent="0">
              <a:buNone/>
            </a:pPr>
            <a:endParaRPr lang="en-US" dirty="0">
              <a:latin typeface="Helvetica Light"/>
              <a:cs typeface="Helvetica Light"/>
            </a:endParaRPr>
          </a:p>
          <a:p>
            <a:pPr marL="0" indent="0">
              <a:buNone/>
            </a:pPr>
            <a:endParaRPr lang="en-US" dirty="0">
              <a:latin typeface="Helvetica Light"/>
              <a:cs typeface="Helvetica Light"/>
            </a:endParaRPr>
          </a:p>
          <a:p>
            <a:pPr marL="0" indent="0">
              <a:buNone/>
            </a:pPr>
            <a:endParaRPr lang="en-US" dirty="0">
              <a:latin typeface="Helvetica Light"/>
              <a:cs typeface="Helvetica Light"/>
            </a:endParaRPr>
          </a:p>
        </p:txBody>
      </p:sp>
      <p:sp>
        <p:nvSpPr>
          <p:cNvPr id="6" name="Slide Number Placeholder 5"/>
          <p:cNvSpPr>
            <a:spLocks noGrp="1"/>
          </p:cNvSpPr>
          <p:nvPr>
            <p:ph type="sldNum" sz="quarter" idx="4294967295"/>
          </p:nvPr>
        </p:nvSpPr>
        <p:spPr>
          <a:xfrm>
            <a:off x="3681413" y="6392863"/>
            <a:ext cx="1782762" cy="211137"/>
          </a:xfrm>
          <a:prstGeom prst="rect">
            <a:avLst/>
          </a:prstGeom>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6D087D90-88CA-CA47-B335-453170371FE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52</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sp>
        <p:nvSpPr>
          <p:cNvPr id="9" name="Rectangle 8"/>
          <p:cNvSpPr/>
          <p:nvPr/>
        </p:nvSpPr>
        <p:spPr>
          <a:xfrm>
            <a:off x="793667" y="5276046"/>
            <a:ext cx="7371215" cy="954107"/>
          </a:xfrm>
          <a:prstGeom prst="rect">
            <a:avLst/>
          </a:prstGeom>
          <a:solidFill>
            <a:srgbClr val="800000"/>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Helvetica Light"/>
                <a:ea typeface="+mn-ea"/>
                <a:cs typeface="Helvetica Light"/>
              </a:rPr>
              <a:t>With only fingerprint, </a:t>
            </a:r>
            <a:br>
              <a:rPr kumimoji="0" lang="en-US" sz="2800" b="0" i="0" u="none" strike="noStrike" kern="1200" cap="none" spc="0" normalizeH="0" baseline="0" noProof="0" dirty="0">
                <a:ln>
                  <a:noFill/>
                </a:ln>
                <a:solidFill>
                  <a:srgbClr val="FFFFFF"/>
                </a:solidFill>
                <a:effectLst/>
                <a:uLnTx/>
                <a:uFillTx/>
                <a:latin typeface="Helvetica Light"/>
                <a:ea typeface="+mn-ea"/>
                <a:cs typeface="Helvetica Light"/>
              </a:rPr>
            </a:br>
            <a:r>
              <a:rPr kumimoji="0" lang="en-US" sz="2800" b="0" i="0" u="none" strike="noStrike" kern="1200" cap="none" spc="0" normalizeH="0" baseline="0" noProof="0" dirty="0">
                <a:ln>
                  <a:noFill/>
                </a:ln>
                <a:solidFill>
                  <a:srgbClr val="FFFFFF"/>
                </a:solidFill>
                <a:effectLst/>
                <a:uLnTx/>
                <a:uFillTx/>
                <a:latin typeface="Helvetica Light"/>
                <a:ea typeface="+mn-ea"/>
                <a:cs typeface="Helvetica Light"/>
              </a:rPr>
              <a:t>how to calculate item’s alternate bucket?</a:t>
            </a:r>
          </a:p>
        </p:txBody>
      </p:sp>
      <p:sp>
        <p:nvSpPr>
          <p:cNvPr id="8" name="Rectangle 7"/>
          <p:cNvSpPr/>
          <p:nvPr/>
        </p:nvSpPr>
        <p:spPr bwMode="auto">
          <a:xfrm>
            <a:off x="2888978" y="223281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10" name="Rectangle 9"/>
          <p:cNvSpPr/>
          <p:nvPr/>
        </p:nvSpPr>
        <p:spPr bwMode="auto">
          <a:xfrm>
            <a:off x="2888978" y="255545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11" name="Rectangle 10"/>
          <p:cNvSpPr/>
          <p:nvPr/>
        </p:nvSpPr>
        <p:spPr bwMode="auto">
          <a:xfrm>
            <a:off x="2888978" y="289593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Light"/>
                <a:ea typeface="+mn-ea"/>
                <a:cs typeface="Helvetica Light"/>
              </a:rPr>
              <a:t>FP(b)</a:t>
            </a:r>
          </a:p>
        </p:txBody>
      </p:sp>
      <p:sp>
        <p:nvSpPr>
          <p:cNvPr id="12" name="Rectangle 11"/>
          <p:cNvSpPr/>
          <p:nvPr/>
        </p:nvSpPr>
        <p:spPr bwMode="auto">
          <a:xfrm>
            <a:off x="2888978" y="323733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13" name="Rectangle 12"/>
          <p:cNvSpPr/>
          <p:nvPr/>
        </p:nvSpPr>
        <p:spPr>
          <a:xfrm>
            <a:off x="2475984" y="2205789"/>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0:</a:t>
            </a:r>
          </a:p>
        </p:txBody>
      </p:sp>
      <p:sp>
        <p:nvSpPr>
          <p:cNvPr id="14" name="Rectangle 13"/>
          <p:cNvSpPr/>
          <p:nvPr/>
        </p:nvSpPr>
        <p:spPr>
          <a:xfrm>
            <a:off x="2475984" y="2519174"/>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1:</a:t>
            </a:r>
          </a:p>
        </p:txBody>
      </p:sp>
      <p:sp>
        <p:nvSpPr>
          <p:cNvPr id="15" name="Rectangle 14"/>
          <p:cNvSpPr/>
          <p:nvPr/>
        </p:nvSpPr>
        <p:spPr>
          <a:xfrm>
            <a:off x="2475984" y="2855569"/>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2:</a:t>
            </a:r>
          </a:p>
        </p:txBody>
      </p:sp>
      <p:sp>
        <p:nvSpPr>
          <p:cNvPr id="16" name="Rectangle 15"/>
          <p:cNvSpPr/>
          <p:nvPr/>
        </p:nvSpPr>
        <p:spPr>
          <a:xfrm>
            <a:off x="2475984" y="3191964"/>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3:</a:t>
            </a:r>
          </a:p>
        </p:txBody>
      </p:sp>
      <p:sp>
        <p:nvSpPr>
          <p:cNvPr id="17" name="Rectangle 16"/>
          <p:cNvSpPr/>
          <p:nvPr/>
        </p:nvSpPr>
        <p:spPr bwMode="auto">
          <a:xfrm>
            <a:off x="2888978" y="356187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Light"/>
                <a:ea typeface="+mn-ea"/>
                <a:cs typeface="Helvetica Light"/>
              </a:rPr>
              <a:t>FP(c)</a:t>
            </a:r>
          </a:p>
        </p:txBody>
      </p:sp>
      <p:sp>
        <p:nvSpPr>
          <p:cNvPr id="18" name="Rectangle 17"/>
          <p:cNvSpPr/>
          <p:nvPr/>
        </p:nvSpPr>
        <p:spPr bwMode="auto">
          <a:xfrm>
            <a:off x="2888978" y="388451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20" name="Rectangle 19"/>
          <p:cNvSpPr/>
          <p:nvPr/>
        </p:nvSpPr>
        <p:spPr bwMode="auto">
          <a:xfrm>
            <a:off x="2888978" y="422499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Light"/>
                <a:ea typeface="+mn-ea"/>
                <a:cs typeface="Helvetica Light"/>
              </a:rPr>
              <a:t>FP(a)</a:t>
            </a:r>
          </a:p>
        </p:txBody>
      </p:sp>
      <p:sp>
        <p:nvSpPr>
          <p:cNvPr id="22" name="Rectangle 21"/>
          <p:cNvSpPr/>
          <p:nvPr/>
        </p:nvSpPr>
        <p:spPr bwMode="auto">
          <a:xfrm>
            <a:off x="2888978" y="456639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23" name="Rectangle 22"/>
          <p:cNvSpPr/>
          <p:nvPr/>
        </p:nvSpPr>
        <p:spPr>
          <a:xfrm>
            <a:off x="2475984" y="3864754"/>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5:</a:t>
            </a:r>
          </a:p>
        </p:txBody>
      </p:sp>
      <p:sp>
        <p:nvSpPr>
          <p:cNvPr id="24" name="Rectangle 23"/>
          <p:cNvSpPr/>
          <p:nvPr/>
        </p:nvSpPr>
        <p:spPr>
          <a:xfrm>
            <a:off x="2475984" y="4201149"/>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6:</a:t>
            </a:r>
          </a:p>
        </p:txBody>
      </p:sp>
      <p:sp>
        <p:nvSpPr>
          <p:cNvPr id="25" name="Rectangle 24"/>
          <p:cNvSpPr/>
          <p:nvPr/>
        </p:nvSpPr>
        <p:spPr>
          <a:xfrm>
            <a:off x="2475984" y="4537545"/>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7:</a:t>
            </a:r>
          </a:p>
        </p:txBody>
      </p:sp>
      <p:sp>
        <p:nvSpPr>
          <p:cNvPr id="26" name="Rectangle 25"/>
          <p:cNvSpPr/>
          <p:nvPr/>
        </p:nvSpPr>
        <p:spPr>
          <a:xfrm>
            <a:off x="2475984" y="3528359"/>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4:</a:t>
            </a:r>
          </a:p>
        </p:txBody>
      </p:sp>
      <p:sp>
        <p:nvSpPr>
          <p:cNvPr id="27" name="Freeform 26"/>
          <p:cNvSpPr/>
          <p:nvPr/>
        </p:nvSpPr>
        <p:spPr>
          <a:xfrm flipV="1">
            <a:off x="3674747" y="3726535"/>
            <a:ext cx="821726" cy="666789"/>
          </a:xfrm>
          <a:custGeom>
            <a:avLst/>
            <a:gdLst>
              <a:gd name="connsiteX0" fmla="*/ 0 w 992618"/>
              <a:gd name="connsiteY0" fmla="*/ 0 h 405530"/>
              <a:gd name="connsiteX1" fmla="*/ 992579 w 992618"/>
              <a:gd name="connsiteY1" fmla="*/ 170749 h 405530"/>
              <a:gd name="connsiteX2" fmla="*/ 42691 w 992618"/>
              <a:gd name="connsiteY2" fmla="*/ 405530 h 405530"/>
            </a:gdLst>
            <a:ahLst/>
            <a:cxnLst>
              <a:cxn ang="0">
                <a:pos x="connsiteX0" y="connsiteY0"/>
              </a:cxn>
              <a:cxn ang="0">
                <a:pos x="connsiteX1" y="connsiteY1"/>
              </a:cxn>
              <a:cxn ang="0">
                <a:pos x="connsiteX2" y="connsiteY2"/>
              </a:cxn>
            </a:cxnLst>
            <a:rect l="l" t="t" r="r" b="b"/>
            <a:pathLst>
              <a:path w="992618" h="405530">
                <a:moveTo>
                  <a:pt x="0" y="0"/>
                </a:moveTo>
                <a:cubicBezTo>
                  <a:pt x="492732" y="51580"/>
                  <a:pt x="985464" y="103161"/>
                  <a:pt x="992579" y="170749"/>
                </a:cubicBezTo>
                <a:cubicBezTo>
                  <a:pt x="999694" y="238337"/>
                  <a:pt x="42691" y="405530"/>
                  <a:pt x="42691" y="405530"/>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Light"/>
              <a:ea typeface="+mn-ea"/>
              <a:cs typeface="Helvetica Light"/>
            </a:endParaRPr>
          </a:p>
        </p:txBody>
      </p:sp>
      <p:sp>
        <p:nvSpPr>
          <p:cNvPr id="28" name="Freeform 27"/>
          <p:cNvSpPr/>
          <p:nvPr/>
        </p:nvSpPr>
        <p:spPr>
          <a:xfrm flipV="1">
            <a:off x="3674747" y="2749741"/>
            <a:ext cx="821726" cy="940858"/>
          </a:xfrm>
          <a:custGeom>
            <a:avLst/>
            <a:gdLst>
              <a:gd name="connsiteX0" fmla="*/ 0 w 992618"/>
              <a:gd name="connsiteY0" fmla="*/ 0 h 405530"/>
              <a:gd name="connsiteX1" fmla="*/ 992579 w 992618"/>
              <a:gd name="connsiteY1" fmla="*/ 170749 h 405530"/>
              <a:gd name="connsiteX2" fmla="*/ 42691 w 992618"/>
              <a:gd name="connsiteY2" fmla="*/ 405530 h 405530"/>
            </a:gdLst>
            <a:ahLst/>
            <a:cxnLst>
              <a:cxn ang="0">
                <a:pos x="connsiteX0" y="connsiteY0"/>
              </a:cxn>
              <a:cxn ang="0">
                <a:pos x="connsiteX1" y="connsiteY1"/>
              </a:cxn>
              <a:cxn ang="0">
                <a:pos x="connsiteX2" y="connsiteY2"/>
              </a:cxn>
            </a:cxnLst>
            <a:rect l="l" t="t" r="r" b="b"/>
            <a:pathLst>
              <a:path w="992618" h="405530">
                <a:moveTo>
                  <a:pt x="0" y="0"/>
                </a:moveTo>
                <a:cubicBezTo>
                  <a:pt x="492732" y="51580"/>
                  <a:pt x="985464" y="103161"/>
                  <a:pt x="992579" y="170749"/>
                </a:cubicBezTo>
                <a:cubicBezTo>
                  <a:pt x="999694" y="238337"/>
                  <a:pt x="42691" y="405530"/>
                  <a:pt x="42691" y="405530"/>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Light"/>
              <a:ea typeface="+mn-ea"/>
              <a:cs typeface="Helvetica Light"/>
            </a:endParaRPr>
          </a:p>
        </p:txBody>
      </p:sp>
      <p:sp>
        <p:nvSpPr>
          <p:cNvPr id="29" name="Rectangle 28"/>
          <p:cNvSpPr/>
          <p:nvPr/>
        </p:nvSpPr>
        <p:spPr>
          <a:xfrm>
            <a:off x="4561026" y="3908185"/>
            <a:ext cx="305827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Kick FP(a) to which bucket?</a:t>
            </a:r>
          </a:p>
        </p:txBody>
      </p:sp>
      <p:sp>
        <p:nvSpPr>
          <p:cNvPr id="32" name="Rectangle 31"/>
          <p:cNvSpPr/>
          <p:nvPr/>
        </p:nvSpPr>
        <p:spPr>
          <a:xfrm>
            <a:off x="4561026" y="3040235"/>
            <a:ext cx="305827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Kick FP(c) to which bucket?</a:t>
            </a:r>
          </a:p>
        </p:txBody>
      </p:sp>
    </p:spTree>
    <p:extLst>
      <p:ext uri="{BB962C8B-B14F-4D97-AF65-F5344CB8AC3E}">
        <p14:creationId xmlns:p14="http://schemas.microsoft.com/office/powerpoint/2010/main" val="3107718614"/>
      </p:ext>
    </p:extLst>
  </p:cSld>
  <p:clrMapOvr>
    <a:masterClrMapping/>
  </p:clrMapOvr>
  <mc:AlternateContent xmlns:mc="http://schemas.openxmlformats.org/markup-compatibility/2006" xmlns:p14="http://schemas.microsoft.com/office/powerpoint/2010/main">
    <mc:Choice Requires="p14">
      <p:transition spd="slow" p14:dur="2000" advTm="48799"/>
    </mc:Choice>
    <mc:Fallback xmlns="">
      <p:transition xmlns:p14="http://schemas.microsoft.com/office/powerpoint/2010/main" spd="slow" advTm="48799"/>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292390" y="170313"/>
            <a:ext cx="9144000" cy="685800"/>
          </a:xfrm>
        </p:spPr>
        <p:txBody>
          <a:bodyPr/>
          <a:lstStyle/>
          <a:p>
            <a:r>
              <a:rPr lang="en-US" dirty="0">
                <a:latin typeface="Helvetica Light"/>
                <a:cs typeface="Helvetica Light"/>
              </a:rPr>
              <a:t>       </a:t>
            </a:r>
            <a:r>
              <a:rPr lang="en-US" sz="4000" dirty="0">
                <a:latin typeface="Helvetica Light"/>
                <a:cs typeface="Helvetica Light"/>
              </a:rPr>
              <a:t>We Apply Partial-Key Cuckoo</a:t>
            </a:r>
          </a:p>
        </p:txBody>
      </p:sp>
      <p:sp>
        <p:nvSpPr>
          <p:cNvPr id="16" name="Content Placeholder 13"/>
          <p:cNvSpPr>
            <a:spLocks noGrp="1"/>
          </p:cNvSpPr>
          <p:nvPr>
            <p:ph idx="1"/>
          </p:nvPr>
        </p:nvSpPr>
        <p:spPr>
          <a:xfrm>
            <a:off x="685800" y="1104900"/>
            <a:ext cx="8214360" cy="4648200"/>
          </a:xfrm>
        </p:spPr>
        <p:txBody>
          <a:bodyPr/>
          <a:lstStyle/>
          <a:p>
            <a:r>
              <a:rPr lang="en-US" dirty="0">
                <a:latin typeface="Helvetica Light"/>
                <a:cs typeface="Helvetica Light"/>
              </a:rPr>
              <a:t>Standard Cuckoo Hashing: </a:t>
            </a:r>
            <a:r>
              <a:rPr lang="en-US" b="1" dirty="0">
                <a:solidFill>
                  <a:srgbClr val="FF0000"/>
                </a:solidFill>
                <a:latin typeface="Helvetica Light"/>
                <a:cs typeface="Helvetica Light"/>
              </a:rPr>
              <a:t>two independent hash functions for two buckets</a:t>
            </a:r>
          </a:p>
          <a:p>
            <a:pPr lvl="1"/>
            <a:endParaRPr lang="en-US" dirty="0">
              <a:latin typeface="Helvetica Light"/>
              <a:cs typeface="Helvetica Light"/>
            </a:endParaRPr>
          </a:p>
          <a:p>
            <a:pPr lvl="1"/>
            <a:endParaRPr lang="en-US" dirty="0">
              <a:latin typeface="Helvetica Light"/>
              <a:cs typeface="Helvetica Light"/>
            </a:endParaRPr>
          </a:p>
          <a:p>
            <a:r>
              <a:rPr lang="en-US" dirty="0">
                <a:latin typeface="Helvetica Light"/>
                <a:cs typeface="Helvetica Light"/>
              </a:rPr>
              <a:t>Partial-key Cuckoo Hashing: </a:t>
            </a:r>
            <a:r>
              <a:rPr lang="en-US" b="1" dirty="0">
                <a:solidFill>
                  <a:srgbClr val="FF0000"/>
                </a:solidFill>
                <a:latin typeface="Helvetica Light"/>
                <a:cs typeface="Helvetica Light"/>
              </a:rPr>
              <a:t>use one bucket and fingerprint to derive the other </a:t>
            </a:r>
            <a:r>
              <a:rPr lang="en-US" b="1" baseline="30000" dirty="0">
                <a:solidFill>
                  <a:srgbClr val="262699"/>
                </a:solidFill>
                <a:latin typeface="Helvetica Light"/>
                <a:cs typeface="Helvetica Light"/>
              </a:rPr>
              <a:t>[Fan2013]</a:t>
            </a:r>
            <a:endParaRPr lang="en-US" b="1" dirty="0">
              <a:solidFill>
                <a:srgbClr val="FF0000"/>
              </a:solidFill>
              <a:latin typeface="Helvetica Light"/>
              <a:cs typeface="Helvetica Light"/>
            </a:endParaRPr>
          </a:p>
          <a:p>
            <a:endParaRPr lang="en-US" dirty="0">
              <a:latin typeface="Helvetica Light"/>
              <a:cs typeface="Helvetica Light"/>
            </a:endParaRPr>
          </a:p>
          <a:p>
            <a:endParaRPr lang="en-US" dirty="0">
              <a:latin typeface="Helvetica Light"/>
              <a:cs typeface="Helvetica Light"/>
            </a:endParaRPr>
          </a:p>
          <a:p>
            <a:pPr marL="457200" lvl="1" indent="0">
              <a:buNone/>
            </a:pPr>
            <a:r>
              <a:rPr lang="en-US" dirty="0">
                <a:latin typeface="Helvetica Light"/>
                <a:cs typeface="Helvetica Light"/>
              </a:rPr>
              <a:t>To displace existing fingerprint:</a:t>
            </a:r>
          </a:p>
          <a:p>
            <a:endParaRPr lang="en-US" dirty="0">
              <a:latin typeface="Helvetica Light"/>
              <a:cs typeface="Helvetica Light"/>
            </a:endParaRPr>
          </a:p>
        </p:txBody>
      </p:sp>
      <p:sp>
        <p:nvSpPr>
          <p:cNvPr id="6" name="Slide Number Placeholder 5"/>
          <p:cNvSpPr>
            <a:spLocks noGrp="1"/>
          </p:cNvSpPr>
          <p:nvPr>
            <p:ph type="sldNum" sz="quarter" idx="4"/>
          </p:nvPr>
        </p:nvSpPr>
        <p:spPr>
          <a:prstGeom prst="rect">
            <a:avLst/>
          </a:prstGeom>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6D087D90-88CA-CA47-B335-453170371FE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53</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sp>
        <p:nvSpPr>
          <p:cNvPr id="7" name="Rectangle 6"/>
          <p:cNvSpPr/>
          <p:nvPr/>
        </p:nvSpPr>
        <p:spPr>
          <a:xfrm rot="20116620">
            <a:off x="-330895" y="175696"/>
            <a:ext cx="2400148" cy="341882"/>
          </a:xfrm>
          <a:prstGeom prst="rect">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Helvetica Light"/>
                <a:ea typeface="+mn-ea"/>
                <a:cs typeface="Helvetica Light"/>
              </a:rPr>
              <a:t>Solution</a:t>
            </a:r>
          </a:p>
        </p:txBody>
      </p:sp>
      <p:sp>
        <p:nvSpPr>
          <p:cNvPr id="25" name="Content Placeholder 7"/>
          <p:cNvSpPr txBox="1">
            <a:spLocks/>
          </p:cNvSpPr>
          <p:nvPr/>
        </p:nvSpPr>
        <p:spPr bwMode="auto">
          <a:xfrm>
            <a:off x="1422400" y="3811039"/>
            <a:ext cx="6146800" cy="1122414"/>
          </a:xfrm>
          <a:prstGeom prst="roundRect">
            <a:avLst>
              <a:gd name="adj" fmla="val 9706"/>
            </a:avLst>
          </a:prstGeom>
          <a:noFill/>
          <a:ln>
            <a:noFill/>
          </a:ln>
          <a:extLst>
            <a:ext uri="{FAA26D3D-D897-4be2-8F04-BA451C77F1D7}">
              <ma14:placeholderFlag xmlns="" xmlns:ma14="http://schemas.microsoft.com/office/mac/drawingml/2011/main" val="1"/>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normAutofit fontScale="92500"/>
          </a:bodyPr>
          <a:lstStyle>
            <a:lvl1pPr marL="0" indent="0" algn="l" rtl="0" eaLnBrk="1" fontAlgn="base" hangingPunct="1">
              <a:spcBef>
                <a:spcPct val="20000"/>
              </a:spcBef>
              <a:spcAft>
                <a:spcPct val="0"/>
              </a:spcAft>
              <a:buNone/>
              <a:defRPr sz="2400" b="1">
                <a:solidFill>
                  <a:schemeClr val="dk1"/>
                </a:solidFill>
                <a:latin typeface="+mn-lt"/>
                <a:ea typeface="+mn-ea"/>
                <a:cs typeface="+mn-cs"/>
              </a:defRPr>
            </a:lvl1pPr>
            <a:lvl2pPr marL="457200" indent="0" algn="l" rtl="0" eaLnBrk="1" fontAlgn="base" hangingPunct="1">
              <a:spcBef>
                <a:spcPct val="20000"/>
              </a:spcBef>
              <a:spcAft>
                <a:spcPct val="0"/>
              </a:spcAft>
              <a:buNone/>
              <a:defRPr sz="2000" b="1">
                <a:solidFill>
                  <a:schemeClr val="dk1"/>
                </a:solidFill>
                <a:latin typeface="+mn-lt"/>
                <a:ea typeface="+mn-ea"/>
                <a:cs typeface="+mn-cs"/>
              </a:defRPr>
            </a:lvl2pPr>
            <a:lvl3pPr marL="914400" indent="0" algn="l" rtl="0" eaLnBrk="1" fontAlgn="base" hangingPunct="1">
              <a:spcBef>
                <a:spcPct val="20000"/>
              </a:spcBef>
              <a:spcAft>
                <a:spcPct val="0"/>
              </a:spcAft>
              <a:buFont typeface="Arial" charset="0"/>
              <a:buNone/>
              <a:defRPr sz="1800" b="1">
                <a:solidFill>
                  <a:schemeClr val="dk1"/>
                </a:solidFill>
                <a:latin typeface="+mn-lt"/>
                <a:ea typeface="+mn-ea"/>
                <a:cs typeface="+mn-cs"/>
              </a:defRPr>
            </a:lvl3pPr>
            <a:lvl4pPr marL="1371600" indent="0" algn="l" rtl="0" eaLnBrk="1" fontAlgn="base" hangingPunct="1">
              <a:spcBef>
                <a:spcPct val="20000"/>
              </a:spcBef>
              <a:spcAft>
                <a:spcPct val="0"/>
              </a:spcAft>
              <a:buNone/>
              <a:defRPr sz="1600" b="1">
                <a:solidFill>
                  <a:schemeClr val="dk1"/>
                </a:solidFill>
                <a:latin typeface="+mn-lt"/>
                <a:ea typeface="+mn-ea"/>
                <a:cs typeface="+mn-cs"/>
              </a:defRPr>
            </a:lvl4pPr>
            <a:lvl5pPr marL="18288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5pPr>
            <a:lvl6pPr marL="22860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6pPr>
            <a:lvl7pPr marL="27432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7pPr>
            <a:lvl8pPr marL="32004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8pPr>
            <a:lvl9pPr marL="36576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a:ea typeface="+mn-ea"/>
                <a:cs typeface="Courier New"/>
              </a:rPr>
              <a:t>bucket1 = hash(x)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a:ea typeface="+mn-ea"/>
                <a:cs typeface="Courier New"/>
              </a:rPr>
              <a:t>bucket2 = bucket1     hash(FP(x))</a:t>
            </a:r>
          </a:p>
        </p:txBody>
      </p:sp>
      <p:sp>
        <p:nvSpPr>
          <p:cNvPr id="26" name="Content Placeholder 7"/>
          <p:cNvSpPr txBox="1">
            <a:spLocks/>
          </p:cNvSpPr>
          <p:nvPr/>
        </p:nvSpPr>
        <p:spPr bwMode="auto">
          <a:xfrm>
            <a:off x="1422400" y="1989844"/>
            <a:ext cx="4041775" cy="960508"/>
          </a:xfrm>
          <a:prstGeom prst="roundRect">
            <a:avLst>
              <a:gd name="adj" fmla="val 9706"/>
            </a:avLst>
          </a:prstGeom>
          <a:noFill/>
          <a:ln>
            <a:noFill/>
          </a:ln>
          <a:extLst>
            <a:ext uri="{FAA26D3D-D897-4be2-8F04-BA451C77F1D7}">
              <ma14:placeholderFlag xmlns="" xmlns:ma14="http://schemas.microsoft.com/office/mac/drawingml/2011/main" val="1"/>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lvl1pPr marL="0" indent="0" algn="l" rtl="0" eaLnBrk="1" fontAlgn="base" hangingPunct="1">
              <a:spcBef>
                <a:spcPct val="20000"/>
              </a:spcBef>
              <a:spcAft>
                <a:spcPct val="0"/>
              </a:spcAft>
              <a:buNone/>
              <a:defRPr sz="2400" b="1">
                <a:solidFill>
                  <a:schemeClr val="dk1"/>
                </a:solidFill>
                <a:latin typeface="+mn-lt"/>
                <a:ea typeface="+mn-ea"/>
                <a:cs typeface="+mn-cs"/>
              </a:defRPr>
            </a:lvl1pPr>
            <a:lvl2pPr marL="457200" indent="0" algn="l" rtl="0" eaLnBrk="1" fontAlgn="base" hangingPunct="1">
              <a:spcBef>
                <a:spcPct val="20000"/>
              </a:spcBef>
              <a:spcAft>
                <a:spcPct val="0"/>
              </a:spcAft>
              <a:buNone/>
              <a:defRPr sz="2000" b="1">
                <a:solidFill>
                  <a:schemeClr val="dk1"/>
                </a:solidFill>
                <a:latin typeface="+mn-lt"/>
                <a:ea typeface="+mn-ea"/>
                <a:cs typeface="+mn-cs"/>
              </a:defRPr>
            </a:lvl2pPr>
            <a:lvl3pPr marL="914400" indent="0" algn="l" rtl="0" eaLnBrk="1" fontAlgn="base" hangingPunct="1">
              <a:spcBef>
                <a:spcPct val="20000"/>
              </a:spcBef>
              <a:spcAft>
                <a:spcPct val="0"/>
              </a:spcAft>
              <a:buFont typeface="Arial" charset="0"/>
              <a:buNone/>
              <a:defRPr sz="1800" b="1">
                <a:solidFill>
                  <a:schemeClr val="dk1"/>
                </a:solidFill>
                <a:latin typeface="+mn-lt"/>
                <a:ea typeface="+mn-ea"/>
                <a:cs typeface="+mn-cs"/>
              </a:defRPr>
            </a:lvl3pPr>
            <a:lvl4pPr marL="1371600" indent="0" algn="l" rtl="0" eaLnBrk="1" fontAlgn="base" hangingPunct="1">
              <a:spcBef>
                <a:spcPct val="20000"/>
              </a:spcBef>
              <a:spcAft>
                <a:spcPct val="0"/>
              </a:spcAft>
              <a:buNone/>
              <a:defRPr sz="1600" b="1">
                <a:solidFill>
                  <a:schemeClr val="dk1"/>
                </a:solidFill>
                <a:latin typeface="+mn-lt"/>
                <a:ea typeface="+mn-ea"/>
                <a:cs typeface="+mn-cs"/>
              </a:defRPr>
            </a:lvl4pPr>
            <a:lvl5pPr marL="18288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5pPr>
            <a:lvl6pPr marL="22860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6pPr>
            <a:lvl7pPr marL="27432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7pPr>
            <a:lvl8pPr marL="32004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8pPr>
            <a:lvl9pPr marL="36576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a:ea typeface="+mn-ea"/>
                <a:cs typeface="Courier New"/>
              </a:rPr>
              <a:t>bucket1 = hash</a:t>
            </a:r>
            <a:r>
              <a:rPr kumimoji="0" lang="en-US" sz="2400" b="0" i="0" u="none" strike="noStrike" kern="1200" cap="none" spc="0" normalizeH="0" baseline="-25000" noProof="0" dirty="0">
                <a:ln>
                  <a:noFill/>
                </a:ln>
                <a:solidFill>
                  <a:srgbClr val="000000"/>
                </a:solidFill>
                <a:effectLst/>
                <a:uLnTx/>
                <a:uFillTx/>
                <a:latin typeface="Courier New"/>
                <a:ea typeface="+mn-ea"/>
                <a:cs typeface="Courier New"/>
              </a:rPr>
              <a:t>1</a:t>
            </a:r>
            <a:r>
              <a:rPr kumimoji="0" lang="en-US" sz="2400" b="0" i="0" u="none" strike="noStrike" kern="1200" cap="none" spc="0" normalizeH="0" baseline="0" noProof="0" dirty="0">
                <a:ln>
                  <a:noFill/>
                </a:ln>
                <a:solidFill>
                  <a:srgbClr val="000000"/>
                </a:solidFill>
                <a:effectLst/>
                <a:uLnTx/>
                <a:uFillTx/>
                <a:latin typeface="Courier New"/>
                <a:ea typeface="+mn-ea"/>
                <a:cs typeface="Courier New"/>
              </a:rPr>
              <a:t>(x)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a:ea typeface="+mn-ea"/>
                <a:cs typeface="Courier New"/>
              </a:rPr>
              <a:t>bucket2 = hash</a:t>
            </a:r>
            <a:r>
              <a:rPr kumimoji="0" lang="en-US" sz="2400" b="0" i="0" u="none" strike="noStrike" kern="1200" cap="none" spc="0" normalizeH="0" baseline="-25000" noProof="0" dirty="0">
                <a:ln>
                  <a:noFill/>
                </a:ln>
                <a:solidFill>
                  <a:srgbClr val="000000"/>
                </a:solidFill>
                <a:effectLst/>
                <a:uLnTx/>
                <a:uFillTx/>
                <a:latin typeface="Courier New"/>
                <a:ea typeface="+mn-ea"/>
                <a:cs typeface="Courier New"/>
              </a:rPr>
              <a:t>2</a:t>
            </a:r>
            <a:r>
              <a:rPr kumimoji="0" lang="en-US" sz="2400" b="0" i="0" u="none" strike="noStrike" kern="1200" cap="none" spc="0" normalizeH="0" baseline="0" noProof="0" dirty="0">
                <a:ln>
                  <a:noFill/>
                </a:ln>
                <a:solidFill>
                  <a:srgbClr val="000000"/>
                </a:solidFill>
                <a:effectLst/>
                <a:uLnTx/>
                <a:uFillTx/>
                <a:latin typeface="Courier New"/>
                <a:ea typeface="+mn-ea"/>
                <a:cs typeface="Courier New"/>
              </a:rPr>
              <a:t>(x)</a:t>
            </a:r>
          </a:p>
        </p:txBody>
      </p:sp>
      <p:pic>
        <p:nvPicPr>
          <p:cNvPr id="27" name="Picture 26"/>
          <p:cNvPicPr>
            <a:picLocks noChangeAspect="1"/>
          </p:cNvPicPr>
          <p:nvPr/>
        </p:nvPicPr>
        <p:blipFill>
          <a:blip r:embed="rId3"/>
          <a:stretch>
            <a:fillRect/>
          </a:stretch>
        </p:blipFill>
        <p:spPr>
          <a:xfrm>
            <a:off x="4667896" y="4496008"/>
            <a:ext cx="247524" cy="247524"/>
          </a:xfrm>
          <a:prstGeom prst="rect">
            <a:avLst/>
          </a:prstGeom>
        </p:spPr>
      </p:pic>
      <p:sp>
        <p:nvSpPr>
          <p:cNvPr id="28" name="Content Placeholder 7"/>
          <p:cNvSpPr txBox="1">
            <a:spLocks/>
          </p:cNvSpPr>
          <p:nvPr/>
        </p:nvSpPr>
        <p:spPr bwMode="auto">
          <a:xfrm>
            <a:off x="1422400" y="5323840"/>
            <a:ext cx="7650481" cy="553332"/>
          </a:xfrm>
          <a:prstGeom prst="roundRect">
            <a:avLst>
              <a:gd name="adj" fmla="val 9706"/>
            </a:avLst>
          </a:prstGeom>
          <a:noFill/>
          <a:ln>
            <a:noFill/>
          </a:ln>
          <a:extLst>
            <a:ext uri="{FAA26D3D-D897-4be2-8F04-BA451C77F1D7}">
              <ma14:placeholderFlag xmlns="" xmlns:ma14="http://schemas.microsoft.com/office/mac/drawingml/2011/main" val="1"/>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lvl1pPr marL="0" indent="0" algn="l" rtl="0" eaLnBrk="1" fontAlgn="base" hangingPunct="1">
              <a:spcBef>
                <a:spcPct val="20000"/>
              </a:spcBef>
              <a:spcAft>
                <a:spcPct val="0"/>
              </a:spcAft>
              <a:buNone/>
              <a:defRPr sz="2400" b="1">
                <a:solidFill>
                  <a:schemeClr val="dk1"/>
                </a:solidFill>
                <a:latin typeface="+mn-lt"/>
                <a:ea typeface="+mn-ea"/>
                <a:cs typeface="+mn-cs"/>
              </a:defRPr>
            </a:lvl1pPr>
            <a:lvl2pPr marL="457200" indent="0" algn="l" rtl="0" eaLnBrk="1" fontAlgn="base" hangingPunct="1">
              <a:spcBef>
                <a:spcPct val="20000"/>
              </a:spcBef>
              <a:spcAft>
                <a:spcPct val="0"/>
              </a:spcAft>
              <a:buNone/>
              <a:defRPr sz="2000" b="1">
                <a:solidFill>
                  <a:schemeClr val="dk1"/>
                </a:solidFill>
                <a:latin typeface="+mn-lt"/>
                <a:ea typeface="+mn-ea"/>
                <a:cs typeface="+mn-cs"/>
              </a:defRPr>
            </a:lvl2pPr>
            <a:lvl3pPr marL="914400" indent="0" algn="l" rtl="0" eaLnBrk="1" fontAlgn="base" hangingPunct="1">
              <a:spcBef>
                <a:spcPct val="20000"/>
              </a:spcBef>
              <a:spcAft>
                <a:spcPct val="0"/>
              </a:spcAft>
              <a:buFont typeface="Arial" charset="0"/>
              <a:buNone/>
              <a:defRPr sz="1800" b="1">
                <a:solidFill>
                  <a:schemeClr val="dk1"/>
                </a:solidFill>
                <a:latin typeface="+mn-lt"/>
                <a:ea typeface="+mn-ea"/>
                <a:cs typeface="+mn-cs"/>
              </a:defRPr>
            </a:lvl3pPr>
            <a:lvl4pPr marL="1371600" indent="0" algn="l" rtl="0" eaLnBrk="1" fontAlgn="base" hangingPunct="1">
              <a:spcBef>
                <a:spcPct val="20000"/>
              </a:spcBef>
              <a:spcAft>
                <a:spcPct val="0"/>
              </a:spcAft>
              <a:buNone/>
              <a:defRPr sz="1600" b="1">
                <a:solidFill>
                  <a:schemeClr val="dk1"/>
                </a:solidFill>
                <a:latin typeface="+mn-lt"/>
                <a:ea typeface="+mn-ea"/>
                <a:cs typeface="+mn-cs"/>
              </a:defRPr>
            </a:lvl4pPr>
            <a:lvl5pPr marL="18288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5pPr>
            <a:lvl6pPr marL="22860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6pPr>
            <a:lvl7pPr marL="27432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7pPr>
            <a:lvl8pPr marL="32004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8pPr>
            <a:lvl9pPr marL="3657600" indent="0" algn="l" rtl="0" eaLnBrk="1" fontAlgn="base" hangingPunct="1">
              <a:spcBef>
                <a:spcPct val="20000"/>
              </a:spcBef>
              <a:spcAft>
                <a:spcPct val="0"/>
              </a:spcAft>
              <a:buFont typeface="Arial" charset="0"/>
              <a:buNone/>
              <a:defRPr sz="1600" b="1">
                <a:solidFill>
                  <a:schemeClr val="dk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a:ea typeface="+mn-ea"/>
                <a:cs typeface="Courier New"/>
              </a:rPr>
              <a:t>alternate(x) = current(x)   hash(FP(x))</a:t>
            </a:r>
          </a:p>
        </p:txBody>
      </p:sp>
      <p:pic>
        <p:nvPicPr>
          <p:cNvPr id="29" name="Picture 28"/>
          <p:cNvPicPr>
            <a:picLocks noChangeAspect="1"/>
          </p:cNvPicPr>
          <p:nvPr/>
        </p:nvPicPr>
        <p:blipFill>
          <a:blip r:embed="rId3"/>
          <a:stretch>
            <a:fillRect/>
          </a:stretch>
        </p:blipFill>
        <p:spPr>
          <a:xfrm>
            <a:off x="6212216" y="5517578"/>
            <a:ext cx="247524" cy="247524"/>
          </a:xfrm>
          <a:prstGeom prst="rect">
            <a:avLst/>
          </a:prstGeom>
        </p:spPr>
      </p:pic>
      <p:sp>
        <p:nvSpPr>
          <p:cNvPr id="31" name="Rectangle 30"/>
          <p:cNvSpPr/>
          <p:nvPr/>
        </p:nvSpPr>
        <p:spPr>
          <a:xfrm>
            <a:off x="3012157" y="6104354"/>
            <a:ext cx="6060724"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宋体" pitchFamily="2" charset="-122"/>
                <a:cs typeface="+mn-cs"/>
              </a:rPr>
              <a:t>[Fan2013] MemC3: Compact and Concurrent </a:t>
            </a:r>
            <a:r>
              <a:rPr kumimoji="0" lang="en-US" sz="1800" b="0" i="0" u="none" strike="noStrike" kern="1200" cap="none" spc="0" normalizeH="0" baseline="0" noProof="0" dirty="0" err="1">
                <a:ln>
                  <a:noFill/>
                </a:ln>
                <a:solidFill>
                  <a:srgbClr val="000000"/>
                </a:solidFill>
                <a:effectLst/>
                <a:uLnTx/>
                <a:uFillTx/>
                <a:latin typeface="Arial"/>
                <a:ea typeface="宋体" pitchFamily="2" charset="-122"/>
                <a:cs typeface="+mn-cs"/>
              </a:rPr>
              <a:t>MemCache</a:t>
            </a:r>
            <a:r>
              <a:rPr kumimoji="0" lang="en-US" sz="1800" b="0" i="0" u="none" strike="noStrike" kern="1200" cap="none" spc="0" normalizeH="0" baseline="0" noProof="0" dirty="0">
                <a:ln>
                  <a:noFill/>
                </a:ln>
                <a:solidFill>
                  <a:srgbClr val="000000"/>
                </a:solidFill>
                <a:effectLst/>
                <a:uLnTx/>
                <a:uFillTx/>
                <a:latin typeface="Arial"/>
                <a:ea typeface="宋体" pitchFamily="2" charset="-122"/>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宋体" pitchFamily="2" charset="-122"/>
                <a:cs typeface="+mn-cs"/>
              </a:rPr>
              <a:t>with Dumber Caching and Smarter Hashing</a:t>
            </a:r>
          </a:p>
        </p:txBody>
      </p:sp>
    </p:spTree>
    <p:extLst>
      <p:ext uri="{BB962C8B-B14F-4D97-AF65-F5344CB8AC3E}">
        <p14:creationId xmlns:p14="http://schemas.microsoft.com/office/powerpoint/2010/main" val="58971759"/>
      </p:ext>
    </p:extLst>
  </p:cSld>
  <p:clrMapOvr>
    <a:masterClrMapping/>
  </p:clrMapOvr>
  <mc:AlternateContent xmlns:mc="http://schemas.openxmlformats.org/markup-compatibility/2006" xmlns:p14="http://schemas.microsoft.com/office/powerpoint/2010/main">
    <mc:Choice Requires="p14">
      <p:transition spd="slow" p14:dur="2000" advTm="35985"/>
    </mc:Choice>
    <mc:Fallback xmlns="">
      <p:transition xmlns:p14="http://schemas.microsoft.com/office/powerpoint/2010/main" spd="slow" advTm="35985"/>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Light"/>
                <a:cs typeface="Helvetica Light"/>
              </a:rPr>
              <a:t>Partial Key Cuckoo Hashing</a:t>
            </a:r>
          </a:p>
        </p:txBody>
      </p:sp>
      <p:sp>
        <p:nvSpPr>
          <p:cNvPr id="3" name="Content Placeholder 2"/>
          <p:cNvSpPr>
            <a:spLocks noGrp="1"/>
          </p:cNvSpPr>
          <p:nvPr>
            <p:ph idx="1"/>
          </p:nvPr>
        </p:nvSpPr>
        <p:spPr/>
        <p:txBody>
          <a:bodyPr/>
          <a:lstStyle/>
          <a:p>
            <a:r>
              <a:rPr lang="en-US" dirty="0">
                <a:latin typeface="Helvetica Light"/>
                <a:cs typeface="Helvetica Light"/>
              </a:rPr>
              <a:t>Perform cuckoo hashing on fingerprints</a:t>
            </a:r>
          </a:p>
          <a:p>
            <a:endParaRPr lang="en-US" dirty="0">
              <a:latin typeface="Helvetica Light"/>
              <a:cs typeface="Helvetica Light"/>
            </a:endParaRPr>
          </a:p>
          <a:p>
            <a:pPr marL="0" indent="0">
              <a:buNone/>
            </a:pPr>
            <a:endParaRPr lang="en-US" dirty="0">
              <a:latin typeface="Helvetica Light"/>
              <a:cs typeface="Helvetica Light"/>
            </a:endParaRPr>
          </a:p>
          <a:p>
            <a:pPr marL="0" indent="0">
              <a:buNone/>
            </a:pPr>
            <a:endParaRPr lang="en-US" dirty="0">
              <a:latin typeface="Helvetica Light"/>
              <a:cs typeface="Helvetica Light"/>
            </a:endParaRPr>
          </a:p>
          <a:p>
            <a:pPr marL="0" indent="0">
              <a:buNone/>
            </a:pPr>
            <a:endParaRPr lang="en-US" dirty="0">
              <a:latin typeface="Helvetica Light"/>
              <a:cs typeface="Helvetica Light"/>
            </a:endParaRPr>
          </a:p>
          <a:p>
            <a:pPr marL="0" indent="0">
              <a:buNone/>
            </a:pPr>
            <a:endParaRPr lang="en-US" dirty="0">
              <a:latin typeface="Helvetica Light"/>
              <a:cs typeface="Helvetica Light"/>
            </a:endParaRPr>
          </a:p>
        </p:txBody>
      </p:sp>
      <p:sp>
        <p:nvSpPr>
          <p:cNvPr id="6" name="Slide Number Placeholder 5"/>
          <p:cNvSpPr>
            <a:spLocks noGrp="1"/>
          </p:cNvSpPr>
          <p:nvPr>
            <p:ph type="sldNum" sz="quarter" idx="4294967295"/>
          </p:nvPr>
        </p:nvSpPr>
        <p:spPr>
          <a:xfrm>
            <a:off x="3681413" y="6392863"/>
            <a:ext cx="1782762" cy="211137"/>
          </a:xfrm>
          <a:prstGeom prst="rect">
            <a:avLst/>
          </a:prstGeom>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6D087D90-88CA-CA47-B335-453170371FE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54</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sp>
        <p:nvSpPr>
          <p:cNvPr id="31" name="Rectangle 30"/>
          <p:cNvSpPr/>
          <p:nvPr/>
        </p:nvSpPr>
        <p:spPr>
          <a:xfrm rot="20116620">
            <a:off x="-330895" y="175696"/>
            <a:ext cx="2400148" cy="341882"/>
          </a:xfrm>
          <a:prstGeom prst="rect">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Helvetica Light"/>
                <a:ea typeface="+mn-ea"/>
                <a:cs typeface="Helvetica Light"/>
              </a:rPr>
              <a:t>Solution</a:t>
            </a:r>
          </a:p>
        </p:txBody>
      </p:sp>
      <p:sp>
        <p:nvSpPr>
          <p:cNvPr id="33" name="Rectangle 32"/>
          <p:cNvSpPr/>
          <p:nvPr/>
        </p:nvSpPr>
        <p:spPr bwMode="auto">
          <a:xfrm>
            <a:off x="2888978" y="223281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34" name="Rectangle 33"/>
          <p:cNvSpPr/>
          <p:nvPr/>
        </p:nvSpPr>
        <p:spPr bwMode="auto">
          <a:xfrm>
            <a:off x="2888978" y="255545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35" name="Rectangle 34"/>
          <p:cNvSpPr/>
          <p:nvPr/>
        </p:nvSpPr>
        <p:spPr bwMode="auto">
          <a:xfrm>
            <a:off x="2888978" y="2895939"/>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Light"/>
                <a:ea typeface="+mn-ea"/>
                <a:cs typeface="Helvetica Light"/>
              </a:rPr>
              <a:t>FP(b)</a:t>
            </a:r>
          </a:p>
        </p:txBody>
      </p:sp>
      <p:sp>
        <p:nvSpPr>
          <p:cNvPr id="36" name="Rectangle 35"/>
          <p:cNvSpPr/>
          <p:nvPr/>
        </p:nvSpPr>
        <p:spPr bwMode="auto">
          <a:xfrm>
            <a:off x="2888978" y="3237335"/>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37" name="Rectangle 36"/>
          <p:cNvSpPr/>
          <p:nvPr/>
        </p:nvSpPr>
        <p:spPr>
          <a:xfrm>
            <a:off x="2475984" y="2205789"/>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0:</a:t>
            </a:r>
          </a:p>
        </p:txBody>
      </p:sp>
      <p:sp>
        <p:nvSpPr>
          <p:cNvPr id="38" name="Rectangle 37"/>
          <p:cNvSpPr/>
          <p:nvPr/>
        </p:nvSpPr>
        <p:spPr>
          <a:xfrm>
            <a:off x="2475984" y="2519174"/>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1:</a:t>
            </a:r>
          </a:p>
        </p:txBody>
      </p:sp>
      <p:sp>
        <p:nvSpPr>
          <p:cNvPr id="39" name="Rectangle 38"/>
          <p:cNvSpPr/>
          <p:nvPr/>
        </p:nvSpPr>
        <p:spPr>
          <a:xfrm>
            <a:off x="2475984" y="2855569"/>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2:</a:t>
            </a:r>
          </a:p>
        </p:txBody>
      </p:sp>
      <p:sp>
        <p:nvSpPr>
          <p:cNvPr id="40" name="Rectangle 39"/>
          <p:cNvSpPr/>
          <p:nvPr/>
        </p:nvSpPr>
        <p:spPr>
          <a:xfrm>
            <a:off x="2475984" y="3191964"/>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3:</a:t>
            </a:r>
          </a:p>
        </p:txBody>
      </p:sp>
      <p:sp>
        <p:nvSpPr>
          <p:cNvPr id="41" name="Rectangle 40"/>
          <p:cNvSpPr/>
          <p:nvPr/>
        </p:nvSpPr>
        <p:spPr bwMode="auto">
          <a:xfrm>
            <a:off x="2888978" y="3561871"/>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Light"/>
                <a:ea typeface="+mn-ea"/>
                <a:cs typeface="Helvetica Light"/>
              </a:rPr>
              <a:t>FP(c)</a:t>
            </a:r>
          </a:p>
        </p:txBody>
      </p:sp>
      <p:sp>
        <p:nvSpPr>
          <p:cNvPr id="42" name="Rectangle 41"/>
          <p:cNvSpPr/>
          <p:nvPr/>
        </p:nvSpPr>
        <p:spPr bwMode="auto">
          <a:xfrm>
            <a:off x="2888978" y="388451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43" name="Rectangle 42"/>
          <p:cNvSpPr/>
          <p:nvPr/>
        </p:nvSpPr>
        <p:spPr bwMode="auto">
          <a:xfrm>
            <a:off x="2888978" y="4224997"/>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Light"/>
                <a:ea typeface="+mn-ea"/>
                <a:cs typeface="Helvetica Light"/>
              </a:rPr>
              <a:t>FP(a)</a:t>
            </a:r>
          </a:p>
        </p:txBody>
      </p:sp>
      <p:sp>
        <p:nvSpPr>
          <p:cNvPr id="44" name="Rectangle 43"/>
          <p:cNvSpPr/>
          <p:nvPr/>
        </p:nvSpPr>
        <p:spPr bwMode="auto">
          <a:xfrm>
            <a:off x="2888978" y="4566393"/>
            <a:ext cx="71837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45" name="Rectangle 44"/>
          <p:cNvSpPr/>
          <p:nvPr/>
        </p:nvSpPr>
        <p:spPr>
          <a:xfrm>
            <a:off x="2475984" y="3864754"/>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5:</a:t>
            </a:r>
          </a:p>
        </p:txBody>
      </p:sp>
      <p:sp>
        <p:nvSpPr>
          <p:cNvPr id="46" name="Rectangle 45"/>
          <p:cNvSpPr/>
          <p:nvPr/>
        </p:nvSpPr>
        <p:spPr>
          <a:xfrm>
            <a:off x="2475984" y="4201149"/>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6:</a:t>
            </a:r>
          </a:p>
        </p:txBody>
      </p:sp>
      <p:sp>
        <p:nvSpPr>
          <p:cNvPr id="47" name="Rectangle 46"/>
          <p:cNvSpPr/>
          <p:nvPr/>
        </p:nvSpPr>
        <p:spPr>
          <a:xfrm>
            <a:off x="2475984" y="4537545"/>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7:</a:t>
            </a:r>
          </a:p>
        </p:txBody>
      </p:sp>
      <p:sp>
        <p:nvSpPr>
          <p:cNvPr id="48" name="Rectangle 47"/>
          <p:cNvSpPr/>
          <p:nvPr/>
        </p:nvSpPr>
        <p:spPr>
          <a:xfrm>
            <a:off x="2475984" y="3528359"/>
            <a:ext cx="3771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4:</a:t>
            </a:r>
          </a:p>
        </p:txBody>
      </p:sp>
      <p:sp>
        <p:nvSpPr>
          <p:cNvPr id="49" name="Freeform 48"/>
          <p:cNvSpPr/>
          <p:nvPr/>
        </p:nvSpPr>
        <p:spPr>
          <a:xfrm flipV="1">
            <a:off x="3674747" y="3726535"/>
            <a:ext cx="821726" cy="666789"/>
          </a:xfrm>
          <a:custGeom>
            <a:avLst/>
            <a:gdLst>
              <a:gd name="connsiteX0" fmla="*/ 0 w 992618"/>
              <a:gd name="connsiteY0" fmla="*/ 0 h 405530"/>
              <a:gd name="connsiteX1" fmla="*/ 992579 w 992618"/>
              <a:gd name="connsiteY1" fmla="*/ 170749 h 405530"/>
              <a:gd name="connsiteX2" fmla="*/ 42691 w 992618"/>
              <a:gd name="connsiteY2" fmla="*/ 405530 h 405530"/>
            </a:gdLst>
            <a:ahLst/>
            <a:cxnLst>
              <a:cxn ang="0">
                <a:pos x="connsiteX0" y="connsiteY0"/>
              </a:cxn>
              <a:cxn ang="0">
                <a:pos x="connsiteX1" y="connsiteY1"/>
              </a:cxn>
              <a:cxn ang="0">
                <a:pos x="connsiteX2" y="connsiteY2"/>
              </a:cxn>
            </a:cxnLst>
            <a:rect l="l" t="t" r="r" b="b"/>
            <a:pathLst>
              <a:path w="992618" h="405530">
                <a:moveTo>
                  <a:pt x="0" y="0"/>
                </a:moveTo>
                <a:cubicBezTo>
                  <a:pt x="492732" y="51580"/>
                  <a:pt x="985464" y="103161"/>
                  <a:pt x="992579" y="170749"/>
                </a:cubicBezTo>
                <a:cubicBezTo>
                  <a:pt x="999694" y="238337"/>
                  <a:pt x="42691" y="405530"/>
                  <a:pt x="42691" y="405530"/>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Light"/>
              <a:ea typeface="+mn-ea"/>
              <a:cs typeface="Helvetica Light"/>
            </a:endParaRPr>
          </a:p>
        </p:txBody>
      </p:sp>
      <p:sp>
        <p:nvSpPr>
          <p:cNvPr id="50" name="Freeform 49"/>
          <p:cNvSpPr/>
          <p:nvPr/>
        </p:nvSpPr>
        <p:spPr>
          <a:xfrm flipV="1">
            <a:off x="3674747" y="2749741"/>
            <a:ext cx="821726" cy="940858"/>
          </a:xfrm>
          <a:custGeom>
            <a:avLst/>
            <a:gdLst>
              <a:gd name="connsiteX0" fmla="*/ 0 w 992618"/>
              <a:gd name="connsiteY0" fmla="*/ 0 h 405530"/>
              <a:gd name="connsiteX1" fmla="*/ 992579 w 992618"/>
              <a:gd name="connsiteY1" fmla="*/ 170749 h 405530"/>
              <a:gd name="connsiteX2" fmla="*/ 42691 w 992618"/>
              <a:gd name="connsiteY2" fmla="*/ 405530 h 405530"/>
            </a:gdLst>
            <a:ahLst/>
            <a:cxnLst>
              <a:cxn ang="0">
                <a:pos x="connsiteX0" y="connsiteY0"/>
              </a:cxn>
              <a:cxn ang="0">
                <a:pos x="connsiteX1" y="connsiteY1"/>
              </a:cxn>
              <a:cxn ang="0">
                <a:pos x="connsiteX2" y="connsiteY2"/>
              </a:cxn>
            </a:cxnLst>
            <a:rect l="l" t="t" r="r" b="b"/>
            <a:pathLst>
              <a:path w="992618" h="405530">
                <a:moveTo>
                  <a:pt x="0" y="0"/>
                </a:moveTo>
                <a:cubicBezTo>
                  <a:pt x="492732" y="51580"/>
                  <a:pt x="985464" y="103161"/>
                  <a:pt x="992579" y="170749"/>
                </a:cubicBezTo>
                <a:cubicBezTo>
                  <a:pt x="999694" y="238337"/>
                  <a:pt x="42691" y="405530"/>
                  <a:pt x="42691" y="405530"/>
                </a:cubicBezTo>
              </a:path>
            </a:pathLst>
          </a:custGeom>
          <a:ln w="28575" cmpd="sng">
            <a:solidFill>
              <a:srgbClr val="00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Light"/>
              <a:ea typeface="+mn-ea"/>
              <a:cs typeface="Helvetica Light"/>
            </a:endParaRPr>
          </a:p>
        </p:txBody>
      </p:sp>
      <p:sp>
        <p:nvSpPr>
          <p:cNvPr id="51" name="Rectangle 50"/>
          <p:cNvSpPr/>
          <p:nvPr/>
        </p:nvSpPr>
        <p:spPr>
          <a:xfrm>
            <a:off x="4561026" y="3908185"/>
            <a:ext cx="346869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Kick FP(a) to “6      hash(FP(a))”</a:t>
            </a:r>
          </a:p>
        </p:txBody>
      </p:sp>
      <p:sp>
        <p:nvSpPr>
          <p:cNvPr id="52" name="Rectangle 51"/>
          <p:cNvSpPr/>
          <p:nvPr/>
        </p:nvSpPr>
        <p:spPr>
          <a:xfrm>
            <a:off x="4561026" y="3040235"/>
            <a:ext cx="346869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Kick FP(c) to “4      hash(FP(c))”</a:t>
            </a:r>
          </a:p>
        </p:txBody>
      </p:sp>
      <p:pic>
        <p:nvPicPr>
          <p:cNvPr id="53" name="Picture 52"/>
          <p:cNvPicPr>
            <a:picLocks noChangeAspect="1"/>
          </p:cNvPicPr>
          <p:nvPr/>
        </p:nvPicPr>
        <p:blipFill>
          <a:blip r:embed="rId4"/>
          <a:stretch>
            <a:fillRect/>
          </a:stretch>
        </p:blipFill>
        <p:spPr>
          <a:xfrm>
            <a:off x="6229812" y="3973389"/>
            <a:ext cx="247524" cy="247524"/>
          </a:xfrm>
          <a:prstGeom prst="rect">
            <a:avLst/>
          </a:prstGeom>
        </p:spPr>
      </p:pic>
      <p:pic>
        <p:nvPicPr>
          <p:cNvPr id="54" name="Picture 53"/>
          <p:cNvPicPr>
            <a:picLocks noChangeAspect="1"/>
          </p:cNvPicPr>
          <p:nvPr/>
        </p:nvPicPr>
        <p:blipFill>
          <a:blip r:embed="rId4"/>
          <a:stretch>
            <a:fillRect/>
          </a:stretch>
        </p:blipFill>
        <p:spPr>
          <a:xfrm>
            <a:off x="6229812" y="3112661"/>
            <a:ext cx="247524" cy="247524"/>
          </a:xfrm>
          <a:prstGeom prst="rect">
            <a:avLst/>
          </a:prstGeom>
        </p:spPr>
      </p:pic>
      <p:sp>
        <p:nvSpPr>
          <p:cNvPr id="28" name="Rectangle 27"/>
          <p:cNvSpPr/>
          <p:nvPr/>
        </p:nvSpPr>
        <p:spPr>
          <a:xfrm>
            <a:off x="658504" y="5357326"/>
            <a:ext cx="7371215" cy="954107"/>
          </a:xfrm>
          <a:prstGeom prst="rect">
            <a:avLst/>
          </a:prstGeom>
          <a:solidFill>
            <a:srgbClr val="800000"/>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Helvetica Light"/>
                <a:ea typeface="+mn-ea"/>
                <a:cs typeface="Helvetica Light"/>
              </a:rPr>
              <a:t>Can we still achieve high space utilization with partial-key cuckoo hashing?</a:t>
            </a:r>
          </a:p>
        </p:txBody>
      </p:sp>
    </p:spTree>
    <p:custDataLst>
      <p:tags r:id="rId1"/>
    </p:custDataLst>
    <p:extLst>
      <p:ext uri="{BB962C8B-B14F-4D97-AF65-F5344CB8AC3E}">
        <p14:creationId xmlns:p14="http://schemas.microsoft.com/office/powerpoint/2010/main" val="3080517762"/>
      </p:ext>
    </p:extLst>
  </p:cSld>
  <p:clrMapOvr>
    <a:masterClrMapping/>
  </p:clrMapOvr>
  <mc:AlternateContent xmlns:mc="http://schemas.openxmlformats.org/markup-compatibility/2006" xmlns:p14="http://schemas.microsoft.com/office/powerpoint/2010/main">
    <mc:Choice Requires="p14">
      <p:transition spd="slow" p14:dur="2000" advTm="45383"/>
    </mc:Choice>
    <mc:Fallback xmlns="">
      <p:transition xmlns:p14="http://schemas.microsoft.com/office/powerpoint/2010/main" spd="slow" advTm="453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ad_factor_vs_f_b4.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532" y="993139"/>
            <a:ext cx="6874828" cy="4259581"/>
          </a:xfrm>
          <a:prstGeom prst="rect">
            <a:avLst/>
          </a:prstGeom>
        </p:spPr>
      </p:pic>
      <p:sp>
        <p:nvSpPr>
          <p:cNvPr id="2" name="Title 1"/>
          <p:cNvSpPr>
            <a:spLocks noGrp="1"/>
          </p:cNvSpPr>
          <p:nvPr>
            <p:ph type="title"/>
          </p:nvPr>
        </p:nvSpPr>
        <p:spPr/>
        <p:txBody>
          <a:bodyPr/>
          <a:lstStyle/>
          <a:p>
            <a:r>
              <a:rPr lang="en-US" sz="3200" dirty="0">
                <a:latin typeface="Helvetica Light"/>
                <a:cs typeface="Helvetica Light"/>
              </a:rPr>
              <a:t>Fingerprints Must Be “Long” for Space Efficiency</a:t>
            </a:r>
          </a:p>
        </p:txBody>
      </p:sp>
      <p:sp>
        <p:nvSpPr>
          <p:cNvPr id="3" name="Content Placeholder 2"/>
          <p:cNvSpPr>
            <a:spLocks noGrp="1"/>
          </p:cNvSpPr>
          <p:nvPr>
            <p:ph idx="1"/>
          </p:nvPr>
        </p:nvSpPr>
        <p:spPr>
          <a:xfrm>
            <a:off x="704532" y="1104900"/>
            <a:ext cx="8079106" cy="4648200"/>
          </a:xfrm>
        </p:spPr>
        <p:txBody>
          <a:bodyPr/>
          <a:lstStyle/>
          <a:p>
            <a:endParaRPr lang="en-US" dirty="0">
              <a:latin typeface="Helvetica Light"/>
              <a:cs typeface="Helvetica Light"/>
            </a:endParaRPr>
          </a:p>
          <a:p>
            <a:pPr lvl="1"/>
            <a:endParaRPr lang="en-US" dirty="0">
              <a:latin typeface="Helvetica Light"/>
              <a:cs typeface="Helvetica Light"/>
            </a:endParaRPr>
          </a:p>
          <a:p>
            <a:pPr lvl="1"/>
            <a:endParaRPr lang="en-US" dirty="0">
              <a:latin typeface="Helvetica Light"/>
              <a:cs typeface="Helvetica Light"/>
            </a:endParaRPr>
          </a:p>
          <a:p>
            <a:pPr lvl="1"/>
            <a:endParaRPr lang="en-US" dirty="0">
              <a:latin typeface="Helvetica Light"/>
              <a:cs typeface="Helvetica Light"/>
            </a:endParaRPr>
          </a:p>
          <a:p>
            <a:pPr lvl="1"/>
            <a:endParaRPr lang="en-US" dirty="0">
              <a:latin typeface="Helvetica Light"/>
              <a:cs typeface="Helvetica Light"/>
            </a:endParaRPr>
          </a:p>
          <a:p>
            <a:pPr lvl="1"/>
            <a:endParaRPr lang="en-US" dirty="0">
              <a:latin typeface="Helvetica Light"/>
              <a:cs typeface="Helvetica Light"/>
            </a:endParaRPr>
          </a:p>
          <a:p>
            <a:pPr lvl="1"/>
            <a:endParaRPr lang="en-US" dirty="0">
              <a:latin typeface="Helvetica Light"/>
              <a:cs typeface="Helvetica Light"/>
            </a:endParaRPr>
          </a:p>
          <a:p>
            <a:pPr lvl="1"/>
            <a:endParaRPr lang="en-US" dirty="0">
              <a:latin typeface="Helvetica Light"/>
              <a:cs typeface="Helvetica Light"/>
            </a:endParaRPr>
          </a:p>
          <a:p>
            <a:endParaRPr lang="en-US" dirty="0">
              <a:latin typeface="Helvetica Light"/>
              <a:cs typeface="Helvetica Light"/>
            </a:endParaRPr>
          </a:p>
          <a:p>
            <a:r>
              <a:rPr lang="en-US" sz="2600" dirty="0">
                <a:latin typeface="Helvetica Light"/>
                <a:cs typeface="Helvetica Light"/>
              </a:rPr>
              <a:t>Fingerprint must be </a:t>
            </a:r>
            <a:r>
              <a:rPr lang="en-US" sz="2600" dirty="0" err="1">
                <a:solidFill>
                  <a:schemeClr val="accent2"/>
                </a:solidFill>
                <a:latin typeface="Helvetica Light"/>
                <a:cs typeface="Helvetica Light"/>
              </a:rPr>
              <a:t>Ω</a:t>
            </a:r>
            <a:r>
              <a:rPr lang="en-US" sz="2600" dirty="0">
                <a:solidFill>
                  <a:schemeClr val="accent2"/>
                </a:solidFill>
                <a:latin typeface="Helvetica Light"/>
                <a:cs typeface="Helvetica Light"/>
              </a:rPr>
              <a:t>(</a:t>
            </a:r>
            <a:r>
              <a:rPr lang="en-US" sz="2600" dirty="0" err="1">
                <a:solidFill>
                  <a:schemeClr val="accent2"/>
                </a:solidFill>
                <a:latin typeface="Helvetica Light"/>
                <a:cs typeface="Helvetica Light"/>
              </a:rPr>
              <a:t>logn</a:t>
            </a:r>
            <a:r>
              <a:rPr lang="en-US" sz="2600" dirty="0">
                <a:solidFill>
                  <a:schemeClr val="accent2"/>
                </a:solidFill>
                <a:latin typeface="Helvetica Light"/>
                <a:cs typeface="Helvetica Light"/>
              </a:rPr>
              <a:t>/b) </a:t>
            </a:r>
            <a:r>
              <a:rPr lang="en-US" sz="2600" dirty="0">
                <a:latin typeface="Helvetica Light"/>
                <a:cs typeface="Helvetica Light"/>
              </a:rPr>
              <a:t>bits in theory</a:t>
            </a:r>
          </a:p>
          <a:p>
            <a:pPr lvl="1"/>
            <a:r>
              <a:rPr lang="en-US" dirty="0">
                <a:latin typeface="Helvetica Light"/>
                <a:cs typeface="Helvetica Light"/>
              </a:rPr>
              <a:t>n: hash table size, b: bucket size</a:t>
            </a:r>
          </a:p>
          <a:p>
            <a:pPr lvl="1"/>
            <a:r>
              <a:rPr lang="en-US" dirty="0">
                <a:latin typeface="Helvetica Light"/>
                <a:cs typeface="Helvetica Light"/>
              </a:rPr>
              <a:t>see more analysis in paper</a:t>
            </a:r>
          </a:p>
        </p:txBody>
      </p:sp>
      <p:sp>
        <p:nvSpPr>
          <p:cNvPr id="5" name="Slide Number Placeholder 4"/>
          <p:cNvSpPr>
            <a:spLocks noGrp="1"/>
          </p:cNvSpPr>
          <p:nvPr>
            <p:ph type="sldNum" sz="quarter" idx="4"/>
          </p:nvPr>
        </p:nvSpPr>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E467C78-9076-9245-AAD5-B368E015503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55</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sp>
        <p:nvSpPr>
          <p:cNvPr id="7" name="Line Callout 1 6"/>
          <p:cNvSpPr/>
          <p:nvPr/>
        </p:nvSpPr>
        <p:spPr>
          <a:xfrm>
            <a:off x="3515360" y="2174240"/>
            <a:ext cx="4744720" cy="1254760"/>
          </a:xfrm>
          <a:prstGeom prst="borderCallout1">
            <a:avLst>
              <a:gd name="adj1" fmla="val -3271"/>
              <a:gd name="adj2" fmla="val 40044"/>
              <a:gd name="adj3" fmla="val -36765"/>
              <a:gd name="adj4" fmla="val 36527"/>
            </a:avLst>
          </a:prstGeom>
          <a:solidFill>
            <a:srgbClr val="FF0000"/>
          </a:solidFill>
          <a:ln>
            <a:solidFill>
              <a:srgbClr val="FF0000"/>
            </a:solidFill>
            <a:headEnd type="none"/>
            <a:tailEnd type="arrow"/>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Helvetica Light"/>
                <a:ea typeface="+mn-ea"/>
                <a:cs typeface="Helvetica Light"/>
              </a:rPr>
              <a:t>When fingerprint &gt; 5 bits, high table space utilization</a:t>
            </a:r>
          </a:p>
        </p:txBody>
      </p:sp>
      <p:sp>
        <p:nvSpPr>
          <p:cNvPr id="8" name="TextBox 7"/>
          <p:cNvSpPr txBox="1"/>
          <p:nvPr/>
        </p:nvSpPr>
        <p:spPr>
          <a:xfrm rot="16200000">
            <a:off x="-786437" y="2577137"/>
            <a:ext cx="3406139" cy="461665"/>
          </a:xfrm>
          <a:prstGeom prst="rect">
            <a:avLst/>
          </a:prstGeom>
          <a:solidFill>
            <a:srgbClr val="FFFFFF"/>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Table Space Utilization</a:t>
            </a:r>
          </a:p>
        </p:txBody>
      </p:sp>
      <p:sp>
        <p:nvSpPr>
          <p:cNvPr id="9" name="Oval 8"/>
          <p:cNvSpPr/>
          <p:nvPr/>
        </p:nvSpPr>
        <p:spPr bwMode="auto">
          <a:xfrm rot="5217612">
            <a:off x="4849627" y="-792852"/>
            <a:ext cx="741680" cy="4367144"/>
          </a:xfrm>
          <a:prstGeom prst="ellipse">
            <a:avLst/>
          </a:prstGeom>
          <a:noFill/>
          <a:ln>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3"/>
          <p:cNvSpPr/>
          <p:nvPr/>
        </p:nvSpPr>
        <p:spPr>
          <a:xfrm>
            <a:off x="2981233" y="3823454"/>
            <a:ext cx="4612603"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Table size: n=128 million entries</a:t>
            </a:r>
          </a:p>
        </p:txBody>
      </p:sp>
    </p:spTree>
    <p:custDataLst>
      <p:tags r:id="rId1"/>
    </p:custDataLst>
    <p:extLst>
      <p:ext uri="{BB962C8B-B14F-4D97-AF65-F5344CB8AC3E}">
        <p14:creationId xmlns:p14="http://schemas.microsoft.com/office/powerpoint/2010/main" val="2538000506"/>
      </p:ext>
    </p:extLst>
  </p:cSld>
  <p:clrMapOvr>
    <a:masterClrMapping/>
  </p:clrMapOvr>
  <mc:AlternateContent xmlns:mc="http://schemas.openxmlformats.org/markup-compatibility/2006" xmlns:p14="http://schemas.microsoft.com/office/powerpoint/2010/main">
    <mc:Choice Requires="p14">
      <p:transition spd="slow" p14:dur="2000" advTm="83491"/>
    </mc:Choice>
    <mc:Fallback xmlns="">
      <p:transition xmlns:p14="http://schemas.microsoft.com/office/powerpoint/2010/main" spd="slow" advTm="834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Helvetica Light"/>
                <a:cs typeface="Helvetica Light"/>
              </a:rPr>
              <a:t>Semi-Sorting: Further Save 1 bit/item</a:t>
            </a:r>
          </a:p>
        </p:txBody>
      </p:sp>
      <p:sp>
        <p:nvSpPr>
          <p:cNvPr id="3" name="Content Placeholder 2"/>
          <p:cNvSpPr>
            <a:spLocks noGrp="1"/>
          </p:cNvSpPr>
          <p:nvPr>
            <p:ph idx="1"/>
          </p:nvPr>
        </p:nvSpPr>
        <p:spPr>
          <a:xfrm>
            <a:off x="304800" y="1104900"/>
            <a:ext cx="8727440" cy="4648200"/>
          </a:xfrm>
        </p:spPr>
        <p:txBody>
          <a:bodyPr>
            <a:normAutofit fontScale="77500" lnSpcReduction="20000"/>
          </a:bodyPr>
          <a:lstStyle/>
          <a:p>
            <a:r>
              <a:rPr lang="en-US" dirty="0">
                <a:latin typeface="Helvetica Light"/>
                <a:cs typeface="Helvetica Light"/>
              </a:rPr>
              <a:t>Based on observation:</a:t>
            </a:r>
          </a:p>
          <a:p>
            <a:pPr lvl="1"/>
            <a:r>
              <a:rPr lang="en-US" sz="2400" dirty="0">
                <a:latin typeface="Helvetica Light"/>
                <a:cs typeface="Helvetica Light"/>
              </a:rPr>
              <a:t>A monotonic sequence of integers is easier to compress</a:t>
            </a:r>
            <a:r>
              <a:rPr lang="en-US" b="1" baseline="30000" dirty="0">
                <a:solidFill>
                  <a:srgbClr val="262699"/>
                </a:solidFill>
                <a:latin typeface="Helvetica Light"/>
                <a:cs typeface="Helvetica Light"/>
              </a:rPr>
              <a:t>[Bonomi2006]</a:t>
            </a:r>
            <a:endParaRPr lang="en-US" sz="2400" b="1" dirty="0">
              <a:latin typeface="Helvetica Light"/>
              <a:cs typeface="Helvetica Light"/>
            </a:endParaRPr>
          </a:p>
          <a:p>
            <a:pPr marL="457200" lvl="1" indent="0" algn="ctr">
              <a:buNone/>
            </a:pPr>
            <a:endParaRPr lang="en-US" sz="2600" dirty="0">
              <a:latin typeface="Helvetica Light"/>
              <a:cs typeface="Helvetica Light"/>
            </a:endParaRPr>
          </a:p>
          <a:p>
            <a:r>
              <a:rPr lang="en-US" dirty="0">
                <a:latin typeface="Helvetica Light"/>
                <a:cs typeface="Helvetica Light"/>
              </a:rPr>
              <a:t>Semi-Sorting:</a:t>
            </a:r>
          </a:p>
          <a:p>
            <a:pPr lvl="1"/>
            <a:r>
              <a:rPr lang="en-US" dirty="0">
                <a:latin typeface="Helvetica Light"/>
                <a:cs typeface="Helvetica Light"/>
              </a:rPr>
              <a:t>Sort fingerprints sorted in each bucket</a:t>
            </a:r>
          </a:p>
          <a:p>
            <a:pPr lvl="1"/>
            <a:r>
              <a:rPr lang="en-US" dirty="0">
                <a:latin typeface="Helvetica Light"/>
                <a:cs typeface="Helvetica Light"/>
              </a:rPr>
              <a:t>Compress sorted fingerprints</a:t>
            </a:r>
          </a:p>
          <a:p>
            <a:pPr marL="0" indent="0">
              <a:buNone/>
            </a:pPr>
            <a:endParaRPr lang="en-US" dirty="0">
              <a:latin typeface="Helvetica Light"/>
              <a:cs typeface="Helvetica Light"/>
            </a:endParaRPr>
          </a:p>
          <a:p>
            <a:pPr marL="0" indent="0">
              <a:buNone/>
            </a:pPr>
            <a:endParaRPr lang="en-US" dirty="0">
              <a:latin typeface="Helvetica Light"/>
              <a:cs typeface="Helvetica Light"/>
            </a:endParaRPr>
          </a:p>
          <a:p>
            <a:pPr marL="0" indent="0">
              <a:buNone/>
            </a:pPr>
            <a:endParaRPr lang="en-US" dirty="0">
              <a:latin typeface="Helvetica Light"/>
              <a:cs typeface="Helvetica Light"/>
            </a:endParaRPr>
          </a:p>
          <a:p>
            <a:pPr marL="0" indent="0">
              <a:buNone/>
            </a:pPr>
            <a:endParaRPr lang="en-US" dirty="0">
              <a:latin typeface="Helvetica Light"/>
              <a:cs typeface="Helvetica Light"/>
            </a:endParaRPr>
          </a:p>
          <a:p>
            <a:pPr marL="0" indent="0">
              <a:buNone/>
            </a:pPr>
            <a:endParaRPr lang="en-US" dirty="0">
              <a:latin typeface="Helvetica Light"/>
              <a:cs typeface="Helvetica Light"/>
            </a:endParaRPr>
          </a:p>
          <a:p>
            <a:pPr marL="0" indent="0">
              <a:buNone/>
            </a:pPr>
            <a:endParaRPr lang="en-US" dirty="0">
              <a:solidFill>
                <a:srgbClr val="008000"/>
              </a:solidFill>
              <a:latin typeface="Helvetica Light"/>
              <a:cs typeface="Helvetica Light"/>
            </a:endParaRPr>
          </a:p>
          <a:p>
            <a:pPr marL="0" indent="0">
              <a:buNone/>
            </a:pPr>
            <a:r>
              <a:rPr lang="en-US" dirty="0">
                <a:solidFill>
                  <a:srgbClr val="008000"/>
                </a:solidFill>
                <a:latin typeface="Helvetica Light"/>
                <a:cs typeface="Helvetica Light"/>
              </a:rPr>
              <a:t>+ For 4-way bucket, save one bit per item </a:t>
            </a:r>
          </a:p>
          <a:p>
            <a:pPr marL="0" indent="0">
              <a:buNone/>
            </a:pPr>
            <a:r>
              <a:rPr lang="en-US" dirty="0">
                <a:solidFill>
                  <a:srgbClr val="FF0000"/>
                </a:solidFill>
                <a:latin typeface="Helvetica Light"/>
                <a:cs typeface="Helvetica Light"/>
              </a:rPr>
              <a:t>-- Slower lookup / insert</a:t>
            </a:r>
          </a:p>
        </p:txBody>
      </p:sp>
      <p:sp>
        <p:nvSpPr>
          <p:cNvPr id="11" name="Slide Number Placeholder 10"/>
          <p:cNvSpPr>
            <a:spLocks noGrp="1"/>
          </p:cNvSpPr>
          <p:nvPr>
            <p:ph type="sldNum" sz="quarter" idx="4294967295"/>
          </p:nvPr>
        </p:nvSpPr>
        <p:spPr>
          <a:xfrm>
            <a:off x="7010400" y="6479686"/>
            <a:ext cx="2133600" cy="365125"/>
          </a:xfrm>
          <a:prstGeom prst="rect">
            <a:avLst/>
          </a:prstGeom>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6D087D90-88CA-CA47-B335-453170371FE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56</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grpSp>
        <p:nvGrpSpPr>
          <p:cNvPr id="7" name="Group 6"/>
          <p:cNvGrpSpPr/>
          <p:nvPr/>
        </p:nvGrpSpPr>
        <p:grpSpPr>
          <a:xfrm>
            <a:off x="1153387" y="3703019"/>
            <a:ext cx="1936568" cy="340484"/>
            <a:chOff x="1102587" y="3328775"/>
            <a:chExt cx="1936568" cy="340484"/>
          </a:xfrm>
        </p:grpSpPr>
        <p:sp>
          <p:nvSpPr>
            <p:cNvPr id="8" name="Rectangle 7"/>
            <p:cNvSpPr/>
            <p:nvPr/>
          </p:nvSpPr>
          <p:spPr bwMode="auto">
            <a:xfrm>
              <a:off x="1102587" y="3328775"/>
              <a:ext cx="48414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6600"/>
                  </a:solidFill>
                  <a:effectLst/>
                  <a:uLnTx/>
                  <a:uFillTx/>
                  <a:latin typeface="Helvetica Light"/>
                  <a:ea typeface="+mn-ea"/>
                  <a:cs typeface="Helvetica Light"/>
                </a:rPr>
                <a:t>21</a:t>
              </a:r>
            </a:p>
          </p:txBody>
        </p:sp>
        <p:sp>
          <p:nvSpPr>
            <p:cNvPr id="10" name="Rectangle 9"/>
            <p:cNvSpPr/>
            <p:nvPr/>
          </p:nvSpPr>
          <p:spPr bwMode="auto">
            <a:xfrm>
              <a:off x="1586729" y="3328775"/>
              <a:ext cx="48414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0066"/>
                  </a:solidFill>
                  <a:effectLst/>
                  <a:uLnTx/>
                  <a:uFillTx/>
                  <a:latin typeface="Helvetica Light"/>
                  <a:ea typeface="+mn-ea"/>
                  <a:cs typeface="Helvetica Light"/>
                </a:rPr>
                <a:t>97</a:t>
              </a:r>
            </a:p>
          </p:txBody>
        </p:sp>
        <p:sp>
          <p:nvSpPr>
            <p:cNvPr id="12" name="Rectangle 11"/>
            <p:cNvSpPr/>
            <p:nvPr/>
          </p:nvSpPr>
          <p:spPr bwMode="auto">
            <a:xfrm>
              <a:off x="2070871" y="3328775"/>
              <a:ext cx="48414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8000"/>
                  </a:solidFill>
                  <a:effectLst/>
                  <a:uLnTx/>
                  <a:uFillTx/>
                  <a:latin typeface="Helvetica Light"/>
                  <a:ea typeface="+mn-ea"/>
                  <a:cs typeface="Helvetica Light"/>
                </a:rPr>
                <a:t>88</a:t>
              </a:r>
            </a:p>
          </p:txBody>
        </p:sp>
        <p:sp>
          <p:nvSpPr>
            <p:cNvPr id="13" name="Rectangle 12"/>
            <p:cNvSpPr/>
            <p:nvPr/>
          </p:nvSpPr>
          <p:spPr bwMode="auto">
            <a:xfrm>
              <a:off x="2555013" y="3328775"/>
              <a:ext cx="48414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Helvetica Light"/>
                  <a:ea typeface="+mn-ea"/>
                  <a:cs typeface="Helvetica Light"/>
                </a:rPr>
                <a:t>04</a:t>
              </a:r>
            </a:p>
          </p:txBody>
        </p:sp>
      </p:grpSp>
      <p:sp>
        <p:nvSpPr>
          <p:cNvPr id="14" name="Rectangle 13"/>
          <p:cNvSpPr/>
          <p:nvPr/>
        </p:nvSpPr>
        <p:spPr>
          <a:xfrm>
            <a:off x="1317995" y="4053928"/>
            <a:ext cx="1607351" cy="70788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 fingerprints</a:t>
            </a:r>
            <a:br>
              <a:rPr kumimoji="0" lang="en-US" sz="20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in a bucket </a:t>
            </a:r>
          </a:p>
        </p:txBody>
      </p:sp>
      <p:grpSp>
        <p:nvGrpSpPr>
          <p:cNvPr id="16" name="Group 15"/>
          <p:cNvGrpSpPr/>
          <p:nvPr/>
        </p:nvGrpSpPr>
        <p:grpSpPr>
          <a:xfrm>
            <a:off x="5593307" y="3703019"/>
            <a:ext cx="1936568" cy="340484"/>
            <a:chOff x="1102587" y="3328775"/>
            <a:chExt cx="1936568" cy="340484"/>
          </a:xfrm>
        </p:grpSpPr>
        <p:sp>
          <p:nvSpPr>
            <p:cNvPr id="17" name="Rectangle 16"/>
            <p:cNvSpPr/>
            <p:nvPr/>
          </p:nvSpPr>
          <p:spPr bwMode="auto">
            <a:xfrm>
              <a:off x="1102587" y="3328775"/>
              <a:ext cx="48414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Helvetica Light"/>
                  <a:ea typeface="+mn-ea"/>
                  <a:cs typeface="Helvetica Light"/>
                </a:rPr>
                <a:t>04</a:t>
              </a:r>
            </a:p>
          </p:txBody>
        </p:sp>
        <p:sp>
          <p:nvSpPr>
            <p:cNvPr id="18" name="Rectangle 17"/>
            <p:cNvSpPr/>
            <p:nvPr/>
          </p:nvSpPr>
          <p:spPr bwMode="auto">
            <a:xfrm>
              <a:off x="1586729" y="3328775"/>
              <a:ext cx="48414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E886A"/>
                  </a:solidFill>
                  <a:effectLst/>
                  <a:uLnTx/>
                  <a:uFillTx/>
                  <a:latin typeface="Helvetica Light"/>
                  <a:ea typeface="+mn-ea"/>
                  <a:cs typeface="Helvetica Light"/>
                </a:rPr>
                <a:t>21</a:t>
              </a:r>
            </a:p>
          </p:txBody>
        </p:sp>
        <p:sp>
          <p:nvSpPr>
            <p:cNvPr id="19" name="Rectangle 18"/>
            <p:cNvSpPr/>
            <p:nvPr/>
          </p:nvSpPr>
          <p:spPr bwMode="auto">
            <a:xfrm>
              <a:off x="2070871" y="3328775"/>
              <a:ext cx="48414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8000"/>
                  </a:solidFill>
                  <a:effectLst/>
                  <a:uLnTx/>
                  <a:uFillTx/>
                  <a:latin typeface="Helvetica Light"/>
                  <a:ea typeface="+mn-ea"/>
                  <a:cs typeface="Helvetica Light"/>
                </a:rPr>
                <a:t>88</a:t>
              </a:r>
            </a:p>
          </p:txBody>
        </p:sp>
        <p:sp>
          <p:nvSpPr>
            <p:cNvPr id="20" name="Rectangle 19"/>
            <p:cNvSpPr/>
            <p:nvPr/>
          </p:nvSpPr>
          <p:spPr bwMode="auto">
            <a:xfrm>
              <a:off x="2555013" y="3328775"/>
              <a:ext cx="484142" cy="340484"/>
            </a:xfrm>
            <a:prstGeom prst="rect">
              <a:avLst/>
            </a:prstGeom>
            <a:solidFill>
              <a:schemeClr val="bg1"/>
            </a:solidFill>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0066"/>
                  </a:solidFill>
                  <a:effectLst/>
                  <a:uLnTx/>
                  <a:uFillTx/>
                  <a:latin typeface="Helvetica Light"/>
                  <a:ea typeface="+mn-ea"/>
                  <a:cs typeface="Helvetica Light"/>
                </a:rPr>
                <a:t>97</a:t>
              </a:r>
            </a:p>
          </p:txBody>
        </p:sp>
      </p:grpSp>
      <p:grpSp>
        <p:nvGrpSpPr>
          <p:cNvPr id="22" name="Group 21"/>
          <p:cNvGrpSpPr/>
          <p:nvPr/>
        </p:nvGrpSpPr>
        <p:grpSpPr>
          <a:xfrm>
            <a:off x="3418308" y="3266710"/>
            <a:ext cx="1946092" cy="1200328"/>
            <a:chOff x="3499588" y="2703778"/>
            <a:chExt cx="1946092" cy="1200328"/>
          </a:xfrm>
        </p:grpSpPr>
        <p:cxnSp>
          <p:nvCxnSpPr>
            <p:cNvPr id="15" name="Straight Arrow Connector 14"/>
            <p:cNvCxnSpPr/>
            <p:nvPr/>
          </p:nvCxnSpPr>
          <p:spPr bwMode="auto">
            <a:xfrm>
              <a:off x="3499588" y="3300158"/>
              <a:ext cx="1946092"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3595232" y="2703778"/>
              <a:ext cx="1806326" cy="120032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Sort </a:t>
              </a:r>
              <a:b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b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fingerprints</a:t>
              </a:r>
            </a:p>
          </p:txBody>
        </p:sp>
      </p:grpSp>
      <p:sp>
        <p:nvSpPr>
          <p:cNvPr id="23" name="Rounded Rectangular Callout 22"/>
          <p:cNvSpPr/>
          <p:nvPr/>
        </p:nvSpPr>
        <p:spPr bwMode="auto">
          <a:xfrm>
            <a:off x="5740400" y="4318000"/>
            <a:ext cx="2631440" cy="575894"/>
          </a:xfrm>
          <a:prstGeom prst="wedgeRoundRectCallout">
            <a:avLst>
              <a:gd name="adj1" fmla="val -5726"/>
              <a:gd name="adj2" fmla="val -85694"/>
              <a:gd name="adj3" fmla="val 16667"/>
            </a:avLst>
          </a:prstGeom>
          <a:solidFill>
            <a:srgbClr val="FF66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Helvetica Light"/>
                <a:ea typeface="+mn-ea"/>
                <a:cs typeface="Helvetica Light"/>
              </a:rPr>
              <a:t>Easier to compress</a:t>
            </a:r>
          </a:p>
        </p:txBody>
      </p:sp>
      <p:sp>
        <p:nvSpPr>
          <p:cNvPr id="4" name="Rectangle 3"/>
          <p:cNvSpPr/>
          <p:nvPr/>
        </p:nvSpPr>
        <p:spPr>
          <a:xfrm>
            <a:off x="492986" y="6156520"/>
            <a:ext cx="8325894"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4D88"/>
                </a:solidFill>
                <a:effectLst/>
                <a:uLnTx/>
                <a:uFillTx/>
                <a:latin typeface="Arial"/>
                <a:ea typeface="宋体" pitchFamily="2" charset="-122"/>
                <a:cs typeface="+mn-cs"/>
              </a:rPr>
              <a:t>[Bonomi2006] </a:t>
            </a:r>
            <a:r>
              <a:rPr kumimoji="0" lang="en-US" sz="1800" b="0" i="0" u="none" strike="noStrike" kern="1200" cap="none" spc="0" normalizeH="0" baseline="0" noProof="0" dirty="0">
                <a:ln>
                  <a:noFill/>
                </a:ln>
                <a:solidFill>
                  <a:srgbClr val="000000"/>
                </a:solidFill>
                <a:effectLst/>
                <a:uLnTx/>
                <a:uFillTx/>
                <a:latin typeface="Arial"/>
                <a:ea typeface="宋体" pitchFamily="2" charset="-122"/>
                <a:cs typeface="+mn-cs"/>
              </a:rPr>
              <a:t>Beyond Bloom filters: From approximate membership checks to </a:t>
            </a:r>
            <a:r>
              <a:rPr kumimoji="0" lang="en-US" sz="1800" b="0" i="0" u="none" strike="noStrike" kern="1200" cap="none" spc="0" normalizeH="0" baseline="0" noProof="0" dirty="0" err="1">
                <a:ln>
                  <a:noFill/>
                </a:ln>
                <a:solidFill>
                  <a:srgbClr val="000000"/>
                </a:solidFill>
                <a:effectLst/>
                <a:uLnTx/>
                <a:uFillTx/>
                <a:latin typeface="Arial"/>
                <a:ea typeface="宋体" pitchFamily="2" charset="-122"/>
                <a:cs typeface="+mn-cs"/>
              </a:rPr>
              <a:t>ap</a:t>
            </a:r>
            <a:r>
              <a:rPr kumimoji="0" lang="en-US" sz="1800" b="0" i="0" u="none" strike="noStrike" kern="1200" cap="none" spc="0" normalizeH="0" baseline="0" noProof="0" dirty="0">
                <a:ln>
                  <a:noFill/>
                </a:ln>
                <a:solidFill>
                  <a:srgbClr val="000000"/>
                </a:solidFill>
                <a:effectLst/>
                <a:uLnTx/>
                <a:uFillTx/>
                <a:latin typeface="Arial"/>
                <a:ea typeface="宋体" pitchFamily="2" charset="-122"/>
                <a:cs typeface="+mn-cs"/>
              </a:rPr>
              <a:t>- proximate state machines.</a:t>
            </a:r>
          </a:p>
        </p:txBody>
      </p:sp>
    </p:spTree>
    <p:custDataLst>
      <p:tags r:id="rId1"/>
    </p:custDataLst>
    <p:extLst>
      <p:ext uri="{BB962C8B-B14F-4D97-AF65-F5344CB8AC3E}">
        <p14:creationId xmlns:p14="http://schemas.microsoft.com/office/powerpoint/2010/main" val="2285367294"/>
      </p:ext>
    </p:extLst>
  </p:cSld>
  <p:clrMapOvr>
    <a:masterClrMapping/>
  </p:clrMapOvr>
  <mc:AlternateContent xmlns:mc="http://schemas.openxmlformats.org/markup-compatibility/2006" xmlns:p14="http://schemas.microsoft.com/office/powerpoint/2010/main">
    <mc:Choice Requires="p14">
      <p:transition spd="slow" p14:dur="2000" advTm="68255"/>
    </mc:Choice>
    <mc:Fallback xmlns="">
      <p:transition xmlns:p14="http://schemas.microsoft.com/office/powerpoint/2010/main" spd="slow" advTm="682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fp_vs_bits_step1.pdf"/>
          <p:cNvPicPr>
            <a:picLocks noGrp="1" noChangeAspect="1"/>
          </p:cNvPicPr>
          <p:nvPr>
            <p:ph idx="1"/>
          </p:nvPr>
        </p:nvPicPr>
        <p:blipFill>
          <a:blip r:embed="rId3">
            <a:extLst>
              <a:ext uri="{28A0092B-C50C-407E-A947-70E740481C1C}">
                <a14:useLocalDpi xmlns:a14="http://schemas.microsoft.com/office/drawing/2010/main" val="0"/>
              </a:ext>
            </a:extLst>
          </a:blip>
          <a:srcRect l="-13641" r="-13641"/>
          <a:stretch>
            <a:fillRect/>
          </a:stretch>
        </p:blipFill>
        <p:spPr/>
      </p:pic>
      <p:sp>
        <p:nvSpPr>
          <p:cNvPr id="2" name="Title 1"/>
          <p:cNvSpPr>
            <a:spLocks noGrp="1"/>
          </p:cNvSpPr>
          <p:nvPr>
            <p:ph type="title"/>
          </p:nvPr>
        </p:nvSpPr>
        <p:spPr/>
        <p:txBody>
          <a:bodyPr/>
          <a:lstStyle/>
          <a:p>
            <a:r>
              <a:rPr lang="en-US" dirty="0">
                <a:latin typeface="Helvetica Light"/>
                <a:cs typeface="Helvetica Light"/>
              </a:rPr>
              <a:t>Space Efficiency </a:t>
            </a:r>
          </a:p>
        </p:txBody>
      </p:sp>
      <p:sp>
        <p:nvSpPr>
          <p:cNvPr id="5" name="Slide Number Placeholder 4"/>
          <p:cNvSpPr>
            <a:spLocks noGrp="1"/>
          </p:cNvSpPr>
          <p:nvPr>
            <p:ph type="sldNum" sz="quarter" idx="4294967295"/>
          </p:nvPr>
        </p:nvSpPr>
        <p:spPr>
          <a:xfrm>
            <a:off x="7010400" y="6479686"/>
            <a:ext cx="2133600" cy="365125"/>
          </a:xfrm>
          <a:prstGeom prst="rect">
            <a:avLst/>
          </a:prstGeom>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6D087D90-88CA-CA47-B335-453170371FE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57</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sp>
        <p:nvSpPr>
          <p:cNvPr id="9" name="Rectangle 8"/>
          <p:cNvSpPr/>
          <p:nvPr/>
        </p:nvSpPr>
        <p:spPr>
          <a:xfrm>
            <a:off x="2883956" y="5913279"/>
            <a:ext cx="3963213"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 </a:t>
            </a:r>
            <a:r>
              <a:rPr kumimoji="0" lang="en-US" sz="2400" b="0" i="0" u="none" strike="noStrike" kern="1200" cap="none" spc="0" normalizeH="0" baseline="0" noProof="0" dirty="0" err="1">
                <a:ln>
                  <a:noFill/>
                </a:ln>
                <a:solidFill>
                  <a:srgbClr val="000000"/>
                </a:solidFill>
                <a:effectLst/>
                <a:uLnTx/>
                <a:uFillTx/>
                <a:latin typeface="Helvetica Light"/>
                <a:ea typeface="宋体" pitchFamily="2" charset="-122"/>
                <a:cs typeface="Helvetica Light"/>
              </a:rPr>
              <a:t>ε</a:t>
            </a: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 target false positive rate</a:t>
            </a:r>
          </a:p>
        </p:txBody>
      </p:sp>
      <p:sp>
        <p:nvSpPr>
          <p:cNvPr id="10" name="Rectangle 9"/>
          <p:cNvSpPr/>
          <p:nvPr/>
        </p:nvSpPr>
        <p:spPr>
          <a:xfrm rot="16200000">
            <a:off x="-555395" y="3418259"/>
            <a:ext cx="3706527"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bits per item to achieve </a:t>
            </a:r>
            <a:r>
              <a:rPr kumimoji="0" lang="en-US" sz="2400" b="0" i="0" u="none" strike="noStrike" kern="1200" cap="none" spc="0" normalizeH="0" baseline="0" noProof="0" dirty="0" err="1">
                <a:ln>
                  <a:noFill/>
                </a:ln>
                <a:solidFill>
                  <a:srgbClr val="000000"/>
                </a:solidFill>
                <a:effectLst/>
                <a:uLnTx/>
                <a:uFillTx/>
                <a:latin typeface="Helvetica Light"/>
                <a:ea typeface="宋体" pitchFamily="2" charset="-122"/>
                <a:cs typeface="Helvetica Light"/>
              </a:rPr>
              <a:t>ε</a:t>
            </a:r>
            <a:endPar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endParaRPr>
          </a:p>
        </p:txBody>
      </p:sp>
      <p:sp>
        <p:nvSpPr>
          <p:cNvPr id="8" name="Line Callout 1 7"/>
          <p:cNvSpPr/>
          <p:nvPr/>
        </p:nvSpPr>
        <p:spPr>
          <a:xfrm>
            <a:off x="2551576" y="3844956"/>
            <a:ext cx="1786924" cy="527332"/>
          </a:xfrm>
          <a:prstGeom prst="borderCallout1">
            <a:avLst>
              <a:gd name="adj1" fmla="val -12605"/>
              <a:gd name="adj2" fmla="val 22781"/>
              <a:gd name="adj3" fmla="val -132089"/>
              <a:gd name="adj4" fmla="val 41709"/>
            </a:avLst>
          </a:prstGeom>
          <a:solidFill>
            <a:srgbClr val="EC6DAE"/>
          </a:solidFill>
          <a:ln>
            <a:solidFill>
              <a:srgbClr val="EC6DAE"/>
            </a:solidFill>
            <a:headEnd type="none"/>
            <a:tailEnd type="arrow"/>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Light"/>
                <a:ea typeface="+mn-ea"/>
                <a:cs typeface="Helvetica Light"/>
              </a:rPr>
              <a:t>Lower bound</a:t>
            </a:r>
          </a:p>
        </p:txBody>
      </p:sp>
      <p:sp>
        <p:nvSpPr>
          <p:cNvPr id="13" name="Up Arrow 12"/>
          <p:cNvSpPr/>
          <p:nvPr/>
        </p:nvSpPr>
        <p:spPr bwMode="auto">
          <a:xfrm>
            <a:off x="1396622" y="1289214"/>
            <a:ext cx="264160" cy="649592"/>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1D4D88"/>
              </a:solidFill>
              <a:effectLst/>
              <a:uLnTx/>
              <a:uFillTx/>
              <a:latin typeface="Arial" charset="0"/>
              <a:ea typeface="宋体" pitchFamily="2" charset="-122"/>
              <a:cs typeface="+mn-cs"/>
            </a:endParaRPr>
          </a:p>
        </p:txBody>
      </p:sp>
      <p:sp>
        <p:nvSpPr>
          <p:cNvPr id="14" name="TextBox 13"/>
          <p:cNvSpPr txBox="1"/>
          <p:nvPr/>
        </p:nvSpPr>
        <p:spPr>
          <a:xfrm>
            <a:off x="466218" y="874067"/>
            <a:ext cx="1860807" cy="461665"/>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More Space</a:t>
            </a:r>
          </a:p>
        </p:txBody>
      </p:sp>
      <p:sp>
        <p:nvSpPr>
          <p:cNvPr id="15" name="Up Arrow 14"/>
          <p:cNvSpPr/>
          <p:nvPr/>
        </p:nvSpPr>
        <p:spPr bwMode="auto">
          <a:xfrm rot="5400000">
            <a:off x="7791193" y="5045479"/>
            <a:ext cx="264160" cy="649592"/>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1D4D88"/>
              </a:solidFill>
              <a:effectLst/>
              <a:uLnTx/>
              <a:uFillTx/>
              <a:latin typeface="Arial" charset="0"/>
              <a:ea typeface="宋体" pitchFamily="2" charset="-122"/>
              <a:cs typeface="+mn-cs"/>
            </a:endParaRPr>
          </a:p>
        </p:txBody>
      </p:sp>
      <p:sp>
        <p:nvSpPr>
          <p:cNvPr id="16" name="TextBox 15"/>
          <p:cNvSpPr txBox="1"/>
          <p:nvPr/>
        </p:nvSpPr>
        <p:spPr>
          <a:xfrm>
            <a:off x="6711051" y="4845935"/>
            <a:ext cx="2408077" cy="400110"/>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More False Positive</a:t>
            </a:r>
          </a:p>
        </p:txBody>
      </p:sp>
    </p:spTree>
    <p:extLst>
      <p:ext uri="{BB962C8B-B14F-4D97-AF65-F5344CB8AC3E}">
        <p14:creationId xmlns:p14="http://schemas.microsoft.com/office/powerpoint/2010/main" val="2244814881"/>
      </p:ext>
    </p:extLst>
  </p:cSld>
  <p:clrMapOvr>
    <a:masterClrMapping/>
  </p:clrMapOvr>
  <mc:AlternateContent xmlns:mc="http://schemas.openxmlformats.org/markup-compatibility/2006" xmlns:p14="http://schemas.microsoft.com/office/powerpoint/2010/main">
    <mc:Choice Requires="p14">
      <p:transition spd="slow" p14:dur="2000" advTm="31720"/>
    </mc:Choice>
    <mc:Fallback xmlns="">
      <p:transition xmlns:p14="http://schemas.microsoft.com/office/powerpoint/2010/main" spd="slow" advTm="3172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p_vs_bits_step2.pdf"/>
          <p:cNvPicPr>
            <a:picLocks noGrp="1" noChangeAspect="1"/>
          </p:cNvPicPr>
          <p:nvPr>
            <p:ph idx="1"/>
          </p:nvPr>
        </p:nvPicPr>
        <p:blipFill>
          <a:blip r:embed="rId3">
            <a:extLst>
              <a:ext uri="{28A0092B-C50C-407E-A947-70E740481C1C}">
                <a14:useLocalDpi xmlns:a14="http://schemas.microsoft.com/office/drawing/2010/main" val="0"/>
              </a:ext>
            </a:extLst>
          </a:blip>
          <a:srcRect l="-13641" r="-13641"/>
          <a:stretch>
            <a:fillRect/>
          </a:stretch>
        </p:blipFill>
        <p:spPr/>
      </p:pic>
      <p:sp>
        <p:nvSpPr>
          <p:cNvPr id="2" name="Title 1"/>
          <p:cNvSpPr>
            <a:spLocks noGrp="1"/>
          </p:cNvSpPr>
          <p:nvPr>
            <p:ph type="title"/>
          </p:nvPr>
        </p:nvSpPr>
        <p:spPr/>
        <p:txBody>
          <a:bodyPr/>
          <a:lstStyle/>
          <a:p>
            <a:r>
              <a:rPr lang="en-US" dirty="0">
                <a:latin typeface="Helvetica Light"/>
                <a:cs typeface="Helvetica Light"/>
              </a:rPr>
              <a:t>Space Efficiency </a:t>
            </a:r>
          </a:p>
        </p:txBody>
      </p:sp>
      <p:sp>
        <p:nvSpPr>
          <p:cNvPr id="5" name="Slide Number Placeholder 4"/>
          <p:cNvSpPr>
            <a:spLocks noGrp="1"/>
          </p:cNvSpPr>
          <p:nvPr>
            <p:ph type="sldNum" sz="quarter" idx="4294967295"/>
          </p:nvPr>
        </p:nvSpPr>
        <p:spPr>
          <a:xfrm>
            <a:off x="7010400" y="6479686"/>
            <a:ext cx="2133600" cy="365125"/>
          </a:xfrm>
          <a:prstGeom prst="rect">
            <a:avLst/>
          </a:prstGeom>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6D087D90-88CA-CA47-B335-453170371FE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58</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sp>
        <p:nvSpPr>
          <p:cNvPr id="9" name="Rectangle 8"/>
          <p:cNvSpPr/>
          <p:nvPr/>
        </p:nvSpPr>
        <p:spPr>
          <a:xfrm>
            <a:off x="2883956" y="5913279"/>
            <a:ext cx="3963213"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 </a:t>
            </a:r>
            <a:r>
              <a:rPr kumimoji="0" lang="en-US" sz="2400" b="0" i="0" u="none" strike="noStrike" kern="1200" cap="none" spc="0" normalizeH="0" baseline="0" noProof="0" dirty="0" err="1">
                <a:ln>
                  <a:noFill/>
                </a:ln>
                <a:solidFill>
                  <a:srgbClr val="000000"/>
                </a:solidFill>
                <a:effectLst/>
                <a:uLnTx/>
                <a:uFillTx/>
                <a:latin typeface="Helvetica Light"/>
                <a:ea typeface="宋体" pitchFamily="2" charset="-122"/>
                <a:cs typeface="Helvetica Light"/>
              </a:rPr>
              <a:t>ε</a:t>
            </a: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 target false positive rate</a:t>
            </a:r>
          </a:p>
        </p:txBody>
      </p:sp>
      <p:sp>
        <p:nvSpPr>
          <p:cNvPr id="10" name="Rectangle 9"/>
          <p:cNvSpPr/>
          <p:nvPr/>
        </p:nvSpPr>
        <p:spPr>
          <a:xfrm rot="16200000">
            <a:off x="-555395" y="3418259"/>
            <a:ext cx="3706527"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bits per item to achieve </a:t>
            </a:r>
            <a:r>
              <a:rPr kumimoji="0" lang="en-US" sz="2400" b="0" i="0" u="none" strike="noStrike" kern="1200" cap="none" spc="0" normalizeH="0" baseline="0" noProof="0" dirty="0" err="1">
                <a:ln>
                  <a:noFill/>
                </a:ln>
                <a:solidFill>
                  <a:srgbClr val="000000"/>
                </a:solidFill>
                <a:effectLst/>
                <a:uLnTx/>
                <a:uFillTx/>
                <a:latin typeface="Helvetica Light"/>
                <a:ea typeface="宋体" pitchFamily="2" charset="-122"/>
                <a:cs typeface="Helvetica Light"/>
              </a:rPr>
              <a:t>ε</a:t>
            </a:r>
            <a:endPar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endParaRPr>
          </a:p>
        </p:txBody>
      </p:sp>
      <p:sp>
        <p:nvSpPr>
          <p:cNvPr id="14" name="Line Callout 1 13"/>
          <p:cNvSpPr/>
          <p:nvPr/>
        </p:nvSpPr>
        <p:spPr>
          <a:xfrm>
            <a:off x="2895972" y="1082563"/>
            <a:ext cx="1786924" cy="527332"/>
          </a:xfrm>
          <a:prstGeom prst="borderCallout1">
            <a:avLst>
              <a:gd name="adj1" fmla="val 52701"/>
              <a:gd name="adj2" fmla="val -3117"/>
              <a:gd name="adj3" fmla="val 107336"/>
              <a:gd name="adj4" fmla="val -28497"/>
            </a:avLst>
          </a:prstGeom>
          <a:solidFill>
            <a:srgbClr val="FF0000"/>
          </a:solidFill>
          <a:ln>
            <a:solidFill>
              <a:srgbClr val="FF0000"/>
            </a:solidFill>
            <a:headEnd type="none"/>
            <a:tailEnd type="arrow"/>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Light"/>
                <a:ea typeface="+mn-ea"/>
                <a:cs typeface="Helvetica Light"/>
              </a:rPr>
              <a:t>Bloom filter</a:t>
            </a:r>
          </a:p>
        </p:txBody>
      </p:sp>
      <p:sp>
        <p:nvSpPr>
          <p:cNvPr id="12" name="Line Callout 1 11"/>
          <p:cNvSpPr/>
          <p:nvPr/>
        </p:nvSpPr>
        <p:spPr>
          <a:xfrm>
            <a:off x="2551576" y="3844956"/>
            <a:ext cx="1786924" cy="527332"/>
          </a:xfrm>
          <a:prstGeom prst="borderCallout1">
            <a:avLst>
              <a:gd name="adj1" fmla="val -12605"/>
              <a:gd name="adj2" fmla="val 22781"/>
              <a:gd name="adj3" fmla="val -132089"/>
              <a:gd name="adj4" fmla="val 41709"/>
            </a:avLst>
          </a:prstGeom>
          <a:solidFill>
            <a:srgbClr val="EC6DAE"/>
          </a:solidFill>
          <a:ln>
            <a:solidFill>
              <a:srgbClr val="EC6DAE"/>
            </a:solidFill>
            <a:headEnd type="none"/>
            <a:tailEnd type="arrow"/>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Light"/>
                <a:ea typeface="+mn-ea"/>
                <a:cs typeface="Helvetica Light"/>
              </a:rPr>
              <a:t>Lower bound</a:t>
            </a:r>
          </a:p>
        </p:txBody>
      </p:sp>
      <p:sp>
        <p:nvSpPr>
          <p:cNvPr id="11" name="Up Arrow 10"/>
          <p:cNvSpPr/>
          <p:nvPr/>
        </p:nvSpPr>
        <p:spPr bwMode="auto">
          <a:xfrm>
            <a:off x="1396622" y="1289214"/>
            <a:ext cx="264160" cy="649592"/>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1D4D88"/>
              </a:solidFill>
              <a:effectLst/>
              <a:uLnTx/>
              <a:uFillTx/>
              <a:latin typeface="Arial" charset="0"/>
              <a:ea typeface="宋体" pitchFamily="2" charset="-122"/>
              <a:cs typeface="+mn-cs"/>
            </a:endParaRPr>
          </a:p>
        </p:txBody>
      </p:sp>
      <p:sp>
        <p:nvSpPr>
          <p:cNvPr id="13" name="TextBox 12"/>
          <p:cNvSpPr txBox="1"/>
          <p:nvPr/>
        </p:nvSpPr>
        <p:spPr>
          <a:xfrm>
            <a:off x="466218" y="874067"/>
            <a:ext cx="1860807" cy="461665"/>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More Space</a:t>
            </a:r>
          </a:p>
        </p:txBody>
      </p:sp>
      <p:sp>
        <p:nvSpPr>
          <p:cNvPr id="15" name="Up Arrow 14"/>
          <p:cNvSpPr/>
          <p:nvPr/>
        </p:nvSpPr>
        <p:spPr bwMode="auto">
          <a:xfrm rot="5400000">
            <a:off x="7791193" y="5045479"/>
            <a:ext cx="264160" cy="649592"/>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1D4D88"/>
              </a:solidFill>
              <a:effectLst/>
              <a:uLnTx/>
              <a:uFillTx/>
              <a:latin typeface="Arial" charset="0"/>
              <a:ea typeface="宋体" pitchFamily="2" charset="-122"/>
              <a:cs typeface="+mn-cs"/>
            </a:endParaRPr>
          </a:p>
        </p:txBody>
      </p:sp>
      <p:sp>
        <p:nvSpPr>
          <p:cNvPr id="16" name="TextBox 15"/>
          <p:cNvSpPr txBox="1"/>
          <p:nvPr/>
        </p:nvSpPr>
        <p:spPr>
          <a:xfrm>
            <a:off x="6711051" y="4845935"/>
            <a:ext cx="2408077" cy="400110"/>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More False Positive</a:t>
            </a:r>
          </a:p>
        </p:txBody>
      </p:sp>
    </p:spTree>
    <p:extLst>
      <p:ext uri="{BB962C8B-B14F-4D97-AF65-F5344CB8AC3E}">
        <p14:creationId xmlns:p14="http://schemas.microsoft.com/office/powerpoint/2010/main" val="1548933020"/>
      </p:ext>
    </p:extLst>
  </p:cSld>
  <p:clrMapOvr>
    <a:masterClrMapping/>
  </p:clrMapOvr>
  <mc:AlternateContent xmlns:mc="http://schemas.openxmlformats.org/markup-compatibility/2006" xmlns:p14="http://schemas.microsoft.com/office/powerpoint/2010/main">
    <mc:Choice Requires="p14">
      <p:transition spd="slow" p14:dur="2000" advTm="13193"/>
    </mc:Choice>
    <mc:Fallback xmlns="">
      <p:transition xmlns:p14="http://schemas.microsoft.com/office/powerpoint/2010/main" spd="slow" advTm="13193"/>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p_vs_bits_step3.pdf"/>
          <p:cNvPicPr>
            <a:picLocks noGrp="1" noChangeAspect="1"/>
          </p:cNvPicPr>
          <p:nvPr>
            <p:ph idx="1"/>
          </p:nvPr>
        </p:nvPicPr>
        <p:blipFill>
          <a:blip r:embed="rId3">
            <a:extLst>
              <a:ext uri="{28A0092B-C50C-407E-A947-70E740481C1C}">
                <a14:useLocalDpi xmlns:a14="http://schemas.microsoft.com/office/drawing/2010/main" val="0"/>
              </a:ext>
            </a:extLst>
          </a:blip>
          <a:srcRect l="-13641" r="-13641"/>
          <a:stretch>
            <a:fillRect/>
          </a:stretch>
        </p:blipFill>
        <p:spPr/>
      </p:pic>
      <p:sp>
        <p:nvSpPr>
          <p:cNvPr id="2" name="Title 1"/>
          <p:cNvSpPr>
            <a:spLocks noGrp="1"/>
          </p:cNvSpPr>
          <p:nvPr>
            <p:ph type="title"/>
          </p:nvPr>
        </p:nvSpPr>
        <p:spPr/>
        <p:txBody>
          <a:bodyPr/>
          <a:lstStyle/>
          <a:p>
            <a:r>
              <a:rPr lang="en-US" dirty="0">
                <a:latin typeface="Helvetica Light"/>
                <a:cs typeface="Helvetica Light"/>
              </a:rPr>
              <a:t>Space Efficiency </a:t>
            </a:r>
          </a:p>
        </p:txBody>
      </p:sp>
      <p:sp>
        <p:nvSpPr>
          <p:cNvPr id="5" name="Slide Number Placeholder 4"/>
          <p:cNvSpPr>
            <a:spLocks noGrp="1"/>
          </p:cNvSpPr>
          <p:nvPr>
            <p:ph type="sldNum" sz="quarter" idx="4294967295"/>
          </p:nvPr>
        </p:nvSpPr>
        <p:spPr>
          <a:xfrm>
            <a:off x="7010400" y="6479686"/>
            <a:ext cx="2133600" cy="365125"/>
          </a:xfrm>
          <a:prstGeom prst="rect">
            <a:avLst/>
          </a:prstGeom>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6D087D90-88CA-CA47-B335-453170371FE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59</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sp>
        <p:nvSpPr>
          <p:cNvPr id="9" name="Rectangle 8"/>
          <p:cNvSpPr/>
          <p:nvPr/>
        </p:nvSpPr>
        <p:spPr>
          <a:xfrm>
            <a:off x="2883956" y="5913279"/>
            <a:ext cx="3963213"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 </a:t>
            </a:r>
            <a:r>
              <a:rPr kumimoji="0" lang="en-US" sz="2400" b="0" i="0" u="none" strike="noStrike" kern="1200" cap="none" spc="0" normalizeH="0" baseline="0" noProof="0" dirty="0" err="1">
                <a:ln>
                  <a:noFill/>
                </a:ln>
                <a:solidFill>
                  <a:srgbClr val="000000"/>
                </a:solidFill>
                <a:effectLst/>
                <a:uLnTx/>
                <a:uFillTx/>
                <a:latin typeface="Helvetica Light"/>
                <a:ea typeface="宋体" pitchFamily="2" charset="-122"/>
                <a:cs typeface="Helvetica Light"/>
              </a:rPr>
              <a:t>ε</a:t>
            </a: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 target false positive rate</a:t>
            </a:r>
          </a:p>
        </p:txBody>
      </p:sp>
      <p:sp>
        <p:nvSpPr>
          <p:cNvPr id="10" name="Rectangle 9"/>
          <p:cNvSpPr/>
          <p:nvPr/>
        </p:nvSpPr>
        <p:spPr>
          <a:xfrm rot="16200000">
            <a:off x="-555395" y="3418259"/>
            <a:ext cx="3706527"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bits per item to achieve </a:t>
            </a:r>
            <a:r>
              <a:rPr kumimoji="0" lang="en-US" sz="2400" b="0" i="0" u="none" strike="noStrike" kern="1200" cap="none" spc="0" normalizeH="0" baseline="0" noProof="0" dirty="0" err="1">
                <a:ln>
                  <a:noFill/>
                </a:ln>
                <a:solidFill>
                  <a:srgbClr val="000000"/>
                </a:solidFill>
                <a:effectLst/>
                <a:uLnTx/>
                <a:uFillTx/>
                <a:latin typeface="Helvetica Light"/>
                <a:ea typeface="宋体" pitchFamily="2" charset="-122"/>
                <a:cs typeface="Helvetica Light"/>
              </a:rPr>
              <a:t>ε</a:t>
            </a:r>
            <a:endPar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endParaRPr>
          </a:p>
        </p:txBody>
      </p:sp>
      <p:sp>
        <p:nvSpPr>
          <p:cNvPr id="21" name="Line Callout 1 20"/>
          <p:cNvSpPr/>
          <p:nvPr/>
        </p:nvSpPr>
        <p:spPr>
          <a:xfrm>
            <a:off x="3921264" y="1810190"/>
            <a:ext cx="1786924" cy="527332"/>
          </a:xfrm>
          <a:prstGeom prst="borderCallout1">
            <a:avLst>
              <a:gd name="adj1" fmla="val 52701"/>
              <a:gd name="adj2" fmla="val -3117"/>
              <a:gd name="adj3" fmla="val 125673"/>
              <a:gd name="adj4" fmla="val -39853"/>
            </a:avLst>
          </a:prstGeom>
          <a:ln>
            <a:headEnd type="none"/>
            <a:tailEnd type="arrow"/>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Light"/>
                <a:ea typeface="+mn-ea"/>
                <a:cs typeface="Helvetica Light"/>
              </a:rPr>
              <a:t>Cuckoo filter</a:t>
            </a:r>
          </a:p>
        </p:txBody>
      </p:sp>
      <p:sp>
        <p:nvSpPr>
          <p:cNvPr id="13" name="Line Callout 1 12"/>
          <p:cNvSpPr/>
          <p:nvPr/>
        </p:nvSpPr>
        <p:spPr>
          <a:xfrm>
            <a:off x="2895972" y="1086678"/>
            <a:ext cx="1786924" cy="527332"/>
          </a:xfrm>
          <a:prstGeom prst="borderCallout1">
            <a:avLst>
              <a:gd name="adj1" fmla="val 52701"/>
              <a:gd name="adj2" fmla="val -3117"/>
              <a:gd name="adj3" fmla="val 107336"/>
              <a:gd name="adj4" fmla="val -28497"/>
            </a:avLst>
          </a:prstGeom>
          <a:solidFill>
            <a:srgbClr val="FF0000"/>
          </a:solidFill>
          <a:ln>
            <a:solidFill>
              <a:srgbClr val="FF0000"/>
            </a:solidFill>
            <a:headEnd type="none"/>
            <a:tailEnd type="arrow"/>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Light"/>
                <a:ea typeface="+mn-ea"/>
                <a:cs typeface="Helvetica Light"/>
              </a:rPr>
              <a:t>Bloom filter</a:t>
            </a:r>
          </a:p>
        </p:txBody>
      </p:sp>
      <p:sp>
        <p:nvSpPr>
          <p:cNvPr id="14" name="Line Callout 1 13"/>
          <p:cNvSpPr/>
          <p:nvPr/>
        </p:nvSpPr>
        <p:spPr>
          <a:xfrm>
            <a:off x="2551576" y="3849071"/>
            <a:ext cx="1786924" cy="527332"/>
          </a:xfrm>
          <a:prstGeom prst="borderCallout1">
            <a:avLst>
              <a:gd name="adj1" fmla="val -12605"/>
              <a:gd name="adj2" fmla="val 22781"/>
              <a:gd name="adj3" fmla="val -132089"/>
              <a:gd name="adj4" fmla="val 41709"/>
            </a:avLst>
          </a:prstGeom>
          <a:solidFill>
            <a:srgbClr val="EC6DAE"/>
          </a:solidFill>
          <a:ln>
            <a:solidFill>
              <a:srgbClr val="EC6DAE"/>
            </a:solidFill>
            <a:headEnd type="none"/>
            <a:tailEnd type="arrow"/>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Light"/>
                <a:ea typeface="+mn-ea"/>
                <a:cs typeface="Helvetica Light"/>
              </a:rPr>
              <a:t>Lower bound</a:t>
            </a:r>
          </a:p>
        </p:txBody>
      </p:sp>
      <p:sp>
        <p:nvSpPr>
          <p:cNvPr id="11" name="Up Arrow 10"/>
          <p:cNvSpPr/>
          <p:nvPr/>
        </p:nvSpPr>
        <p:spPr bwMode="auto">
          <a:xfrm>
            <a:off x="1396622" y="1289214"/>
            <a:ext cx="264160" cy="649592"/>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1D4D88"/>
              </a:solidFill>
              <a:effectLst/>
              <a:uLnTx/>
              <a:uFillTx/>
              <a:latin typeface="Arial" charset="0"/>
              <a:ea typeface="宋体" pitchFamily="2" charset="-122"/>
              <a:cs typeface="+mn-cs"/>
            </a:endParaRPr>
          </a:p>
        </p:txBody>
      </p:sp>
      <p:sp>
        <p:nvSpPr>
          <p:cNvPr id="12" name="TextBox 11"/>
          <p:cNvSpPr txBox="1"/>
          <p:nvPr/>
        </p:nvSpPr>
        <p:spPr>
          <a:xfrm>
            <a:off x="466218" y="874067"/>
            <a:ext cx="1860807" cy="461665"/>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More Space</a:t>
            </a:r>
          </a:p>
        </p:txBody>
      </p:sp>
      <p:sp>
        <p:nvSpPr>
          <p:cNvPr id="15" name="Up Arrow 14"/>
          <p:cNvSpPr/>
          <p:nvPr/>
        </p:nvSpPr>
        <p:spPr bwMode="auto">
          <a:xfrm rot="5400000">
            <a:off x="7791193" y="5045479"/>
            <a:ext cx="264160" cy="649592"/>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1D4D88"/>
              </a:solidFill>
              <a:effectLst/>
              <a:uLnTx/>
              <a:uFillTx/>
              <a:latin typeface="Arial" charset="0"/>
              <a:ea typeface="宋体" pitchFamily="2" charset="-122"/>
              <a:cs typeface="+mn-cs"/>
            </a:endParaRPr>
          </a:p>
        </p:txBody>
      </p:sp>
      <p:sp>
        <p:nvSpPr>
          <p:cNvPr id="16" name="TextBox 15"/>
          <p:cNvSpPr txBox="1"/>
          <p:nvPr/>
        </p:nvSpPr>
        <p:spPr>
          <a:xfrm>
            <a:off x="6711051" y="4845935"/>
            <a:ext cx="2408077" cy="400110"/>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More False Positive</a:t>
            </a:r>
          </a:p>
        </p:txBody>
      </p:sp>
    </p:spTree>
    <p:extLst>
      <p:ext uri="{BB962C8B-B14F-4D97-AF65-F5344CB8AC3E}">
        <p14:creationId xmlns:p14="http://schemas.microsoft.com/office/powerpoint/2010/main" val="4049544300"/>
      </p:ext>
    </p:extLst>
  </p:cSld>
  <p:clrMapOvr>
    <a:masterClrMapping/>
  </p:clrMapOvr>
  <mc:AlternateContent xmlns:mc="http://schemas.openxmlformats.org/markup-compatibility/2006" xmlns:p14="http://schemas.microsoft.com/office/powerpoint/2010/main">
    <mc:Choice Requires="p14">
      <p:transition spd="slow" p14:dur="2000" advTm="20100"/>
    </mc:Choice>
    <mc:Fallback xmlns="">
      <p:transition xmlns:p14="http://schemas.microsoft.com/office/powerpoint/2010/main" spd="slow" advTm="201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 name="Content Placeholder 2">
                <a:extLst>
                  <a:ext uri="{FF2B5EF4-FFF2-40B4-BE49-F238E27FC236}">
                    <a16:creationId xmlns:a16="http://schemas.microsoft.com/office/drawing/2014/main" id="{B13DF183-6197-46FF-9570-21CB600E460B}"/>
                  </a:ext>
                </a:extLst>
              </p:cNvPr>
              <p:cNvSpPr>
                <a:spLocks noGrp="1"/>
              </p:cNvSpPr>
              <p:nvPr>
                <p:ph idx="1"/>
              </p:nvPr>
            </p:nvSpPr>
            <p:spPr>
              <a:xfrm>
                <a:off x="411196" y="1400014"/>
                <a:ext cx="8454212" cy="5381786"/>
              </a:xfrm>
            </p:spPr>
            <p:txBody>
              <a:bodyPr/>
              <a:lstStyle/>
              <a:p>
                <a:r>
                  <a:rPr lang="en-US" altLang="zh-CN" sz="2800" dirty="0">
                    <a:solidFill>
                      <a:srgbClr val="CC0099"/>
                    </a:solidFill>
                  </a:rPr>
                  <a:t>Perfect</a:t>
                </a:r>
                <a:r>
                  <a:rPr lang="en-US" altLang="zh-CN" sz="2800" dirty="0"/>
                  <a:t> hashing: maps all items to a equal sized array with no collisions</a:t>
                </a:r>
              </a:p>
              <a:p>
                <a:pPr lvl="1"/>
                <a:r>
                  <a:rPr lang="en-US" altLang="zh-CN" dirty="0"/>
                  <a:t>Typically achieved by </a:t>
                </a:r>
                <a:r>
                  <a:rPr lang="en-US" altLang="zh-CN" dirty="0">
                    <a:solidFill>
                      <a:srgbClr val="CC0099"/>
                    </a:solidFill>
                  </a:rPr>
                  <a:t>brute-force</a:t>
                </a:r>
                <a:r>
                  <a:rPr lang="en-US" altLang="zh-CN" dirty="0"/>
                  <a:t> searching for a suitable hash </a:t>
                </a:r>
                <a:r>
                  <a:rPr lang="en-US" altLang="zh-CN" dirty="0">
                    <a:solidFill>
                      <a:srgbClr val="CC0099"/>
                    </a:solidFill>
                  </a:rPr>
                  <a:t>seed</a:t>
                </a:r>
              </a:p>
              <a:p>
                <a:endParaRPr lang="en-US" altLang="zh-CN" sz="2800" dirty="0"/>
              </a:p>
              <a:p>
                <a:endParaRPr lang="en-US" altLang="zh-CN" sz="2800" dirty="0"/>
              </a:p>
              <a:p>
                <a:endParaRPr lang="en-US" altLang="zh-CN" sz="2800" dirty="0"/>
              </a:p>
              <a:p>
                <a:endParaRPr lang="en-US" altLang="zh-CN" sz="2800" dirty="0"/>
              </a:p>
              <a:p>
                <a:r>
                  <a:rPr lang="en-US" altLang="zh-CN" sz="2800" dirty="0"/>
                  <a:t>Changing set must recalculate </a:t>
                </a:r>
                <a14:m>
                  <m:oMath xmlns:m="http://schemas.openxmlformats.org/officeDocument/2006/math">
                    <m:r>
                      <a:rPr lang="en-US" altLang="zh-CN" sz="2800" i="1" dirty="0" smtClean="0">
                        <a:latin typeface="Cambria Math" panose="02040503050406030204" pitchFamily="18" charset="0"/>
                      </a:rPr>
                      <m:t>𝑠</m:t>
                    </m:r>
                  </m:oMath>
                </a14:m>
                <a:endParaRPr lang="en-US" altLang="zh-CN" sz="2800" dirty="0"/>
              </a:p>
            </p:txBody>
          </p:sp>
        </mc:Choice>
        <mc:Fallback>
          <p:sp>
            <p:nvSpPr>
              <p:cNvPr id="17" name="Content Placeholder 2">
                <a:extLst>
                  <a:ext uri="{FF2B5EF4-FFF2-40B4-BE49-F238E27FC236}">
                    <a16:creationId xmlns:a16="http://schemas.microsoft.com/office/drawing/2014/main" id="{B13DF183-6197-46FF-9570-21CB600E460B}"/>
                  </a:ext>
                </a:extLst>
              </p:cNvPr>
              <p:cNvSpPr>
                <a:spLocks noGrp="1" noRot="1" noChangeAspect="1" noMove="1" noResize="1" noEditPoints="1" noAdjustHandles="1" noChangeArrowheads="1" noChangeShapeType="1" noTextEdit="1"/>
              </p:cNvSpPr>
              <p:nvPr>
                <p:ph idx="1"/>
              </p:nvPr>
            </p:nvSpPr>
            <p:spPr>
              <a:xfrm>
                <a:off x="411196" y="1400014"/>
                <a:ext cx="8454212" cy="5381786"/>
              </a:xfrm>
              <a:blipFill>
                <a:blip r:embed="rId2"/>
                <a:stretch>
                  <a:fillRect t="-1133"/>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255FA363-1018-4B44-AED0-82B181054F93}"/>
              </a:ext>
            </a:extLst>
          </p:cNvPr>
          <p:cNvSpPr>
            <a:spLocks noGrp="1"/>
          </p:cNvSpPr>
          <p:nvPr>
            <p:ph type="title"/>
          </p:nvPr>
        </p:nvSpPr>
        <p:spPr>
          <a:xfrm>
            <a:off x="617220" y="224504"/>
            <a:ext cx="8001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zh-CN" dirty="0"/>
              <a:t>(Minimum) Perfect Hashing: </a:t>
            </a:r>
            <a:br>
              <a:rPr lang="en-US" altLang="zh-CN" dirty="0"/>
            </a:br>
            <a:r>
              <a:rPr lang="en-US" altLang="zh-CN" dirty="0"/>
              <a:t>No Collision but Update is Expensive</a:t>
            </a:r>
            <a:endParaRPr lang="zh-CN" altLang="en-US" dirty="0"/>
          </a:p>
        </p:txBody>
      </p:sp>
      <p:sp>
        <p:nvSpPr>
          <p:cNvPr id="45" name="TextBox 13">
            <a:extLst>
              <a:ext uri="{FF2B5EF4-FFF2-40B4-BE49-F238E27FC236}">
                <a16:creationId xmlns:a16="http://schemas.microsoft.com/office/drawing/2014/main" id="{65249CE2-E624-4FFB-955C-BE01AFC21C3B}"/>
              </a:ext>
            </a:extLst>
          </p:cNvPr>
          <p:cNvSpPr txBox="1"/>
          <p:nvPr/>
        </p:nvSpPr>
        <p:spPr>
          <a:xfrm>
            <a:off x="1889477" y="3807822"/>
            <a:ext cx="2271325" cy="461665"/>
          </a:xfrm>
          <a:prstGeom prst="rect">
            <a:avLst/>
          </a:prstGeom>
          <a:noFill/>
        </p:spPr>
        <p:txBody>
          <a:bodyPr wrap="none" rtlCol="0">
            <a:spAutoFit/>
          </a:bodyPr>
          <a:lstStyle/>
          <a:p>
            <a:pPr defTabSz="457200" fontAlgn="auto">
              <a:spcBef>
                <a:spcPts val="0"/>
              </a:spcBef>
              <a:spcAft>
                <a:spcPts val="0"/>
              </a:spcAft>
            </a:pPr>
            <a:r>
              <a:rPr lang="en-US" baseline="0" dirty="0">
                <a:solidFill>
                  <a:srgbClr val="000000"/>
                </a:solidFill>
                <a:latin typeface="Helvetica Light"/>
                <a:ea typeface="+mn-ea"/>
                <a:cs typeface="Helvetica Light"/>
              </a:rPr>
              <a:t>{a, b, c, d, e, f}</a:t>
            </a:r>
          </a:p>
        </p:txBody>
      </p:sp>
      <mc:AlternateContent xmlns:mc="http://schemas.openxmlformats.org/markup-compatibility/2006">
        <mc:Choice xmlns:a14="http://schemas.microsoft.com/office/drawing/2010/main" Requires="a14">
          <p:sp>
            <p:nvSpPr>
              <p:cNvPr id="46" name="TextBox 14">
                <a:extLst>
                  <a:ext uri="{FF2B5EF4-FFF2-40B4-BE49-F238E27FC236}">
                    <a16:creationId xmlns:a16="http://schemas.microsoft.com/office/drawing/2014/main" id="{AFAD2E46-CD95-49F4-986D-4CF2D85BA46B}"/>
                  </a:ext>
                </a:extLst>
              </p:cNvPr>
              <p:cNvSpPr txBox="1"/>
              <p:nvPr/>
            </p:nvSpPr>
            <p:spPr>
              <a:xfrm>
                <a:off x="4727064" y="3489820"/>
                <a:ext cx="1018163" cy="461665"/>
              </a:xfrm>
              <a:prstGeom prst="rect">
                <a:avLst/>
              </a:prstGeom>
              <a:noFill/>
            </p:spPr>
            <p:txBody>
              <a:bodyPr wrap="none" rtlCol="0">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b="1" i="1" baseline="0" dirty="0" smtClean="0">
                              <a:solidFill>
                                <a:srgbClr val="000000"/>
                              </a:solidFill>
                              <a:latin typeface="Cambria Math" panose="02040503050406030204" pitchFamily="18" charset="0"/>
                              <a:ea typeface="+mn-ea"/>
                              <a:cs typeface="Helvetica Light"/>
                            </a:rPr>
                          </m:ctrlPr>
                        </m:sSubPr>
                        <m:e>
                          <m:r>
                            <a:rPr lang="en-US" b="1" i="1" baseline="0" dirty="0" smtClean="0">
                              <a:solidFill>
                                <a:srgbClr val="000000"/>
                              </a:solidFill>
                              <a:latin typeface="Cambria Math" panose="02040503050406030204" pitchFamily="18" charset="0"/>
                              <a:ea typeface="+mn-ea"/>
                              <a:cs typeface="Helvetica Light"/>
                            </a:rPr>
                            <m:t>𝒉</m:t>
                          </m:r>
                        </m:e>
                        <m:sub>
                          <m:r>
                            <a:rPr lang="en-US" b="1" i="1" baseline="0" dirty="0" smtClean="0">
                              <a:solidFill>
                                <a:srgbClr val="000000"/>
                              </a:solidFill>
                              <a:latin typeface="Cambria Math" panose="02040503050406030204" pitchFamily="18" charset="0"/>
                              <a:ea typeface="+mn-ea"/>
                              <a:cs typeface="Helvetica Light"/>
                            </a:rPr>
                            <m:t>𝒔</m:t>
                          </m:r>
                        </m:sub>
                      </m:sSub>
                      <m:r>
                        <a:rPr lang="en-US" b="1" i="1" baseline="0" dirty="0" smtClean="0">
                          <a:solidFill>
                            <a:srgbClr val="000000"/>
                          </a:solidFill>
                          <a:latin typeface="Cambria Math" panose="02040503050406030204" pitchFamily="18" charset="0"/>
                          <a:ea typeface="+mn-ea"/>
                          <a:cs typeface="Helvetica Light"/>
                        </a:rPr>
                        <m:t>(</m:t>
                      </m:r>
                      <m:r>
                        <a:rPr lang="en-US" b="1" i="1" baseline="0" dirty="0" smtClean="0">
                          <a:solidFill>
                            <a:srgbClr val="000000"/>
                          </a:solidFill>
                          <a:latin typeface="Cambria Math" panose="02040503050406030204" pitchFamily="18" charset="0"/>
                          <a:ea typeface="+mn-ea"/>
                          <a:cs typeface="Helvetica Light"/>
                        </a:rPr>
                        <m:t>𝒙</m:t>
                      </m:r>
                      <m:r>
                        <a:rPr lang="en-US" b="1" i="1" baseline="0" dirty="0" smtClean="0">
                          <a:solidFill>
                            <a:srgbClr val="000000"/>
                          </a:solidFill>
                          <a:latin typeface="Cambria Math" panose="02040503050406030204" pitchFamily="18" charset="0"/>
                          <a:ea typeface="+mn-ea"/>
                          <a:cs typeface="Helvetica Light"/>
                        </a:rPr>
                        <m:t>)</m:t>
                      </m:r>
                    </m:oMath>
                  </m:oMathPara>
                </a14:m>
                <a:endParaRPr lang="en-US" b="1" baseline="0" dirty="0">
                  <a:solidFill>
                    <a:srgbClr val="000000"/>
                  </a:solidFill>
                  <a:latin typeface="Helvetica Light"/>
                  <a:ea typeface="+mn-ea"/>
                  <a:cs typeface="Helvetica Light"/>
                </a:endParaRPr>
              </a:p>
            </p:txBody>
          </p:sp>
        </mc:Choice>
        <mc:Fallback>
          <p:sp>
            <p:nvSpPr>
              <p:cNvPr id="46" name="TextBox 14">
                <a:extLst>
                  <a:ext uri="{FF2B5EF4-FFF2-40B4-BE49-F238E27FC236}">
                    <a16:creationId xmlns:a16="http://schemas.microsoft.com/office/drawing/2014/main" id="{AFAD2E46-CD95-49F4-986D-4CF2D85BA46B}"/>
                  </a:ext>
                </a:extLst>
              </p:cNvPr>
              <p:cNvSpPr txBox="1">
                <a:spLocks noRot="1" noChangeAspect="1" noMove="1" noResize="1" noEditPoints="1" noAdjustHandles="1" noChangeArrowheads="1" noChangeShapeType="1" noTextEdit="1"/>
              </p:cNvSpPr>
              <p:nvPr/>
            </p:nvSpPr>
            <p:spPr>
              <a:xfrm>
                <a:off x="4727064" y="3489820"/>
                <a:ext cx="1018163" cy="461665"/>
              </a:xfrm>
              <a:prstGeom prst="rect">
                <a:avLst/>
              </a:prstGeom>
              <a:blipFill>
                <a:blip r:embed="rId3"/>
                <a:stretch>
                  <a:fillRect r="-1796" b="-19737"/>
                </a:stretch>
              </a:blipFill>
            </p:spPr>
            <p:txBody>
              <a:bodyPr/>
              <a:lstStyle/>
              <a:p>
                <a:r>
                  <a:rPr lang="zh-CN" altLang="en-US">
                    <a:noFill/>
                  </a:rPr>
                  <a:t> </a:t>
                </a:r>
              </a:p>
            </p:txBody>
          </p:sp>
        </mc:Fallback>
      </mc:AlternateContent>
      <p:cxnSp>
        <p:nvCxnSpPr>
          <p:cNvPr id="47" name="Straight Arrow Connector 15">
            <a:extLst>
              <a:ext uri="{FF2B5EF4-FFF2-40B4-BE49-F238E27FC236}">
                <a16:creationId xmlns:a16="http://schemas.microsoft.com/office/drawing/2014/main" id="{AC9B8AFE-E3C2-4FBE-92DE-106E82EC870A}"/>
              </a:ext>
            </a:extLst>
          </p:cNvPr>
          <p:cNvCxnSpPr>
            <a:stCxn id="45" idx="3"/>
          </p:cNvCxnSpPr>
          <p:nvPr/>
        </p:nvCxnSpPr>
        <p:spPr bwMode="auto">
          <a:xfrm>
            <a:off x="4160802" y="4038655"/>
            <a:ext cx="1946092" cy="0"/>
          </a:xfrm>
          <a:prstGeom prst="straightConnector1">
            <a:avLst/>
          </a:prstGeom>
          <a:noFill/>
          <a:ln w="38100" cap="flat" cmpd="sng" algn="ctr">
            <a:solidFill>
              <a:srgbClr val="000000"/>
            </a:solidFill>
            <a:prstDash val="solid"/>
            <a:headEnd type="none" w="med" len="med"/>
            <a:tailEnd type="arrow"/>
          </a:ln>
          <a:effectLst>
            <a:outerShdw blurRad="40000" dist="23000" dir="5400000" rotWithShape="0">
              <a:srgbClr val="000000">
                <a:alpha val="35000"/>
              </a:srgbClr>
            </a:outerShdw>
          </a:effectLst>
        </p:spPr>
      </p:cxnSp>
      <p:sp>
        <p:nvSpPr>
          <p:cNvPr id="49" name="TextBox 16">
            <a:extLst>
              <a:ext uri="{FF2B5EF4-FFF2-40B4-BE49-F238E27FC236}">
                <a16:creationId xmlns:a16="http://schemas.microsoft.com/office/drawing/2014/main" id="{178098CF-EF6E-4FDC-8C96-BB13A5E552EB}"/>
              </a:ext>
            </a:extLst>
          </p:cNvPr>
          <p:cNvSpPr txBox="1"/>
          <p:nvPr/>
        </p:nvSpPr>
        <p:spPr>
          <a:xfrm>
            <a:off x="1889477" y="4427357"/>
            <a:ext cx="2388333" cy="461665"/>
          </a:xfrm>
          <a:prstGeom prst="rect">
            <a:avLst/>
          </a:prstGeom>
          <a:noFill/>
        </p:spPr>
        <p:txBody>
          <a:bodyPr wrap="none" rtlCol="0">
            <a:spAutoFit/>
          </a:bodyPr>
          <a:lstStyle/>
          <a:p>
            <a:pPr defTabSz="457200" fontAlgn="auto">
              <a:spcBef>
                <a:spcPts val="0"/>
              </a:spcBef>
              <a:spcAft>
                <a:spcPts val="0"/>
              </a:spcAft>
            </a:pPr>
            <a:r>
              <a:rPr lang="en-US" baseline="0" dirty="0">
                <a:solidFill>
                  <a:srgbClr val="000000"/>
                </a:solidFill>
                <a:latin typeface="Helvetica Light"/>
                <a:ea typeface="+mn-ea"/>
                <a:cs typeface="Helvetica Light"/>
              </a:rPr>
              <a:t>{a, b, c, d, e, </a:t>
            </a:r>
            <a:r>
              <a:rPr lang="en-US" baseline="0" dirty="0">
                <a:solidFill>
                  <a:srgbClr val="FF0000"/>
                </a:solidFill>
                <a:latin typeface="Helvetica Light"/>
                <a:ea typeface="+mn-ea"/>
                <a:cs typeface="Helvetica Light"/>
              </a:rPr>
              <a:t>g</a:t>
            </a:r>
            <a:r>
              <a:rPr lang="en-US" baseline="0" dirty="0">
                <a:solidFill>
                  <a:srgbClr val="000000"/>
                </a:solidFill>
                <a:latin typeface="Helvetica Light"/>
                <a:ea typeface="+mn-ea"/>
                <a:cs typeface="Helvetica Light"/>
              </a:rPr>
              <a:t>}</a:t>
            </a:r>
          </a:p>
        </p:txBody>
      </p:sp>
      <p:cxnSp>
        <p:nvCxnSpPr>
          <p:cNvPr id="50" name="Straight Arrow Connector 17">
            <a:extLst>
              <a:ext uri="{FF2B5EF4-FFF2-40B4-BE49-F238E27FC236}">
                <a16:creationId xmlns:a16="http://schemas.microsoft.com/office/drawing/2014/main" id="{C4899116-2F10-47FA-8170-5B3953DE9BB9}"/>
              </a:ext>
            </a:extLst>
          </p:cNvPr>
          <p:cNvCxnSpPr/>
          <p:nvPr/>
        </p:nvCxnSpPr>
        <p:spPr bwMode="auto">
          <a:xfrm>
            <a:off x="3048000" y="4180335"/>
            <a:ext cx="0" cy="356479"/>
          </a:xfrm>
          <a:prstGeom prst="straightConnector1">
            <a:avLst/>
          </a:prstGeom>
          <a:noFill/>
          <a:ln w="38100" cap="flat" cmpd="sng" algn="ctr">
            <a:solidFill>
              <a:srgbClr val="FF0000"/>
            </a:solidFill>
            <a:prstDash val="solid"/>
            <a:headEnd type="none" w="med" len="med"/>
            <a:tailEnd type="arrow"/>
          </a:ln>
          <a:effectLst>
            <a:outerShdw blurRad="40000" dist="23000" dir="5400000" rotWithShape="0">
              <a:srgbClr val="000000">
                <a:alpha val="35000"/>
              </a:srgbClr>
            </a:outerShdw>
          </a:effectLst>
        </p:spPr>
      </p:cxnSp>
      <p:sp>
        <p:nvSpPr>
          <p:cNvPr id="51" name="TextBox 23">
            <a:extLst>
              <a:ext uri="{FF2B5EF4-FFF2-40B4-BE49-F238E27FC236}">
                <a16:creationId xmlns:a16="http://schemas.microsoft.com/office/drawing/2014/main" id="{22570175-0451-42B2-A6B1-9159772EA793}"/>
              </a:ext>
            </a:extLst>
          </p:cNvPr>
          <p:cNvSpPr txBox="1"/>
          <p:nvPr/>
        </p:nvSpPr>
        <p:spPr>
          <a:xfrm>
            <a:off x="4638302" y="4168112"/>
            <a:ext cx="885179" cy="461665"/>
          </a:xfrm>
          <a:prstGeom prst="rect">
            <a:avLst/>
          </a:prstGeom>
          <a:noFill/>
          <a:ln>
            <a:noFill/>
          </a:ln>
        </p:spPr>
        <p:txBody>
          <a:bodyPr wrap="none" rtlCol="0">
            <a:spAutoFit/>
          </a:bodyPr>
          <a:lstStyle/>
          <a:p>
            <a:pPr defTabSz="457200" fontAlgn="auto">
              <a:spcBef>
                <a:spcPts val="0"/>
              </a:spcBef>
              <a:spcAft>
                <a:spcPts val="0"/>
              </a:spcAft>
            </a:pPr>
            <a:r>
              <a:rPr lang="en-US" baseline="0" dirty="0">
                <a:solidFill>
                  <a:srgbClr val="FF0000"/>
                </a:solidFill>
                <a:latin typeface="Helvetica Light"/>
                <a:ea typeface="+mn-ea"/>
                <a:cs typeface="Helvetica Light"/>
              </a:rPr>
              <a:t>s’ = ?</a:t>
            </a:r>
          </a:p>
        </p:txBody>
      </p:sp>
      <p:grpSp>
        <p:nvGrpSpPr>
          <p:cNvPr id="55" name="Group 22">
            <a:extLst>
              <a:ext uri="{FF2B5EF4-FFF2-40B4-BE49-F238E27FC236}">
                <a16:creationId xmlns:a16="http://schemas.microsoft.com/office/drawing/2014/main" id="{B6873537-7CCA-489E-84D9-49CC7D2B8814}"/>
              </a:ext>
            </a:extLst>
          </p:cNvPr>
          <p:cNvGrpSpPr/>
          <p:nvPr/>
        </p:nvGrpSpPr>
        <p:grpSpPr>
          <a:xfrm>
            <a:off x="6219026" y="3124200"/>
            <a:ext cx="1106334" cy="2061958"/>
            <a:chOff x="3188007" y="1821841"/>
            <a:chExt cx="493406" cy="2061958"/>
          </a:xfrm>
        </p:grpSpPr>
        <p:sp>
          <p:nvSpPr>
            <p:cNvPr id="56" name="Rectangle 28">
              <a:extLst>
                <a:ext uri="{FF2B5EF4-FFF2-40B4-BE49-F238E27FC236}">
                  <a16:creationId xmlns:a16="http://schemas.microsoft.com/office/drawing/2014/main" id="{5AAC0108-85C5-4EE6-B46D-A339DA794EBA}"/>
                </a:ext>
              </a:extLst>
            </p:cNvPr>
            <p:cNvSpPr/>
            <p:nvPr/>
          </p:nvSpPr>
          <p:spPr bwMode="auto">
            <a:xfrm>
              <a:off x="3189811" y="2166136"/>
              <a:ext cx="491602" cy="340484"/>
            </a:xfrm>
            <a:prstGeom prst="rect">
              <a:avLst/>
            </a:prstGeom>
            <a:solidFill>
              <a:srgbClr val="FFFFFF"/>
            </a:solidFill>
            <a:ln w="38100"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Light"/>
                  <a:ea typeface="+mn-ea"/>
                  <a:cs typeface="Helvetica Light"/>
                </a:rPr>
                <a:t>K-V(e)</a:t>
              </a:r>
            </a:p>
          </p:txBody>
        </p:sp>
        <p:sp>
          <p:nvSpPr>
            <p:cNvPr id="57" name="Rectangle 29">
              <a:extLst>
                <a:ext uri="{FF2B5EF4-FFF2-40B4-BE49-F238E27FC236}">
                  <a16:creationId xmlns:a16="http://schemas.microsoft.com/office/drawing/2014/main" id="{8BF53776-921A-4DB4-843C-CDAC63B16AFA}"/>
                </a:ext>
              </a:extLst>
            </p:cNvPr>
            <p:cNvSpPr/>
            <p:nvPr/>
          </p:nvSpPr>
          <p:spPr bwMode="auto">
            <a:xfrm>
              <a:off x="3189811" y="2510431"/>
              <a:ext cx="491602" cy="340484"/>
            </a:xfrm>
            <a:prstGeom prst="rect">
              <a:avLst/>
            </a:prstGeom>
            <a:solidFill>
              <a:srgbClr val="FFFFFF"/>
            </a:solidFill>
            <a:ln w="38100"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Light"/>
                  <a:ea typeface="+mn-ea"/>
                  <a:cs typeface="Helvetica Light"/>
                </a:rPr>
                <a:t>K-V(c)</a:t>
              </a:r>
            </a:p>
          </p:txBody>
        </p:sp>
        <p:sp>
          <p:nvSpPr>
            <p:cNvPr id="58" name="Rectangle 30">
              <a:extLst>
                <a:ext uri="{FF2B5EF4-FFF2-40B4-BE49-F238E27FC236}">
                  <a16:creationId xmlns:a16="http://schemas.microsoft.com/office/drawing/2014/main" id="{E16218BB-7D88-491C-85F4-280ABAE4FF50}"/>
                </a:ext>
              </a:extLst>
            </p:cNvPr>
            <p:cNvSpPr/>
            <p:nvPr/>
          </p:nvSpPr>
          <p:spPr bwMode="auto">
            <a:xfrm>
              <a:off x="3189811" y="2854726"/>
              <a:ext cx="491602" cy="340484"/>
            </a:xfrm>
            <a:prstGeom prst="rect">
              <a:avLst/>
            </a:prstGeom>
            <a:solidFill>
              <a:srgbClr val="FFFFFF"/>
            </a:solidFill>
            <a:ln w="38100"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Light"/>
                  <a:ea typeface="+mn-ea"/>
                  <a:cs typeface="Helvetica Light"/>
                </a:rPr>
                <a:t>K-V(d)</a:t>
              </a:r>
            </a:p>
          </p:txBody>
        </p:sp>
        <p:sp>
          <p:nvSpPr>
            <p:cNvPr id="59" name="Rectangle 31">
              <a:extLst>
                <a:ext uri="{FF2B5EF4-FFF2-40B4-BE49-F238E27FC236}">
                  <a16:creationId xmlns:a16="http://schemas.microsoft.com/office/drawing/2014/main" id="{6AED376D-5AB2-435A-A840-EDA9367B6301}"/>
                </a:ext>
              </a:extLst>
            </p:cNvPr>
            <p:cNvSpPr/>
            <p:nvPr/>
          </p:nvSpPr>
          <p:spPr bwMode="auto">
            <a:xfrm>
              <a:off x="3188007" y="1821841"/>
              <a:ext cx="491602" cy="340484"/>
            </a:xfrm>
            <a:prstGeom prst="rect">
              <a:avLst/>
            </a:prstGeom>
            <a:solidFill>
              <a:srgbClr val="FFFFFF"/>
            </a:solidFill>
            <a:ln w="38100"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Light"/>
                  <a:ea typeface="+mn-ea"/>
                  <a:cs typeface="Helvetica Light"/>
                </a:rPr>
                <a:t>K-V(b)</a:t>
              </a:r>
            </a:p>
          </p:txBody>
        </p:sp>
        <p:sp>
          <p:nvSpPr>
            <p:cNvPr id="60" name="Rectangle 32">
              <a:extLst>
                <a:ext uri="{FF2B5EF4-FFF2-40B4-BE49-F238E27FC236}">
                  <a16:creationId xmlns:a16="http://schemas.microsoft.com/office/drawing/2014/main" id="{6DDD9A29-65D3-41CA-8001-08A2484373BD}"/>
                </a:ext>
              </a:extLst>
            </p:cNvPr>
            <p:cNvSpPr/>
            <p:nvPr/>
          </p:nvSpPr>
          <p:spPr bwMode="auto">
            <a:xfrm>
              <a:off x="3188007" y="3199021"/>
              <a:ext cx="491602" cy="340484"/>
            </a:xfrm>
            <a:prstGeom prst="rect">
              <a:avLst/>
            </a:prstGeom>
            <a:solidFill>
              <a:srgbClr val="FFFFFF"/>
            </a:solidFill>
            <a:ln w="38100"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Light"/>
                  <a:ea typeface="+mn-ea"/>
                  <a:cs typeface="Helvetica Light"/>
                </a:rPr>
                <a:t>K-V(f)</a:t>
              </a:r>
            </a:p>
          </p:txBody>
        </p:sp>
        <p:sp>
          <p:nvSpPr>
            <p:cNvPr id="61" name="Rectangle 33">
              <a:extLst>
                <a:ext uri="{FF2B5EF4-FFF2-40B4-BE49-F238E27FC236}">
                  <a16:creationId xmlns:a16="http://schemas.microsoft.com/office/drawing/2014/main" id="{8C9B75E1-FA86-41CA-A8DF-B3D5DEFCBBAE}"/>
                </a:ext>
              </a:extLst>
            </p:cNvPr>
            <p:cNvSpPr/>
            <p:nvPr/>
          </p:nvSpPr>
          <p:spPr bwMode="auto">
            <a:xfrm>
              <a:off x="3189811" y="3543315"/>
              <a:ext cx="491602" cy="340484"/>
            </a:xfrm>
            <a:prstGeom prst="rect">
              <a:avLst/>
            </a:prstGeom>
            <a:solidFill>
              <a:srgbClr val="FFFFFF"/>
            </a:solidFill>
            <a:ln w="38100"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Light"/>
                  <a:ea typeface="+mn-ea"/>
                  <a:cs typeface="Helvetica Light"/>
                </a:rPr>
                <a:t>K-V(a)</a:t>
              </a:r>
            </a:p>
          </p:txBody>
        </p:sp>
      </p:grpSp>
      <p:sp>
        <p:nvSpPr>
          <p:cNvPr id="18" name="Rectangle 68">
            <a:extLst>
              <a:ext uri="{FF2B5EF4-FFF2-40B4-BE49-F238E27FC236}">
                <a16:creationId xmlns:a16="http://schemas.microsoft.com/office/drawing/2014/main" id="{19B706BB-13DD-4D3E-A0E0-F538C96A5FFE}"/>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6</a:t>
            </a:fld>
            <a:endParaRPr lang="en-US" altLang="zh-CN"/>
          </a:p>
        </p:txBody>
      </p:sp>
      <p:sp>
        <p:nvSpPr>
          <p:cNvPr id="3" name="矩形: 圆角 2">
            <a:extLst>
              <a:ext uri="{FF2B5EF4-FFF2-40B4-BE49-F238E27FC236}">
                <a16:creationId xmlns:a16="http://schemas.microsoft.com/office/drawing/2014/main" id="{C6483A70-A5B7-4742-B852-BA986B94614A}"/>
              </a:ext>
            </a:extLst>
          </p:cNvPr>
          <p:cNvSpPr/>
          <p:nvPr/>
        </p:nvSpPr>
        <p:spPr>
          <a:xfrm>
            <a:off x="1923236" y="5366351"/>
            <a:ext cx="5878618" cy="118684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altLang="zh-CN" sz="3200" kern="0" baseline="0" dirty="0">
                <a:solidFill>
                  <a:srgbClr val="FF0000"/>
                </a:solidFill>
                <a:latin typeface="+mn-lt"/>
                <a:ea typeface="+mn-ea"/>
              </a:rPr>
              <a:t>bad performance of update</a:t>
            </a:r>
            <a:endParaRPr lang="zh-CN" altLang="en-US" sz="3200" kern="0" baseline="0" dirty="0">
              <a:solidFill>
                <a:srgbClr val="FF0000"/>
              </a:solidFill>
              <a:latin typeface="+mn-lt"/>
              <a:ea typeface="+mn-ea"/>
            </a:endParaRPr>
          </a:p>
        </p:txBody>
      </p:sp>
    </p:spTree>
    <p:extLst>
      <p:ext uri="{BB962C8B-B14F-4D97-AF65-F5344CB8AC3E}">
        <p14:creationId xmlns:p14="http://schemas.microsoft.com/office/powerpoint/2010/main" val="4137332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49" grpId="0"/>
      <p:bldP spid="51" grpId="0"/>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Light"/>
                <a:cs typeface="Helvetica Light"/>
              </a:rPr>
              <a:t>Space Efficiency </a:t>
            </a:r>
          </a:p>
        </p:txBody>
      </p:sp>
      <p:sp>
        <p:nvSpPr>
          <p:cNvPr id="5" name="Slide Number Placeholder 4"/>
          <p:cNvSpPr>
            <a:spLocks noGrp="1"/>
          </p:cNvSpPr>
          <p:nvPr>
            <p:ph type="sldNum" sz="quarter" idx="4294967295"/>
          </p:nvPr>
        </p:nvSpPr>
        <p:spPr>
          <a:xfrm>
            <a:off x="7010400" y="6479686"/>
            <a:ext cx="2133600" cy="365125"/>
          </a:xfrm>
          <a:prstGeom prst="rect">
            <a:avLst/>
          </a:prstGeom>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6D087D90-88CA-CA47-B335-453170371FE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60</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sp>
        <p:nvSpPr>
          <p:cNvPr id="9" name="Rectangle 8"/>
          <p:cNvSpPr/>
          <p:nvPr/>
        </p:nvSpPr>
        <p:spPr>
          <a:xfrm>
            <a:off x="2883956" y="5913279"/>
            <a:ext cx="3963213"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 </a:t>
            </a:r>
            <a:r>
              <a:rPr kumimoji="0" lang="en-US" sz="2400" b="0" i="0" u="none" strike="noStrike" kern="1200" cap="none" spc="0" normalizeH="0" baseline="0" noProof="0" dirty="0" err="1">
                <a:ln>
                  <a:noFill/>
                </a:ln>
                <a:solidFill>
                  <a:srgbClr val="000000"/>
                </a:solidFill>
                <a:effectLst/>
                <a:uLnTx/>
                <a:uFillTx/>
                <a:latin typeface="Helvetica Light"/>
                <a:ea typeface="宋体" pitchFamily="2" charset="-122"/>
                <a:cs typeface="Helvetica Light"/>
              </a:rPr>
              <a:t>ε</a:t>
            </a: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 target false positive rate</a:t>
            </a:r>
          </a:p>
        </p:txBody>
      </p:sp>
      <p:sp>
        <p:nvSpPr>
          <p:cNvPr id="10" name="Rectangle 9"/>
          <p:cNvSpPr/>
          <p:nvPr/>
        </p:nvSpPr>
        <p:spPr>
          <a:xfrm rot="16200000">
            <a:off x="-555395" y="3418259"/>
            <a:ext cx="3706527"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bits per item to achieve </a:t>
            </a:r>
            <a:r>
              <a:rPr kumimoji="0" lang="en-US" sz="2400" b="0" i="0" u="none" strike="noStrike" kern="1200" cap="none" spc="0" normalizeH="0" baseline="0" noProof="0" dirty="0" err="1">
                <a:ln>
                  <a:noFill/>
                </a:ln>
                <a:solidFill>
                  <a:srgbClr val="000000"/>
                </a:solidFill>
                <a:effectLst/>
                <a:uLnTx/>
                <a:uFillTx/>
                <a:latin typeface="Helvetica Light"/>
                <a:ea typeface="宋体" pitchFamily="2" charset="-122"/>
                <a:cs typeface="Helvetica Light"/>
              </a:rPr>
              <a:t>ε</a:t>
            </a:r>
            <a:endPar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endParaRPr>
          </a:p>
        </p:txBody>
      </p:sp>
      <p:sp>
        <p:nvSpPr>
          <p:cNvPr id="13" name="Line Callout 1 12"/>
          <p:cNvSpPr/>
          <p:nvPr/>
        </p:nvSpPr>
        <p:spPr>
          <a:xfrm>
            <a:off x="4338500" y="4372288"/>
            <a:ext cx="2009462" cy="619801"/>
          </a:xfrm>
          <a:prstGeom prst="borderCallout1">
            <a:avLst>
              <a:gd name="adj1" fmla="val -14111"/>
              <a:gd name="adj2" fmla="val 43138"/>
              <a:gd name="adj3" fmla="val -151691"/>
              <a:gd name="adj4" fmla="val 33562"/>
            </a:avLst>
          </a:prstGeom>
          <a:solidFill>
            <a:srgbClr val="1D4D88"/>
          </a:solidFill>
          <a:ln>
            <a:solidFill>
              <a:srgbClr val="4F81BD"/>
            </a:solidFill>
            <a:headEnd type="none"/>
            <a:tailEnd type="arrow"/>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Light"/>
                <a:ea typeface="+mn-ea"/>
                <a:cs typeface="Helvetica Light"/>
              </a:rPr>
              <a:t>Cuckoo filter + </a:t>
            </a:r>
            <a:r>
              <a:rPr kumimoji="0" lang="en-US" sz="2000" b="0" i="0" u="none" strike="noStrike" kern="1200" cap="none" spc="0" normalizeH="0" baseline="0" noProof="0" dirty="0" err="1">
                <a:ln>
                  <a:noFill/>
                </a:ln>
                <a:solidFill>
                  <a:srgbClr val="FFFFFF"/>
                </a:solidFill>
                <a:effectLst/>
                <a:uLnTx/>
                <a:uFillTx/>
                <a:latin typeface="Helvetica Light"/>
                <a:ea typeface="+mn-ea"/>
                <a:cs typeface="Helvetica Light"/>
              </a:rPr>
              <a:t>semisorting</a:t>
            </a:r>
            <a:endParaRPr kumimoji="0" lang="en-US" sz="2000" b="0" i="0" u="none" strike="noStrike" kern="1200" cap="none" spc="0" normalizeH="0" baseline="0" noProof="0" dirty="0">
              <a:ln>
                <a:noFill/>
              </a:ln>
              <a:solidFill>
                <a:srgbClr val="FFFFFF"/>
              </a:solidFill>
              <a:effectLst/>
              <a:uLnTx/>
              <a:uFillTx/>
              <a:latin typeface="Helvetica Light"/>
              <a:ea typeface="+mn-ea"/>
              <a:cs typeface="Helvetica Light"/>
            </a:endParaRPr>
          </a:p>
        </p:txBody>
      </p:sp>
      <p:sp>
        <p:nvSpPr>
          <p:cNvPr id="15" name="Rounded Rectangular Callout 14"/>
          <p:cNvSpPr/>
          <p:nvPr/>
        </p:nvSpPr>
        <p:spPr>
          <a:xfrm>
            <a:off x="6012244" y="1837737"/>
            <a:ext cx="2542786" cy="1463615"/>
          </a:xfrm>
          <a:prstGeom prst="wedgeRoundRectCallout">
            <a:avLst>
              <a:gd name="adj1" fmla="val -28007"/>
              <a:gd name="adj2" fmla="val 9028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Light"/>
                <a:ea typeface="+mn-ea"/>
                <a:cs typeface="Helvetica Light"/>
              </a:rPr>
              <a:t>more compact than Bloom filter at 3%</a:t>
            </a:r>
          </a:p>
        </p:txBody>
      </p:sp>
      <p:sp>
        <p:nvSpPr>
          <p:cNvPr id="14" name="Oval 13"/>
          <p:cNvSpPr/>
          <p:nvPr/>
        </p:nvSpPr>
        <p:spPr bwMode="auto">
          <a:xfrm>
            <a:off x="6347962" y="3914397"/>
            <a:ext cx="317369" cy="340484"/>
          </a:xfrm>
          <a:prstGeom prst="ellipse">
            <a:avLst/>
          </a:prstGeom>
          <a:noFill/>
          <a:ln w="57150" cmpd="sng">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Helvetica Light"/>
              <a:ea typeface="+mn-ea"/>
              <a:cs typeface="Helvetica Light"/>
            </a:endParaRPr>
          </a:p>
        </p:txBody>
      </p:sp>
      <p:sp>
        <p:nvSpPr>
          <p:cNvPr id="19" name="Line Callout 1 18"/>
          <p:cNvSpPr/>
          <p:nvPr/>
        </p:nvSpPr>
        <p:spPr>
          <a:xfrm>
            <a:off x="3921264" y="1810190"/>
            <a:ext cx="1786924" cy="527332"/>
          </a:xfrm>
          <a:prstGeom prst="borderCallout1">
            <a:avLst>
              <a:gd name="adj1" fmla="val 52701"/>
              <a:gd name="adj2" fmla="val -3117"/>
              <a:gd name="adj3" fmla="val 125673"/>
              <a:gd name="adj4" fmla="val -39853"/>
            </a:avLst>
          </a:prstGeom>
          <a:ln>
            <a:headEnd type="none"/>
            <a:tailEnd type="arrow"/>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Light"/>
                <a:ea typeface="+mn-ea"/>
                <a:cs typeface="Helvetica Light"/>
              </a:rPr>
              <a:t>Cuckoo filter</a:t>
            </a:r>
          </a:p>
        </p:txBody>
      </p:sp>
      <p:sp>
        <p:nvSpPr>
          <p:cNvPr id="20" name="Line Callout 1 19"/>
          <p:cNvSpPr/>
          <p:nvPr/>
        </p:nvSpPr>
        <p:spPr>
          <a:xfrm>
            <a:off x="2895972" y="1086678"/>
            <a:ext cx="1786924" cy="527332"/>
          </a:xfrm>
          <a:prstGeom prst="borderCallout1">
            <a:avLst>
              <a:gd name="adj1" fmla="val 52701"/>
              <a:gd name="adj2" fmla="val -3117"/>
              <a:gd name="adj3" fmla="val 107336"/>
              <a:gd name="adj4" fmla="val -28497"/>
            </a:avLst>
          </a:prstGeom>
          <a:solidFill>
            <a:srgbClr val="FF0000"/>
          </a:solidFill>
          <a:ln>
            <a:solidFill>
              <a:srgbClr val="FF0000"/>
            </a:solidFill>
            <a:headEnd type="none"/>
            <a:tailEnd type="arrow"/>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Light"/>
                <a:ea typeface="+mn-ea"/>
                <a:cs typeface="Helvetica Light"/>
              </a:rPr>
              <a:t>Bloom filter</a:t>
            </a:r>
          </a:p>
        </p:txBody>
      </p:sp>
      <p:sp>
        <p:nvSpPr>
          <p:cNvPr id="21" name="Line Callout 1 20"/>
          <p:cNvSpPr/>
          <p:nvPr/>
        </p:nvSpPr>
        <p:spPr>
          <a:xfrm>
            <a:off x="2551576" y="3849071"/>
            <a:ext cx="1786924" cy="527332"/>
          </a:xfrm>
          <a:prstGeom prst="borderCallout1">
            <a:avLst>
              <a:gd name="adj1" fmla="val -12605"/>
              <a:gd name="adj2" fmla="val 22781"/>
              <a:gd name="adj3" fmla="val -132089"/>
              <a:gd name="adj4" fmla="val 41709"/>
            </a:avLst>
          </a:prstGeom>
          <a:solidFill>
            <a:srgbClr val="EC6DAE"/>
          </a:solidFill>
          <a:ln>
            <a:solidFill>
              <a:srgbClr val="EC6DAE"/>
            </a:solidFill>
            <a:headEnd type="none"/>
            <a:tailEnd type="arrow"/>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Light"/>
                <a:ea typeface="+mn-ea"/>
                <a:cs typeface="Helvetica Light"/>
              </a:rPr>
              <a:t>Lower bound</a:t>
            </a:r>
          </a:p>
        </p:txBody>
      </p:sp>
      <p:sp>
        <p:nvSpPr>
          <p:cNvPr id="3" name="Up Arrow 2"/>
          <p:cNvSpPr/>
          <p:nvPr/>
        </p:nvSpPr>
        <p:spPr bwMode="auto">
          <a:xfrm>
            <a:off x="1396622" y="1289214"/>
            <a:ext cx="264160" cy="649592"/>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1D4D88"/>
              </a:solidFill>
              <a:effectLst/>
              <a:uLnTx/>
              <a:uFillTx/>
              <a:latin typeface="Arial" charset="0"/>
              <a:ea typeface="宋体" pitchFamily="2" charset="-122"/>
              <a:cs typeface="+mn-cs"/>
            </a:endParaRPr>
          </a:p>
        </p:txBody>
      </p:sp>
      <p:sp>
        <p:nvSpPr>
          <p:cNvPr id="4" name="TextBox 3"/>
          <p:cNvSpPr txBox="1"/>
          <p:nvPr/>
        </p:nvSpPr>
        <p:spPr>
          <a:xfrm>
            <a:off x="466218" y="874067"/>
            <a:ext cx="1860807" cy="461665"/>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More Space</a:t>
            </a:r>
          </a:p>
        </p:txBody>
      </p:sp>
      <p:sp>
        <p:nvSpPr>
          <p:cNvPr id="17" name="Up Arrow 16"/>
          <p:cNvSpPr/>
          <p:nvPr/>
        </p:nvSpPr>
        <p:spPr bwMode="auto">
          <a:xfrm rot="5400000">
            <a:off x="7791193" y="5045479"/>
            <a:ext cx="264160" cy="649592"/>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1D4D88"/>
              </a:solidFill>
              <a:effectLst/>
              <a:uLnTx/>
              <a:uFillTx/>
              <a:latin typeface="Arial" charset="0"/>
              <a:ea typeface="宋体" pitchFamily="2" charset="-122"/>
              <a:cs typeface="+mn-cs"/>
            </a:endParaRPr>
          </a:p>
        </p:txBody>
      </p:sp>
      <p:sp>
        <p:nvSpPr>
          <p:cNvPr id="18" name="TextBox 17"/>
          <p:cNvSpPr txBox="1"/>
          <p:nvPr/>
        </p:nvSpPr>
        <p:spPr>
          <a:xfrm>
            <a:off x="6711051" y="4845935"/>
            <a:ext cx="2408077" cy="400110"/>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Helvetica Light"/>
                <a:ea typeface="宋体" pitchFamily="2" charset="-122"/>
                <a:cs typeface="Helvetica Light"/>
              </a:rPr>
              <a:t>More False Positive</a:t>
            </a:r>
          </a:p>
        </p:txBody>
      </p:sp>
      <p:cxnSp>
        <p:nvCxnSpPr>
          <p:cNvPr id="8" name="Straight Connector 7"/>
          <p:cNvCxnSpPr/>
          <p:nvPr/>
        </p:nvCxnSpPr>
        <p:spPr bwMode="auto">
          <a:xfrm>
            <a:off x="2153920" y="2214880"/>
            <a:ext cx="5120640" cy="2235200"/>
          </a:xfrm>
          <a:prstGeom prst="line">
            <a:avLst/>
          </a:prstGeom>
          <a:solidFill>
            <a:schemeClr val="accent1"/>
          </a:solidFill>
          <a:ln w="38100" cap="flat" cmpd="sng" algn="ctr">
            <a:solidFill>
              <a:srgbClr val="4F81BD"/>
            </a:solidFill>
            <a:prstDash val="sysDash"/>
            <a:round/>
            <a:headEnd type="none" w="med" len="med"/>
            <a:tailEnd type="none" w="med" len="med"/>
          </a:ln>
          <a:effectLst/>
        </p:spPr>
      </p:cxnSp>
      <p:pic>
        <p:nvPicPr>
          <p:cNvPr id="23" name="Content Placeholder 6" descr="fp_vs_bits_step3.pdf"/>
          <p:cNvPicPr>
            <a:picLocks noGrp="1" noChangeAspect="1"/>
          </p:cNvPicPr>
          <p:nvPr>
            <p:ph idx="1"/>
          </p:nvPr>
        </p:nvPicPr>
        <p:blipFill>
          <a:blip r:embed="rId4">
            <a:extLst>
              <a:ext uri="{28A0092B-C50C-407E-A947-70E740481C1C}">
                <a14:useLocalDpi xmlns:a14="http://schemas.microsoft.com/office/drawing/2010/main" val="0"/>
              </a:ext>
            </a:extLst>
          </a:blip>
          <a:srcRect l="-13641" r="-13641"/>
          <a:stretch>
            <a:fillRect/>
          </a:stretch>
        </p:blipFill>
        <p:spPr>
          <a:xfrm>
            <a:off x="685800" y="1104900"/>
            <a:ext cx="7772400" cy="4648200"/>
          </a:xfrm>
        </p:spPr>
      </p:pic>
    </p:spTree>
    <p:custDataLst>
      <p:tags r:id="rId1"/>
    </p:custDataLst>
    <p:extLst>
      <p:ext uri="{BB962C8B-B14F-4D97-AF65-F5344CB8AC3E}">
        <p14:creationId xmlns:p14="http://schemas.microsoft.com/office/powerpoint/2010/main" val="2069644027"/>
      </p:ext>
    </p:extLst>
  </p:cSld>
  <p:clrMapOvr>
    <a:masterClrMapping/>
  </p:clrMapOvr>
  <mc:AlternateContent xmlns:mc="http://schemas.openxmlformats.org/markup-compatibility/2006" xmlns:p14="http://schemas.microsoft.com/office/powerpoint/2010/main">
    <mc:Choice Requires="p14">
      <p:transition spd="slow" p14:dur="2000" advTm="34559"/>
    </mc:Choice>
    <mc:Fallback xmlns="">
      <p:transition xmlns:p14="http://schemas.microsoft.com/office/powerpoint/2010/main" spd="slow" advTm="34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Light"/>
                <a:cs typeface="Helvetica Light"/>
              </a:rPr>
              <a:t>Outline</a:t>
            </a:r>
          </a:p>
        </p:txBody>
      </p:sp>
      <p:sp>
        <p:nvSpPr>
          <p:cNvPr id="3" name="Content Placeholder 2"/>
          <p:cNvSpPr>
            <a:spLocks noGrp="1"/>
          </p:cNvSpPr>
          <p:nvPr>
            <p:ph idx="1"/>
          </p:nvPr>
        </p:nvSpPr>
        <p:spPr/>
        <p:txBody>
          <a:bodyPr/>
          <a:lstStyle/>
          <a:p>
            <a:r>
              <a:rPr lang="en-US" dirty="0">
                <a:latin typeface="Helvetica Light"/>
                <a:cs typeface="Helvetica Light"/>
              </a:rPr>
              <a:t>Background</a:t>
            </a:r>
          </a:p>
          <a:p>
            <a:endParaRPr lang="en-US" dirty="0">
              <a:latin typeface="Helvetica Light"/>
              <a:cs typeface="Helvetica Light"/>
            </a:endParaRPr>
          </a:p>
          <a:p>
            <a:r>
              <a:rPr lang="en-US" dirty="0">
                <a:latin typeface="Helvetica Light"/>
                <a:cs typeface="Helvetica Light"/>
              </a:rPr>
              <a:t>Cuckoo filter algorithm</a:t>
            </a:r>
          </a:p>
          <a:p>
            <a:endParaRPr lang="en-US" dirty="0">
              <a:latin typeface="Helvetica Light"/>
              <a:cs typeface="Helvetica Light"/>
            </a:endParaRPr>
          </a:p>
          <a:p>
            <a:r>
              <a:rPr lang="en-US" dirty="0">
                <a:solidFill>
                  <a:srgbClr val="008000"/>
                </a:solidFill>
                <a:latin typeface="Helvetica Light"/>
                <a:cs typeface="Helvetica Light"/>
              </a:rPr>
              <a:t>Performance evaluation</a:t>
            </a:r>
          </a:p>
          <a:p>
            <a:endParaRPr lang="en-US" dirty="0">
              <a:latin typeface="Helvetica Light"/>
              <a:cs typeface="Helvetica Light"/>
            </a:endParaRPr>
          </a:p>
          <a:p>
            <a:r>
              <a:rPr lang="en-US" dirty="0">
                <a:latin typeface="Helvetica Light"/>
                <a:cs typeface="Helvetica Light"/>
              </a:rPr>
              <a:t>Summary</a:t>
            </a:r>
          </a:p>
        </p:txBody>
      </p:sp>
      <p:sp>
        <p:nvSpPr>
          <p:cNvPr id="5" name="Slide Number Placeholder 4"/>
          <p:cNvSpPr>
            <a:spLocks noGrp="1"/>
          </p:cNvSpPr>
          <p:nvPr>
            <p:ph type="sldNum" sz="quarter" idx="4"/>
          </p:nvPr>
        </p:nvSpPr>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E467C78-9076-9245-AAD5-B368E015503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61</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sp>
        <p:nvSpPr>
          <p:cNvPr id="6" name="Right Arrow 5"/>
          <p:cNvSpPr/>
          <p:nvPr/>
        </p:nvSpPr>
        <p:spPr bwMode="auto">
          <a:xfrm>
            <a:off x="70339" y="3210092"/>
            <a:ext cx="615461"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spTree>
    <p:extLst>
      <p:ext uri="{BB962C8B-B14F-4D97-AF65-F5344CB8AC3E}">
        <p14:creationId xmlns:p14="http://schemas.microsoft.com/office/powerpoint/2010/main" val="1225789901"/>
      </p:ext>
    </p:extLst>
  </p:cSld>
  <p:clrMapOvr>
    <a:masterClrMapping/>
  </p:clrMapOvr>
  <mc:AlternateContent xmlns:mc="http://schemas.openxmlformats.org/markup-compatibility/2006" xmlns:p14="http://schemas.microsoft.com/office/powerpoint/2010/main">
    <mc:Choice Requires="p14">
      <p:transition spd="slow" p14:dur="2000" advTm="3503"/>
    </mc:Choice>
    <mc:Fallback xmlns="">
      <p:transition xmlns:p14="http://schemas.microsoft.com/office/powerpoint/2010/main" spd="slow" advTm="3503"/>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Light"/>
                <a:cs typeface="Helvetica Light"/>
              </a:rPr>
              <a:t>Evaluation</a:t>
            </a:r>
          </a:p>
        </p:txBody>
      </p:sp>
      <p:sp>
        <p:nvSpPr>
          <p:cNvPr id="3" name="Content Placeholder 2"/>
          <p:cNvSpPr>
            <a:spLocks noGrp="1"/>
          </p:cNvSpPr>
          <p:nvPr>
            <p:ph idx="1"/>
          </p:nvPr>
        </p:nvSpPr>
        <p:spPr/>
        <p:txBody>
          <a:bodyPr/>
          <a:lstStyle/>
          <a:p>
            <a:r>
              <a:rPr lang="en-US" dirty="0">
                <a:latin typeface="Helvetica Light"/>
                <a:cs typeface="Helvetica Light"/>
              </a:rPr>
              <a:t>Compare cuckoo filter with</a:t>
            </a:r>
          </a:p>
          <a:p>
            <a:pPr lvl="1"/>
            <a:r>
              <a:rPr lang="en-US" dirty="0">
                <a:latin typeface="Helvetica Light"/>
                <a:cs typeface="Helvetica Light"/>
              </a:rPr>
              <a:t>Bloom filter </a:t>
            </a:r>
            <a:r>
              <a:rPr lang="en-US" dirty="0">
                <a:solidFill>
                  <a:srgbClr val="FF0000"/>
                </a:solidFill>
                <a:latin typeface="Helvetica Light"/>
                <a:cs typeface="Helvetica Light"/>
              </a:rPr>
              <a:t>(cannot delete)</a:t>
            </a:r>
          </a:p>
          <a:p>
            <a:pPr lvl="1"/>
            <a:r>
              <a:rPr lang="en-US" dirty="0">
                <a:latin typeface="Helvetica Light"/>
                <a:cs typeface="Helvetica Light"/>
              </a:rPr>
              <a:t>Blocked Bloom filter </a:t>
            </a:r>
            <a:r>
              <a:rPr lang="en-US" baseline="30000" dirty="0">
                <a:solidFill>
                  <a:srgbClr val="262699"/>
                </a:solidFill>
                <a:latin typeface="Helvetica Light"/>
                <a:cs typeface="Helvetica Light"/>
              </a:rPr>
              <a:t>[Putze2007] </a:t>
            </a:r>
            <a:r>
              <a:rPr lang="en-US" dirty="0">
                <a:solidFill>
                  <a:srgbClr val="FF0000"/>
                </a:solidFill>
                <a:latin typeface="Helvetica Light"/>
                <a:cs typeface="Helvetica Light"/>
              </a:rPr>
              <a:t>(cannot delete) </a:t>
            </a:r>
            <a:endParaRPr lang="en-US" dirty="0">
              <a:solidFill>
                <a:srgbClr val="000000"/>
              </a:solidFill>
              <a:latin typeface="Helvetica Light"/>
              <a:cs typeface="Helvetica Light"/>
            </a:endParaRPr>
          </a:p>
          <a:p>
            <a:pPr lvl="1"/>
            <a:r>
              <a:rPr lang="en-US" dirty="0">
                <a:latin typeface="Helvetica Light"/>
                <a:cs typeface="Helvetica Light"/>
              </a:rPr>
              <a:t>d-left counting Bloom filter </a:t>
            </a:r>
            <a:r>
              <a:rPr lang="en-US" baseline="30000" dirty="0">
                <a:solidFill>
                  <a:srgbClr val="262699"/>
                </a:solidFill>
                <a:latin typeface="Helvetica Light"/>
                <a:cs typeface="Helvetica Light"/>
              </a:rPr>
              <a:t>[Bonomi2006]</a:t>
            </a:r>
          </a:p>
          <a:p>
            <a:pPr lvl="1"/>
            <a:r>
              <a:rPr lang="en-US" dirty="0">
                <a:latin typeface="Helvetica Light"/>
                <a:cs typeface="Helvetica Light"/>
              </a:rPr>
              <a:t>Cuckoo filter + </a:t>
            </a:r>
            <a:r>
              <a:rPr lang="en-US" dirty="0" err="1">
                <a:latin typeface="Helvetica Light"/>
                <a:cs typeface="Helvetica Light"/>
              </a:rPr>
              <a:t>semisorting</a:t>
            </a:r>
            <a:endParaRPr lang="en-US" dirty="0">
              <a:latin typeface="Helvetica Light"/>
              <a:cs typeface="Helvetica Light"/>
            </a:endParaRPr>
          </a:p>
          <a:p>
            <a:pPr lvl="1"/>
            <a:r>
              <a:rPr lang="en-US" dirty="0">
                <a:latin typeface="Helvetica Light"/>
                <a:cs typeface="Helvetica Light"/>
              </a:rPr>
              <a:t>More in the paper</a:t>
            </a:r>
          </a:p>
          <a:p>
            <a:pPr lvl="1"/>
            <a:endParaRPr lang="en-US" dirty="0">
              <a:latin typeface="Helvetica Light"/>
              <a:cs typeface="Helvetica Light"/>
            </a:endParaRPr>
          </a:p>
          <a:p>
            <a:r>
              <a:rPr lang="en-US" dirty="0">
                <a:latin typeface="Helvetica Light"/>
                <a:cs typeface="Helvetica Light"/>
              </a:rPr>
              <a:t>C++ implementation, single threaded</a:t>
            </a:r>
          </a:p>
          <a:p>
            <a:pPr marL="457200" lvl="1" indent="0">
              <a:buNone/>
            </a:pPr>
            <a:endParaRPr lang="en-US" dirty="0">
              <a:latin typeface="Helvetica Light"/>
              <a:cs typeface="Helvetica Light"/>
            </a:endParaRPr>
          </a:p>
        </p:txBody>
      </p:sp>
      <p:sp>
        <p:nvSpPr>
          <p:cNvPr id="4" name="Slide Number Placeholder 3"/>
          <p:cNvSpPr>
            <a:spLocks noGrp="1"/>
          </p:cNvSpPr>
          <p:nvPr>
            <p:ph type="sldNum" sz="quarter" idx="4"/>
          </p:nvPr>
        </p:nvSpPr>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E467C78-9076-9245-AAD5-B368E015503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62</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sp>
        <p:nvSpPr>
          <p:cNvPr id="6" name="Rectangle 5"/>
          <p:cNvSpPr/>
          <p:nvPr/>
        </p:nvSpPr>
        <p:spPr>
          <a:xfrm>
            <a:off x="838200" y="4951273"/>
            <a:ext cx="7914640"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4D88"/>
                </a:solidFill>
                <a:effectLst/>
                <a:uLnTx/>
                <a:uFillTx/>
                <a:latin typeface="Arial"/>
                <a:ea typeface="宋体" pitchFamily="2" charset="-122"/>
                <a:cs typeface="+mn-cs"/>
              </a:rPr>
              <a:t>[Putze2007] </a:t>
            </a:r>
            <a:r>
              <a:rPr kumimoji="0" lang="en-US" sz="1800" b="0" i="0" u="none" strike="noStrike" kern="1200" cap="none" spc="0" normalizeH="0" baseline="0" noProof="0" dirty="0">
                <a:ln>
                  <a:noFill/>
                </a:ln>
                <a:solidFill>
                  <a:srgbClr val="000000"/>
                </a:solidFill>
                <a:effectLst/>
                <a:uLnTx/>
                <a:uFillTx/>
                <a:latin typeface="Arial"/>
                <a:ea typeface="宋体" pitchFamily="2" charset="-122"/>
                <a:cs typeface="+mn-cs"/>
              </a:rPr>
              <a:t>Cache-, hash- and space- efficient bloom filters.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宋体"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4D88"/>
                </a:solidFill>
                <a:effectLst/>
                <a:uLnTx/>
                <a:uFillTx/>
                <a:latin typeface="Arial"/>
                <a:ea typeface="宋体" pitchFamily="2" charset="-122"/>
                <a:cs typeface="+mn-cs"/>
              </a:rPr>
              <a:t>[Bonomi2006] </a:t>
            </a:r>
            <a:r>
              <a:rPr kumimoji="0" lang="en-US" sz="1800" b="0" i="0" u="none" strike="noStrike" kern="1200" cap="none" spc="0" normalizeH="0" baseline="0" noProof="0" dirty="0">
                <a:ln>
                  <a:noFill/>
                </a:ln>
                <a:solidFill>
                  <a:srgbClr val="000000"/>
                </a:solidFill>
                <a:effectLst/>
                <a:uLnTx/>
                <a:uFillTx/>
                <a:latin typeface="Arial"/>
                <a:ea typeface="宋体" pitchFamily="2" charset="-122"/>
                <a:cs typeface="+mn-cs"/>
              </a:rPr>
              <a:t>Beyond Bloom filters: From approximate membership checks to approximate state machines.</a:t>
            </a:r>
          </a:p>
        </p:txBody>
      </p:sp>
    </p:spTree>
    <p:extLst>
      <p:ext uri="{BB962C8B-B14F-4D97-AF65-F5344CB8AC3E}">
        <p14:creationId xmlns:p14="http://schemas.microsoft.com/office/powerpoint/2010/main" val="691245373"/>
      </p:ext>
    </p:extLst>
  </p:cSld>
  <p:clrMapOvr>
    <a:masterClrMapping/>
  </p:clrMapOvr>
  <mc:AlternateContent xmlns:mc="http://schemas.openxmlformats.org/markup-compatibility/2006" xmlns:p14="http://schemas.microsoft.com/office/powerpoint/2010/main">
    <mc:Choice Requires="p14">
      <p:transition spd="slow" p14:dur="2000" advTm="12915"/>
    </mc:Choice>
    <mc:Fallback xmlns="">
      <p:transition xmlns:p14="http://schemas.microsoft.com/office/powerpoint/2010/main" spd="slow" advTm="12915"/>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Light"/>
                <a:cs typeface="Helvetica Light"/>
              </a:rPr>
              <a:t>Lookup Performance (MOPS) </a:t>
            </a:r>
          </a:p>
        </p:txBody>
      </p:sp>
      <p:sp>
        <p:nvSpPr>
          <p:cNvPr id="3" name="Slide Number Placeholder 2"/>
          <p:cNvSpPr>
            <a:spLocks noGrp="1"/>
          </p:cNvSpPr>
          <p:nvPr>
            <p:ph type="sldNum" sz="quarter" idx="4"/>
          </p:nvPr>
        </p:nvSpPr>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E467C78-9076-9245-AAD5-B368E015503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63</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graphicFrame>
        <p:nvGraphicFramePr>
          <p:cNvPr id="14" name="Content Placeholder 13"/>
          <p:cNvGraphicFramePr>
            <a:graphicFrameLocks noGrp="1"/>
          </p:cNvGraphicFramePr>
          <p:nvPr>
            <p:ph idx="1"/>
            <p:extLst/>
          </p:nvPr>
        </p:nvGraphicFramePr>
        <p:xfrm>
          <a:off x="193040" y="1104900"/>
          <a:ext cx="885952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60166" y="4880670"/>
            <a:ext cx="1068494" cy="400110"/>
          </a:xfrm>
          <a:prstGeom prst="rect">
            <a:avLst/>
          </a:prstGeom>
          <a:solidFill>
            <a:srgbClr val="FFFFFF"/>
          </a:solid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Cuckoo</a:t>
            </a:r>
          </a:p>
        </p:txBody>
      </p:sp>
      <p:sp>
        <p:nvSpPr>
          <p:cNvPr id="17" name="TextBox 16"/>
          <p:cNvSpPr txBox="1"/>
          <p:nvPr/>
        </p:nvSpPr>
        <p:spPr>
          <a:xfrm>
            <a:off x="2492632" y="4880670"/>
            <a:ext cx="1309069" cy="707886"/>
          </a:xfrm>
          <a:prstGeom prst="rect">
            <a:avLst/>
          </a:prstGeom>
          <a:solidFill>
            <a:srgbClr val="FFFFFF"/>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Cuckoo +</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err="1">
                <a:ln>
                  <a:noFill/>
                </a:ln>
                <a:solidFill>
                  <a:srgbClr val="000000"/>
                </a:solidFill>
                <a:effectLst/>
                <a:uLnTx/>
                <a:uFillTx/>
                <a:latin typeface="Helvetica Light"/>
                <a:ea typeface="宋体" pitchFamily="2" charset="-122"/>
                <a:cs typeface="Helvetica Light"/>
              </a:rPr>
              <a:t>semisort</a:t>
            </a:r>
            <a:endPar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endParaRPr>
          </a:p>
        </p:txBody>
      </p:sp>
      <p:sp>
        <p:nvSpPr>
          <p:cNvPr id="19" name="TextBox 18"/>
          <p:cNvSpPr txBox="1"/>
          <p:nvPr/>
        </p:nvSpPr>
        <p:spPr>
          <a:xfrm>
            <a:off x="3902269" y="4880670"/>
            <a:ext cx="1880753" cy="707886"/>
          </a:xfrm>
          <a:prstGeom prst="rect">
            <a:avLst/>
          </a:prstGeom>
          <a:solidFill>
            <a:srgbClr val="FFFFFF"/>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d-left counting</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Bloom</a:t>
            </a:r>
          </a:p>
        </p:txBody>
      </p:sp>
      <p:sp>
        <p:nvSpPr>
          <p:cNvPr id="25" name="TextBox 24"/>
          <p:cNvSpPr txBox="1"/>
          <p:nvPr/>
        </p:nvSpPr>
        <p:spPr>
          <a:xfrm>
            <a:off x="5818666" y="4859587"/>
            <a:ext cx="1624277" cy="1015663"/>
          </a:xfrm>
          <a:prstGeom prst="rect">
            <a:avLst/>
          </a:prstGeom>
          <a:solidFill>
            <a:srgbClr val="FFFFFF"/>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blocked</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Bloom</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a:ln>
                  <a:noFill/>
                </a:ln>
                <a:solidFill>
                  <a:srgbClr val="FF0000"/>
                </a:solidFill>
                <a:effectLst/>
                <a:uLnTx/>
                <a:uFillTx/>
                <a:latin typeface="Helvetica Light"/>
                <a:ea typeface="宋体" pitchFamily="2" charset="-122"/>
                <a:cs typeface="Helvetica Light"/>
              </a:rPr>
              <a:t>(no deletion)</a:t>
            </a:r>
          </a:p>
        </p:txBody>
      </p:sp>
      <p:sp>
        <p:nvSpPr>
          <p:cNvPr id="26" name="TextBox 25"/>
          <p:cNvSpPr txBox="1"/>
          <p:nvPr/>
        </p:nvSpPr>
        <p:spPr>
          <a:xfrm>
            <a:off x="7322346" y="4880670"/>
            <a:ext cx="1624277" cy="707886"/>
          </a:xfrm>
          <a:prstGeom prst="rect">
            <a:avLst/>
          </a:prstGeom>
          <a:solidFill>
            <a:srgbClr val="FFFFFF"/>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Bloom</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a:ln>
                  <a:noFill/>
                </a:ln>
                <a:solidFill>
                  <a:srgbClr val="FF0000"/>
                </a:solidFill>
                <a:effectLst/>
                <a:uLnTx/>
                <a:uFillTx/>
                <a:latin typeface="Helvetica Light"/>
                <a:ea typeface="宋体" pitchFamily="2" charset="-122"/>
                <a:cs typeface="Helvetica Light"/>
              </a:rPr>
              <a:t>(no deletion)</a:t>
            </a:r>
          </a:p>
        </p:txBody>
      </p:sp>
      <p:sp>
        <p:nvSpPr>
          <p:cNvPr id="4" name="Rectangle 3"/>
          <p:cNvSpPr/>
          <p:nvPr/>
        </p:nvSpPr>
        <p:spPr bwMode="auto">
          <a:xfrm>
            <a:off x="2492632" y="2316480"/>
            <a:ext cx="1520568" cy="2448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2" name="Rectangle 11"/>
          <p:cNvSpPr/>
          <p:nvPr/>
        </p:nvSpPr>
        <p:spPr bwMode="auto">
          <a:xfrm>
            <a:off x="4013200" y="2316480"/>
            <a:ext cx="1520568" cy="2448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3" name="Rectangle 12"/>
          <p:cNvSpPr/>
          <p:nvPr/>
        </p:nvSpPr>
        <p:spPr bwMode="auto">
          <a:xfrm>
            <a:off x="5533768" y="1422400"/>
            <a:ext cx="1629032" cy="33426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5" name="Rectangle 14"/>
          <p:cNvSpPr/>
          <p:nvPr/>
        </p:nvSpPr>
        <p:spPr bwMode="auto">
          <a:xfrm>
            <a:off x="7162800" y="2316480"/>
            <a:ext cx="1680114" cy="2448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853740085"/>
      </p:ext>
    </p:extLst>
  </p:cSld>
  <p:clrMapOvr>
    <a:masterClrMapping/>
  </p:clrMapOvr>
  <mc:AlternateContent xmlns:mc="http://schemas.openxmlformats.org/markup-compatibility/2006" xmlns:p14="http://schemas.microsoft.com/office/powerpoint/2010/main">
    <mc:Choice Requires="p14">
      <p:transition spd="slow" p14:dur="2000" advTm="14824"/>
    </mc:Choice>
    <mc:Fallback xmlns="">
      <p:transition xmlns:p14="http://schemas.microsoft.com/office/powerpoint/2010/main" spd="slow" advTm="14824"/>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Light"/>
                <a:cs typeface="Helvetica Light"/>
              </a:rPr>
              <a:t>Lookup Performance (MOPS) </a:t>
            </a:r>
          </a:p>
        </p:txBody>
      </p:sp>
      <p:sp>
        <p:nvSpPr>
          <p:cNvPr id="3" name="Slide Number Placeholder 2"/>
          <p:cNvSpPr>
            <a:spLocks noGrp="1"/>
          </p:cNvSpPr>
          <p:nvPr>
            <p:ph type="sldNum" sz="quarter" idx="4"/>
          </p:nvPr>
        </p:nvSpPr>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E467C78-9076-9245-AAD5-B368E015503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64</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graphicFrame>
        <p:nvGraphicFramePr>
          <p:cNvPr id="14" name="Content Placeholder 13"/>
          <p:cNvGraphicFramePr>
            <a:graphicFrameLocks noGrp="1"/>
          </p:cNvGraphicFramePr>
          <p:nvPr>
            <p:ph idx="1"/>
            <p:extLst/>
          </p:nvPr>
        </p:nvGraphicFramePr>
        <p:xfrm>
          <a:off x="193040" y="1104900"/>
          <a:ext cx="885952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60166" y="4880670"/>
            <a:ext cx="1068494" cy="400110"/>
          </a:xfrm>
          <a:prstGeom prst="rect">
            <a:avLst/>
          </a:prstGeom>
          <a:solidFill>
            <a:srgbClr val="FFFFFF"/>
          </a:solid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Cuckoo</a:t>
            </a:r>
          </a:p>
        </p:txBody>
      </p:sp>
      <p:sp>
        <p:nvSpPr>
          <p:cNvPr id="17" name="TextBox 16"/>
          <p:cNvSpPr txBox="1"/>
          <p:nvPr/>
        </p:nvSpPr>
        <p:spPr>
          <a:xfrm>
            <a:off x="2492632" y="4880670"/>
            <a:ext cx="1309069" cy="707886"/>
          </a:xfrm>
          <a:prstGeom prst="rect">
            <a:avLst/>
          </a:prstGeom>
          <a:solidFill>
            <a:srgbClr val="FFFFFF"/>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Cuckoo +</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err="1">
                <a:ln>
                  <a:noFill/>
                </a:ln>
                <a:solidFill>
                  <a:srgbClr val="000000"/>
                </a:solidFill>
                <a:effectLst/>
                <a:uLnTx/>
                <a:uFillTx/>
                <a:latin typeface="Helvetica Light"/>
                <a:ea typeface="宋体" pitchFamily="2" charset="-122"/>
                <a:cs typeface="Helvetica Light"/>
              </a:rPr>
              <a:t>semisort</a:t>
            </a:r>
            <a:endPar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endParaRPr>
          </a:p>
        </p:txBody>
      </p:sp>
      <p:sp>
        <p:nvSpPr>
          <p:cNvPr id="25" name="TextBox 24"/>
          <p:cNvSpPr txBox="1"/>
          <p:nvPr/>
        </p:nvSpPr>
        <p:spPr>
          <a:xfrm>
            <a:off x="5818666" y="4859587"/>
            <a:ext cx="1624277" cy="1015663"/>
          </a:xfrm>
          <a:prstGeom prst="rect">
            <a:avLst/>
          </a:prstGeom>
          <a:solidFill>
            <a:srgbClr val="FFFFFF"/>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blocked</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Bloom</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a:ln>
                  <a:noFill/>
                </a:ln>
                <a:solidFill>
                  <a:srgbClr val="FF0000"/>
                </a:solidFill>
                <a:effectLst/>
                <a:uLnTx/>
                <a:uFillTx/>
                <a:latin typeface="Helvetica Light"/>
                <a:ea typeface="宋体" pitchFamily="2" charset="-122"/>
                <a:cs typeface="Helvetica Light"/>
              </a:rPr>
              <a:t>(no deletion)</a:t>
            </a:r>
          </a:p>
        </p:txBody>
      </p:sp>
      <p:sp>
        <p:nvSpPr>
          <p:cNvPr id="26" name="TextBox 25"/>
          <p:cNvSpPr txBox="1"/>
          <p:nvPr/>
        </p:nvSpPr>
        <p:spPr>
          <a:xfrm>
            <a:off x="7322346" y="4880670"/>
            <a:ext cx="1624277" cy="707886"/>
          </a:xfrm>
          <a:prstGeom prst="rect">
            <a:avLst/>
          </a:prstGeom>
          <a:solidFill>
            <a:srgbClr val="FFFFFF"/>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Bloom</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a:ln>
                  <a:noFill/>
                </a:ln>
                <a:solidFill>
                  <a:srgbClr val="FF0000"/>
                </a:solidFill>
                <a:effectLst/>
                <a:uLnTx/>
                <a:uFillTx/>
                <a:latin typeface="Helvetica Light"/>
                <a:ea typeface="宋体" pitchFamily="2" charset="-122"/>
                <a:cs typeface="Helvetica Light"/>
              </a:rPr>
              <a:t>(no deletion)</a:t>
            </a:r>
          </a:p>
        </p:txBody>
      </p:sp>
      <p:sp>
        <p:nvSpPr>
          <p:cNvPr id="12" name="Rectangle 11"/>
          <p:cNvSpPr/>
          <p:nvPr/>
        </p:nvSpPr>
        <p:spPr bwMode="auto">
          <a:xfrm>
            <a:off x="4013200" y="2316480"/>
            <a:ext cx="1520568" cy="2448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3" name="Rectangle 12"/>
          <p:cNvSpPr/>
          <p:nvPr/>
        </p:nvSpPr>
        <p:spPr bwMode="auto">
          <a:xfrm>
            <a:off x="5533768" y="1422400"/>
            <a:ext cx="1629032" cy="33426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5" name="Rectangle 14"/>
          <p:cNvSpPr/>
          <p:nvPr/>
        </p:nvSpPr>
        <p:spPr bwMode="auto">
          <a:xfrm>
            <a:off x="7162800" y="2316480"/>
            <a:ext cx="1680114" cy="2448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8" name="TextBox 17"/>
          <p:cNvSpPr txBox="1"/>
          <p:nvPr/>
        </p:nvSpPr>
        <p:spPr>
          <a:xfrm>
            <a:off x="3902269" y="4880670"/>
            <a:ext cx="1880753" cy="707886"/>
          </a:xfrm>
          <a:prstGeom prst="rect">
            <a:avLst/>
          </a:prstGeom>
          <a:solidFill>
            <a:srgbClr val="FFFFFF"/>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d-left counting</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Bloom</a:t>
            </a:r>
          </a:p>
        </p:txBody>
      </p:sp>
    </p:spTree>
    <p:extLst>
      <p:ext uri="{BB962C8B-B14F-4D97-AF65-F5344CB8AC3E}">
        <p14:creationId xmlns:p14="http://schemas.microsoft.com/office/powerpoint/2010/main" val="1856617500"/>
      </p:ext>
    </p:extLst>
  </p:cSld>
  <p:clrMapOvr>
    <a:masterClrMapping/>
  </p:clrMapOvr>
  <mc:AlternateContent xmlns:mc="http://schemas.openxmlformats.org/markup-compatibility/2006" xmlns:p14="http://schemas.microsoft.com/office/powerpoint/2010/main">
    <mc:Choice Requires="p14">
      <p:transition spd="slow" p14:dur="2000" advTm="6736"/>
    </mc:Choice>
    <mc:Fallback xmlns="">
      <p:transition xmlns:p14="http://schemas.microsoft.com/office/powerpoint/2010/main" spd="slow" advTm="6736"/>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Light"/>
                <a:cs typeface="Helvetica Light"/>
              </a:rPr>
              <a:t>Lookup Performance (MOPS) </a:t>
            </a:r>
          </a:p>
        </p:txBody>
      </p:sp>
      <p:sp>
        <p:nvSpPr>
          <p:cNvPr id="3" name="Slide Number Placeholder 2"/>
          <p:cNvSpPr>
            <a:spLocks noGrp="1"/>
          </p:cNvSpPr>
          <p:nvPr>
            <p:ph type="sldNum" sz="quarter" idx="4"/>
          </p:nvPr>
        </p:nvSpPr>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E467C78-9076-9245-AAD5-B368E015503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65</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graphicFrame>
        <p:nvGraphicFramePr>
          <p:cNvPr id="14" name="Content Placeholder 13"/>
          <p:cNvGraphicFramePr>
            <a:graphicFrameLocks noGrp="1"/>
          </p:cNvGraphicFramePr>
          <p:nvPr>
            <p:ph idx="1"/>
            <p:extLst/>
          </p:nvPr>
        </p:nvGraphicFramePr>
        <p:xfrm>
          <a:off x="193040" y="1104900"/>
          <a:ext cx="885952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60166" y="4880670"/>
            <a:ext cx="1068494" cy="400110"/>
          </a:xfrm>
          <a:prstGeom prst="rect">
            <a:avLst/>
          </a:prstGeom>
          <a:solidFill>
            <a:srgbClr val="FFFFFF"/>
          </a:solid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Cuckoo</a:t>
            </a:r>
          </a:p>
        </p:txBody>
      </p:sp>
      <p:sp>
        <p:nvSpPr>
          <p:cNvPr id="17" name="TextBox 16"/>
          <p:cNvSpPr txBox="1"/>
          <p:nvPr/>
        </p:nvSpPr>
        <p:spPr>
          <a:xfrm>
            <a:off x="2492632" y="4880670"/>
            <a:ext cx="1309069" cy="707886"/>
          </a:xfrm>
          <a:prstGeom prst="rect">
            <a:avLst/>
          </a:prstGeom>
          <a:solidFill>
            <a:srgbClr val="FFFFFF"/>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Cuckoo +</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err="1">
                <a:ln>
                  <a:noFill/>
                </a:ln>
                <a:solidFill>
                  <a:srgbClr val="000000"/>
                </a:solidFill>
                <a:effectLst/>
                <a:uLnTx/>
                <a:uFillTx/>
                <a:latin typeface="Helvetica Light"/>
                <a:ea typeface="宋体" pitchFamily="2" charset="-122"/>
                <a:cs typeface="Helvetica Light"/>
              </a:rPr>
              <a:t>semisort</a:t>
            </a:r>
            <a:endPar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endParaRPr>
          </a:p>
        </p:txBody>
      </p:sp>
      <p:sp>
        <p:nvSpPr>
          <p:cNvPr id="25" name="TextBox 24"/>
          <p:cNvSpPr txBox="1"/>
          <p:nvPr/>
        </p:nvSpPr>
        <p:spPr>
          <a:xfrm>
            <a:off x="5818666" y="4859587"/>
            <a:ext cx="1624277" cy="1015663"/>
          </a:xfrm>
          <a:prstGeom prst="rect">
            <a:avLst/>
          </a:prstGeom>
          <a:solidFill>
            <a:srgbClr val="FFFFFF"/>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blocked</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Bloom</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a:ln>
                  <a:noFill/>
                </a:ln>
                <a:solidFill>
                  <a:srgbClr val="FF0000"/>
                </a:solidFill>
                <a:effectLst/>
                <a:uLnTx/>
                <a:uFillTx/>
                <a:latin typeface="Helvetica Light"/>
                <a:ea typeface="宋体" pitchFamily="2" charset="-122"/>
                <a:cs typeface="Helvetica Light"/>
              </a:rPr>
              <a:t>(no deletion)</a:t>
            </a:r>
          </a:p>
        </p:txBody>
      </p:sp>
      <p:sp>
        <p:nvSpPr>
          <p:cNvPr id="26" name="TextBox 25"/>
          <p:cNvSpPr txBox="1"/>
          <p:nvPr/>
        </p:nvSpPr>
        <p:spPr>
          <a:xfrm>
            <a:off x="7322346" y="4880670"/>
            <a:ext cx="1624277" cy="707886"/>
          </a:xfrm>
          <a:prstGeom prst="rect">
            <a:avLst/>
          </a:prstGeom>
          <a:solidFill>
            <a:srgbClr val="FFFFFF"/>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Bloom</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a:ln>
                  <a:noFill/>
                </a:ln>
                <a:solidFill>
                  <a:srgbClr val="FF0000"/>
                </a:solidFill>
                <a:effectLst/>
                <a:uLnTx/>
                <a:uFillTx/>
                <a:latin typeface="Helvetica Light"/>
                <a:ea typeface="宋体" pitchFamily="2" charset="-122"/>
                <a:cs typeface="Helvetica Light"/>
              </a:rPr>
              <a:t>(no deletion)</a:t>
            </a:r>
          </a:p>
        </p:txBody>
      </p:sp>
      <p:sp>
        <p:nvSpPr>
          <p:cNvPr id="13" name="Rectangle 12"/>
          <p:cNvSpPr/>
          <p:nvPr/>
        </p:nvSpPr>
        <p:spPr bwMode="auto">
          <a:xfrm>
            <a:off x="5533768" y="1422400"/>
            <a:ext cx="1629032" cy="33426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5" name="Rectangle 14"/>
          <p:cNvSpPr/>
          <p:nvPr/>
        </p:nvSpPr>
        <p:spPr bwMode="auto">
          <a:xfrm>
            <a:off x="7162800" y="2316480"/>
            <a:ext cx="1680114" cy="2448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6" name="TextBox 15"/>
          <p:cNvSpPr txBox="1"/>
          <p:nvPr/>
        </p:nvSpPr>
        <p:spPr>
          <a:xfrm>
            <a:off x="3902269" y="4880670"/>
            <a:ext cx="1880753" cy="707886"/>
          </a:xfrm>
          <a:prstGeom prst="rect">
            <a:avLst/>
          </a:prstGeom>
          <a:solidFill>
            <a:srgbClr val="FFFFFF"/>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d-left counting</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Bloom</a:t>
            </a:r>
          </a:p>
        </p:txBody>
      </p:sp>
    </p:spTree>
    <p:extLst>
      <p:ext uri="{BB962C8B-B14F-4D97-AF65-F5344CB8AC3E}">
        <p14:creationId xmlns:p14="http://schemas.microsoft.com/office/powerpoint/2010/main" val="756282981"/>
      </p:ext>
    </p:extLst>
  </p:cSld>
  <p:clrMapOvr>
    <a:masterClrMapping/>
  </p:clrMapOvr>
  <mc:AlternateContent xmlns:mc="http://schemas.openxmlformats.org/markup-compatibility/2006" xmlns:p14="http://schemas.microsoft.com/office/powerpoint/2010/main">
    <mc:Choice Requires="p14">
      <p:transition spd="slow" p14:dur="2000" advTm="6135"/>
    </mc:Choice>
    <mc:Fallback xmlns="">
      <p:transition xmlns:p14="http://schemas.microsoft.com/office/powerpoint/2010/main" spd="slow" advTm="6135"/>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Light"/>
                <a:cs typeface="Helvetica Light"/>
              </a:rPr>
              <a:t>Lookup Performance (MOPS) </a:t>
            </a:r>
          </a:p>
        </p:txBody>
      </p:sp>
      <p:sp>
        <p:nvSpPr>
          <p:cNvPr id="3" name="Slide Number Placeholder 2"/>
          <p:cNvSpPr>
            <a:spLocks noGrp="1"/>
          </p:cNvSpPr>
          <p:nvPr>
            <p:ph type="sldNum" sz="quarter" idx="4"/>
          </p:nvPr>
        </p:nvSpPr>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E467C78-9076-9245-AAD5-B368E015503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66</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sp>
        <p:nvSpPr>
          <p:cNvPr id="5" name="TextBox 4"/>
          <p:cNvSpPr txBox="1"/>
          <p:nvPr/>
        </p:nvSpPr>
        <p:spPr>
          <a:xfrm>
            <a:off x="625583" y="5952093"/>
            <a:ext cx="832104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Helvetica Light"/>
                <a:ea typeface="+mn-ea"/>
                <a:cs typeface="Helvetica Light"/>
              </a:rPr>
              <a:t>Cuckoo filter is among the fastest regardless workloads.</a:t>
            </a:r>
          </a:p>
        </p:txBody>
      </p:sp>
      <p:graphicFrame>
        <p:nvGraphicFramePr>
          <p:cNvPr id="14" name="Content Placeholder 13"/>
          <p:cNvGraphicFramePr>
            <a:graphicFrameLocks noGrp="1"/>
          </p:cNvGraphicFramePr>
          <p:nvPr>
            <p:ph idx="1"/>
            <p:extLst/>
          </p:nvPr>
        </p:nvGraphicFramePr>
        <p:xfrm>
          <a:off x="193040" y="1104900"/>
          <a:ext cx="8859520"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60166" y="4880670"/>
            <a:ext cx="1068494" cy="400110"/>
          </a:xfrm>
          <a:prstGeom prst="rect">
            <a:avLst/>
          </a:prstGeom>
          <a:solidFill>
            <a:srgbClr val="FFFFFF"/>
          </a:solid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Cuckoo</a:t>
            </a:r>
          </a:p>
        </p:txBody>
      </p:sp>
      <p:sp>
        <p:nvSpPr>
          <p:cNvPr id="17" name="TextBox 16"/>
          <p:cNvSpPr txBox="1"/>
          <p:nvPr/>
        </p:nvSpPr>
        <p:spPr>
          <a:xfrm>
            <a:off x="2492632" y="4880670"/>
            <a:ext cx="1309069" cy="707886"/>
          </a:xfrm>
          <a:prstGeom prst="rect">
            <a:avLst/>
          </a:prstGeom>
          <a:solidFill>
            <a:srgbClr val="FFFFFF"/>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Cuckoo +</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err="1">
                <a:ln>
                  <a:noFill/>
                </a:ln>
                <a:solidFill>
                  <a:srgbClr val="000000"/>
                </a:solidFill>
                <a:effectLst/>
                <a:uLnTx/>
                <a:uFillTx/>
                <a:latin typeface="Helvetica Light"/>
                <a:ea typeface="宋体" pitchFamily="2" charset="-122"/>
                <a:cs typeface="Helvetica Light"/>
              </a:rPr>
              <a:t>semisort</a:t>
            </a:r>
            <a:endPar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endParaRPr>
          </a:p>
        </p:txBody>
      </p:sp>
      <p:sp>
        <p:nvSpPr>
          <p:cNvPr id="25" name="TextBox 24"/>
          <p:cNvSpPr txBox="1"/>
          <p:nvPr/>
        </p:nvSpPr>
        <p:spPr>
          <a:xfrm>
            <a:off x="5818666" y="4859587"/>
            <a:ext cx="1624277" cy="1015663"/>
          </a:xfrm>
          <a:prstGeom prst="rect">
            <a:avLst/>
          </a:prstGeom>
          <a:solidFill>
            <a:srgbClr val="FFFFFF"/>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blocked</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Bloom</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a:ln>
                  <a:noFill/>
                </a:ln>
                <a:solidFill>
                  <a:srgbClr val="FF0000"/>
                </a:solidFill>
                <a:effectLst/>
                <a:uLnTx/>
                <a:uFillTx/>
                <a:latin typeface="Helvetica Light"/>
                <a:ea typeface="宋体" pitchFamily="2" charset="-122"/>
                <a:cs typeface="Helvetica Light"/>
              </a:rPr>
              <a:t>(no deletion)</a:t>
            </a:r>
          </a:p>
        </p:txBody>
      </p:sp>
      <p:sp>
        <p:nvSpPr>
          <p:cNvPr id="26" name="TextBox 25"/>
          <p:cNvSpPr txBox="1"/>
          <p:nvPr/>
        </p:nvSpPr>
        <p:spPr>
          <a:xfrm>
            <a:off x="7322346" y="4880670"/>
            <a:ext cx="1624277" cy="707886"/>
          </a:xfrm>
          <a:prstGeom prst="rect">
            <a:avLst/>
          </a:prstGeom>
          <a:solidFill>
            <a:srgbClr val="FFFFFF"/>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Bloom</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a:ln>
                  <a:noFill/>
                </a:ln>
                <a:solidFill>
                  <a:srgbClr val="FF0000"/>
                </a:solidFill>
                <a:effectLst/>
                <a:uLnTx/>
                <a:uFillTx/>
                <a:latin typeface="Helvetica Light"/>
                <a:ea typeface="宋体" pitchFamily="2" charset="-122"/>
                <a:cs typeface="Helvetica Light"/>
              </a:rPr>
              <a:t>(no deletion)</a:t>
            </a:r>
          </a:p>
        </p:txBody>
      </p:sp>
      <p:sp>
        <p:nvSpPr>
          <p:cNvPr id="12" name="TextBox 11"/>
          <p:cNvSpPr txBox="1"/>
          <p:nvPr/>
        </p:nvSpPr>
        <p:spPr>
          <a:xfrm>
            <a:off x="3902269" y="4880670"/>
            <a:ext cx="1880753" cy="707886"/>
          </a:xfrm>
          <a:prstGeom prst="rect">
            <a:avLst/>
          </a:prstGeom>
          <a:solidFill>
            <a:srgbClr val="FFFFFF"/>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d-left counting</a:t>
            </a:r>
            <a:b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br>
            <a:r>
              <a:rPr kumimoji="0" lang="en-US" sz="2000" b="1" i="0" u="none" strike="noStrike" kern="1200" cap="none" spc="0" normalizeH="0" baseline="0" noProof="0" dirty="0">
                <a:ln>
                  <a:noFill/>
                </a:ln>
                <a:solidFill>
                  <a:srgbClr val="000000"/>
                </a:solidFill>
                <a:effectLst/>
                <a:uLnTx/>
                <a:uFillTx/>
                <a:latin typeface="Helvetica Light"/>
                <a:ea typeface="宋体" pitchFamily="2" charset="-122"/>
                <a:cs typeface="Helvetica Light"/>
              </a:rPr>
              <a:t>Bloom</a:t>
            </a:r>
          </a:p>
        </p:txBody>
      </p:sp>
    </p:spTree>
    <p:custDataLst>
      <p:tags r:id="rId1"/>
    </p:custDataLst>
    <p:extLst>
      <p:ext uri="{BB962C8B-B14F-4D97-AF65-F5344CB8AC3E}">
        <p14:creationId xmlns:p14="http://schemas.microsoft.com/office/powerpoint/2010/main" val="1749112282"/>
      </p:ext>
    </p:extLst>
  </p:cSld>
  <p:clrMapOvr>
    <a:masterClrMapping/>
  </p:clrMapOvr>
  <mc:AlternateContent xmlns:mc="http://schemas.openxmlformats.org/markup-compatibility/2006" xmlns:p14="http://schemas.microsoft.com/office/powerpoint/2010/main">
    <mc:Choice Requires="p14">
      <p:transition spd="slow" p14:dur="2000" advTm="17540"/>
    </mc:Choice>
    <mc:Fallback xmlns="">
      <p:transition xmlns:p14="http://schemas.microsoft.com/office/powerpoint/2010/main" spd="slow" advTm="175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nsert_vs_load_factor.pdf"/>
          <p:cNvPicPr>
            <a:picLocks noGrp="1" noChangeAspect="1"/>
          </p:cNvPicPr>
          <p:nvPr>
            <p:ph idx="1"/>
          </p:nvPr>
        </p:nvPicPr>
        <p:blipFill>
          <a:blip r:embed="rId4">
            <a:extLst>
              <a:ext uri="{28A0092B-C50C-407E-A947-70E740481C1C}">
                <a14:useLocalDpi xmlns:a14="http://schemas.microsoft.com/office/drawing/2010/main" val="0"/>
              </a:ext>
            </a:extLst>
          </a:blip>
          <a:srcRect l="-8525" r="-8525"/>
          <a:stretch>
            <a:fillRect/>
          </a:stretch>
        </p:blipFill>
        <p:spPr>
          <a:xfrm>
            <a:off x="340360" y="1091018"/>
            <a:ext cx="7772400" cy="4648200"/>
          </a:xfrm>
        </p:spPr>
      </p:pic>
      <p:sp>
        <p:nvSpPr>
          <p:cNvPr id="2" name="Title 1"/>
          <p:cNvSpPr>
            <a:spLocks noGrp="1"/>
          </p:cNvSpPr>
          <p:nvPr>
            <p:ph type="title"/>
          </p:nvPr>
        </p:nvSpPr>
        <p:spPr/>
        <p:txBody>
          <a:bodyPr/>
          <a:lstStyle/>
          <a:p>
            <a:r>
              <a:rPr lang="en-US" dirty="0">
                <a:latin typeface="Helvetica Light"/>
                <a:cs typeface="Helvetica Light"/>
              </a:rPr>
              <a:t>Insert Performance (MOPS)</a:t>
            </a:r>
          </a:p>
        </p:txBody>
      </p:sp>
      <p:sp>
        <p:nvSpPr>
          <p:cNvPr id="3" name="Slide Number Placeholder 2"/>
          <p:cNvSpPr>
            <a:spLocks noGrp="1"/>
          </p:cNvSpPr>
          <p:nvPr>
            <p:ph type="sldNum" sz="quarter" idx="4"/>
          </p:nvPr>
        </p:nvSpPr>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E467C78-9076-9245-AAD5-B368E015503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67</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sp>
        <p:nvSpPr>
          <p:cNvPr id="5" name="TextBox 4"/>
          <p:cNvSpPr txBox="1"/>
          <p:nvPr/>
        </p:nvSpPr>
        <p:spPr>
          <a:xfrm>
            <a:off x="993912" y="5739218"/>
            <a:ext cx="7211392"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Helvetica Light"/>
                <a:ea typeface="+mn-ea"/>
                <a:cs typeface="Helvetica Light"/>
              </a:rPr>
              <a:t>Cuckoo filter has decreasing insert rate, but overall is only slower than blocked Bloom filter.</a:t>
            </a:r>
          </a:p>
        </p:txBody>
      </p:sp>
      <p:sp>
        <p:nvSpPr>
          <p:cNvPr id="9" name="Line Callout 1 8"/>
          <p:cNvSpPr/>
          <p:nvPr/>
        </p:nvSpPr>
        <p:spPr bwMode="auto">
          <a:xfrm>
            <a:off x="4143661" y="1550648"/>
            <a:ext cx="952946" cy="343025"/>
          </a:xfrm>
          <a:prstGeom prst="borderCallout1">
            <a:avLst>
              <a:gd name="adj1" fmla="val 56863"/>
              <a:gd name="adj2" fmla="val -10293"/>
              <a:gd name="adj3" fmla="val 177015"/>
              <a:gd name="adj4" fmla="val -43381"/>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Light"/>
                <a:ea typeface="+mn-ea"/>
                <a:cs typeface="Helvetica Light"/>
              </a:rPr>
              <a:t>Cuckoo</a:t>
            </a:r>
          </a:p>
        </p:txBody>
      </p:sp>
      <p:sp>
        <p:nvSpPr>
          <p:cNvPr id="10" name="Line Callout 1 9"/>
          <p:cNvSpPr/>
          <p:nvPr/>
        </p:nvSpPr>
        <p:spPr bwMode="auto">
          <a:xfrm>
            <a:off x="6548831" y="2264224"/>
            <a:ext cx="1769244" cy="343025"/>
          </a:xfrm>
          <a:prstGeom prst="borderCallout1">
            <a:avLst>
              <a:gd name="adj1" fmla="val 77655"/>
              <a:gd name="adj2" fmla="val -4526"/>
              <a:gd name="adj3" fmla="val 222553"/>
              <a:gd name="adj4" fmla="val -18222"/>
            </a:avLst>
          </a:prstGeom>
          <a:solidFill>
            <a:srgbClr val="EC6DAE"/>
          </a:solidFill>
          <a:ln>
            <a:solidFill>
              <a:srgbClr val="FF66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Light"/>
                <a:ea typeface="+mn-ea"/>
                <a:cs typeface="Helvetica Light"/>
              </a:rPr>
              <a:t>Blocked Bloom</a:t>
            </a:r>
          </a:p>
        </p:txBody>
      </p:sp>
      <p:sp>
        <p:nvSpPr>
          <p:cNvPr id="11" name="Line Callout 1 10"/>
          <p:cNvSpPr/>
          <p:nvPr/>
        </p:nvSpPr>
        <p:spPr bwMode="auto">
          <a:xfrm>
            <a:off x="6628801" y="3303600"/>
            <a:ext cx="1368163" cy="343025"/>
          </a:xfrm>
          <a:prstGeom prst="borderCallout1">
            <a:avLst>
              <a:gd name="adj1" fmla="val 52410"/>
              <a:gd name="adj2" fmla="val -5614"/>
              <a:gd name="adj3" fmla="val 136176"/>
              <a:gd name="adj4" fmla="val -19909"/>
            </a:avLst>
          </a:prstGeom>
          <a:solidFill>
            <a:srgbClr val="EFCD7A"/>
          </a:solidFill>
          <a:ln>
            <a:solidFill>
              <a:srgbClr val="DE9C0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Light"/>
                <a:ea typeface="+mn-ea"/>
                <a:cs typeface="Helvetica Light"/>
              </a:rPr>
              <a:t>d-left Bloom</a:t>
            </a:r>
          </a:p>
        </p:txBody>
      </p:sp>
      <p:sp>
        <p:nvSpPr>
          <p:cNvPr id="12" name="Line Callout 1 11"/>
          <p:cNvSpPr/>
          <p:nvPr/>
        </p:nvSpPr>
        <p:spPr bwMode="auto">
          <a:xfrm>
            <a:off x="7428678" y="4580282"/>
            <a:ext cx="1368163" cy="545616"/>
          </a:xfrm>
          <a:prstGeom prst="borderCallout1">
            <a:avLst>
              <a:gd name="adj1" fmla="val 52410"/>
              <a:gd name="adj2" fmla="val -5614"/>
              <a:gd name="adj3" fmla="val 57115"/>
              <a:gd name="adj4" fmla="val -17511"/>
            </a:avLst>
          </a:prstGeom>
          <a:solidFill>
            <a:srgbClr val="D8713C"/>
          </a:solidFill>
          <a:ln>
            <a:solidFill>
              <a:srgbClr val="CD4908"/>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Light"/>
                <a:ea typeface="+mn-ea"/>
                <a:cs typeface="Helvetica Light"/>
              </a:rPr>
              <a:t>Cuckoo +</a:t>
            </a:r>
            <a:br>
              <a:rPr kumimoji="0" lang="en-US" sz="1600" b="0" i="0" u="none" strike="noStrike" kern="1200" cap="none" spc="0" normalizeH="0" baseline="0" noProof="0" dirty="0">
                <a:ln>
                  <a:noFill/>
                </a:ln>
                <a:solidFill>
                  <a:srgbClr val="000000"/>
                </a:solidFill>
                <a:effectLst/>
                <a:uLnTx/>
                <a:uFillTx/>
                <a:latin typeface="Helvetica Light"/>
                <a:ea typeface="+mn-ea"/>
                <a:cs typeface="Helvetica Light"/>
              </a:rPr>
            </a:br>
            <a:r>
              <a:rPr kumimoji="0" lang="en-US" sz="1600" b="0" i="0" u="none" strike="noStrike" kern="1200" cap="none" spc="0" normalizeH="0" baseline="0" noProof="0" dirty="0" err="1">
                <a:ln>
                  <a:noFill/>
                </a:ln>
                <a:solidFill>
                  <a:srgbClr val="000000"/>
                </a:solidFill>
                <a:effectLst/>
                <a:uLnTx/>
                <a:uFillTx/>
                <a:latin typeface="Helvetica Light"/>
                <a:ea typeface="+mn-ea"/>
                <a:cs typeface="Helvetica Light"/>
              </a:rPr>
              <a:t>semisorting</a:t>
            </a:r>
            <a:endParaRPr kumimoji="0" lang="en-US" sz="1600" b="0" i="0" u="none" strike="noStrike" kern="1200" cap="none" spc="0" normalizeH="0" baseline="0" noProof="0" dirty="0">
              <a:ln>
                <a:noFill/>
              </a:ln>
              <a:solidFill>
                <a:srgbClr val="000000"/>
              </a:solidFill>
              <a:effectLst/>
              <a:uLnTx/>
              <a:uFillTx/>
              <a:latin typeface="Helvetica Light"/>
              <a:ea typeface="+mn-ea"/>
              <a:cs typeface="Helvetica Light"/>
            </a:endParaRPr>
          </a:p>
        </p:txBody>
      </p:sp>
      <p:sp>
        <p:nvSpPr>
          <p:cNvPr id="13" name="Line Callout 1 12"/>
          <p:cNvSpPr/>
          <p:nvPr/>
        </p:nvSpPr>
        <p:spPr bwMode="auto">
          <a:xfrm>
            <a:off x="7312883" y="4112637"/>
            <a:ext cx="1779210" cy="343025"/>
          </a:xfrm>
          <a:prstGeom prst="borderCallout1">
            <a:avLst>
              <a:gd name="adj1" fmla="val 52410"/>
              <a:gd name="adj2" fmla="val -5614"/>
              <a:gd name="adj3" fmla="val -16121"/>
              <a:gd name="adj4" fmla="val -23980"/>
            </a:avLst>
          </a:prstGeom>
          <a:solidFill>
            <a:srgbClr val="A09AC8"/>
          </a:solidFill>
          <a:ln>
            <a:solidFill>
              <a:srgbClr val="625AA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Light"/>
                <a:ea typeface="+mn-ea"/>
                <a:cs typeface="Helvetica Light"/>
              </a:rPr>
              <a:t>Standard Bloom</a:t>
            </a:r>
          </a:p>
        </p:txBody>
      </p:sp>
    </p:spTree>
    <p:custDataLst>
      <p:tags r:id="rId1"/>
    </p:custDataLst>
    <p:extLst>
      <p:ext uri="{BB962C8B-B14F-4D97-AF65-F5344CB8AC3E}">
        <p14:creationId xmlns:p14="http://schemas.microsoft.com/office/powerpoint/2010/main" val="360979814"/>
      </p:ext>
    </p:extLst>
  </p:cSld>
  <p:clrMapOvr>
    <a:masterClrMapping/>
  </p:clrMapOvr>
  <mc:AlternateContent xmlns:mc="http://schemas.openxmlformats.org/markup-compatibility/2006" xmlns:p14="http://schemas.microsoft.com/office/powerpoint/2010/main">
    <mc:Choice Requires="p14">
      <p:transition spd="slow" p14:dur="2000" advTm="56337"/>
    </mc:Choice>
    <mc:Fallback xmlns="">
      <p:transition xmlns:p14="http://schemas.microsoft.com/office/powerpoint/2010/main" spd="slow" advTm="563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Helvetica Light"/>
                <a:cs typeface="Helvetica Light"/>
              </a:rPr>
              <a:t>Summary</a:t>
            </a:r>
          </a:p>
        </p:txBody>
      </p:sp>
      <p:sp>
        <p:nvSpPr>
          <p:cNvPr id="3" name="Content Placeholder 2"/>
          <p:cNvSpPr>
            <a:spLocks noGrp="1"/>
          </p:cNvSpPr>
          <p:nvPr>
            <p:ph idx="1"/>
          </p:nvPr>
        </p:nvSpPr>
        <p:spPr/>
        <p:txBody>
          <a:bodyPr/>
          <a:lstStyle/>
          <a:p>
            <a:r>
              <a:rPr lang="en-US" dirty="0">
                <a:latin typeface="Helvetica Light"/>
                <a:cs typeface="Helvetica Light"/>
              </a:rPr>
              <a:t>Cuckoo filter, a Bloom filter replacement:</a:t>
            </a:r>
          </a:p>
          <a:p>
            <a:pPr lvl="1"/>
            <a:r>
              <a:rPr lang="en-US" dirty="0">
                <a:latin typeface="Helvetica Light"/>
                <a:cs typeface="Helvetica Light"/>
              </a:rPr>
              <a:t>Deletion support</a:t>
            </a:r>
          </a:p>
          <a:p>
            <a:pPr lvl="1"/>
            <a:r>
              <a:rPr lang="en-US" dirty="0">
                <a:latin typeface="Helvetica Light"/>
                <a:cs typeface="Helvetica Light"/>
              </a:rPr>
              <a:t>High performance</a:t>
            </a:r>
          </a:p>
          <a:p>
            <a:pPr lvl="1"/>
            <a:r>
              <a:rPr lang="en-US" dirty="0">
                <a:latin typeface="Helvetica Light"/>
                <a:cs typeface="Helvetica Light"/>
              </a:rPr>
              <a:t>Less Space than Bloom filters in practice </a:t>
            </a:r>
          </a:p>
          <a:p>
            <a:pPr lvl="1"/>
            <a:r>
              <a:rPr lang="en-US" dirty="0">
                <a:latin typeface="Helvetica Light"/>
                <a:cs typeface="Helvetica Light"/>
              </a:rPr>
              <a:t>Easy to implement</a:t>
            </a:r>
            <a:br>
              <a:rPr lang="en-US" dirty="0">
                <a:latin typeface="Helvetica Light"/>
                <a:cs typeface="Helvetica Light"/>
              </a:rPr>
            </a:br>
            <a:endParaRPr lang="en-US" dirty="0">
              <a:latin typeface="Helvetica Light"/>
              <a:cs typeface="Helvetica Light"/>
            </a:endParaRPr>
          </a:p>
          <a:p>
            <a:r>
              <a:rPr lang="en-US" dirty="0">
                <a:latin typeface="Helvetica Light"/>
                <a:cs typeface="Helvetica Light"/>
              </a:rPr>
              <a:t>Source code available in C++:</a:t>
            </a:r>
          </a:p>
          <a:p>
            <a:pPr lvl="1"/>
            <a:r>
              <a:rPr lang="en-US" dirty="0">
                <a:latin typeface="Helvetica Light"/>
                <a:cs typeface="Helvetica Light"/>
              </a:rPr>
              <a:t>https://</a:t>
            </a:r>
            <a:r>
              <a:rPr lang="en-US" dirty="0" err="1">
                <a:latin typeface="Helvetica Light"/>
                <a:cs typeface="Helvetica Light"/>
              </a:rPr>
              <a:t>github.com</a:t>
            </a:r>
            <a:r>
              <a:rPr lang="en-US" dirty="0">
                <a:latin typeface="Helvetica Light"/>
                <a:cs typeface="Helvetica Light"/>
              </a:rPr>
              <a:t>/efficient/</a:t>
            </a:r>
            <a:r>
              <a:rPr lang="en-US" dirty="0" err="1">
                <a:latin typeface="Helvetica Light"/>
                <a:cs typeface="Helvetica Light"/>
              </a:rPr>
              <a:t>cuckoofilter</a:t>
            </a:r>
            <a:endParaRPr lang="en-US" dirty="0">
              <a:latin typeface="Helvetica Light"/>
              <a:cs typeface="Helvetica Light"/>
            </a:endParaRPr>
          </a:p>
          <a:p>
            <a:pPr lvl="1"/>
            <a:endParaRPr lang="en-US" dirty="0">
              <a:latin typeface="Helvetica Light"/>
              <a:cs typeface="Helvetica Light"/>
            </a:endParaRPr>
          </a:p>
        </p:txBody>
      </p:sp>
      <p:sp>
        <p:nvSpPr>
          <p:cNvPr id="4" name="Slide Number Placeholder 3"/>
          <p:cNvSpPr>
            <a:spLocks noGrp="1"/>
          </p:cNvSpPr>
          <p:nvPr>
            <p:ph type="sldNum" sz="quarter" idx="4"/>
          </p:nvPr>
        </p:nvSpPr>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E467C78-9076-9245-AAD5-B368E015503D}" type="slidenum">
              <a:rPr kumimoji="0" lang="en-US" sz="900" b="0" i="0" u="none" strike="noStrike" kern="1200" cap="none" spc="0" normalizeH="0" baseline="0" noProof="0" smtClean="0">
                <a:ln>
                  <a:noFill/>
                </a:ln>
                <a:solidFill>
                  <a:srgbClr val="000000"/>
                </a:solidFill>
                <a:effectLst/>
                <a:uLnTx/>
                <a:uFillTx/>
                <a:latin typeface="Helvetica Light"/>
                <a:ea typeface="宋体" pitchFamily="2" charset="-122"/>
                <a:cs typeface="Helvetica Light"/>
              </a:rPr>
              <a:pPr marL="0" marR="0" lvl="0" indent="0" algn="ctr" defTabSz="457200" rtl="0" eaLnBrk="0" fontAlgn="auto" latinLnBrk="0" hangingPunct="0">
                <a:lnSpc>
                  <a:spcPct val="100000"/>
                </a:lnSpc>
                <a:spcBef>
                  <a:spcPts val="0"/>
                </a:spcBef>
                <a:spcAft>
                  <a:spcPts val="0"/>
                </a:spcAft>
                <a:buClrTx/>
                <a:buSzTx/>
                <a:buFontTx/>
                <a:buNone/>
                <a:tabLst/>
                <a:defRPr/>
              </a:pPr>
              <a:t>68</a:t>
            </a:fld>
            <a:endParaRPr kumimoji="0" lang="en-US" sz="900" b="0" i="0" u="none" strike="noStrike" kern="1200" cap="none" spc="0" normalizeH="0" baseline="0" noProof="0">
              <a:ln>
                <a:noFill/>
              </a:ln>
              <a:solidFill>
                <a:srgbClr val="000000"/>
              </a:solidFill>
              <a:effectLst/>
              <a:uLnTx/>
              <a:uFillTx/>
              <a:latin typeface="Helvetica Light"/>
              <a:ea typeface="宋体" pitchFamily="2" charset="-122"/>
              <a:cs typeface="Helvetica Light"/>
            </a:endParaRPr>
          </a:p>
        </p:txBody>
      </p:sp>
    </p:spTree>
    <p:extLst>
      <p:ext uri="{BB962C8B-B14F-4D97-AF65-F5344CB8AC3E}">
        <p14:creationId xmlns:p14="http://schemas.microsoft.com/office/powerpoint/2010/main" val="4180920156"/>
      </p:ext>
    </p:extLst>
  </p:cSld>
  <p:clrMapOvr>
    <a:masterClrMapping/>
  </p:clrMapOvr>
  <mc:AlternateContent xmlns:mc="http://schemas.openxmlformats.org/markup-compatibility/2006" xmlns:p14="http://schemas.microsoft.com/office/powerpoint/2010/main">
    <mc:Choice Requires="p14">
      <p:transition spd="slow" p14:dur="2000" advTm="22604"/>
    </mc:Choice>
    <mc:Fallback xmlns="">
      <p:transition xmlns:p14="http://schemas.microsoft.com/office/powerpoint/2010/main" spd="slow" advTm="2260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Cuckoo Hashing: the idea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2394" y="1450258"/>
                <a:ext cx="8001000" cy="4950542"/>
              </a:xfrm>
            </p:spPr>
            <p:txBody>
              <a:bodyPr/>
              <a:lstStyle/>
              <a:p>
                <a:r>
                  <a:rPr lang="en-CA" dirty="0"/>
                  <a:t>Remember the cuckoo bird?</a:t>
                </a:r>
              </a:p>
              <a:p>
                <a:pPr lvl="1"/>
                <a:r>
                  <a:rPr lang="en-CA" dirty="0">
                    <a:solidFill>
                      <a:srgbClr val="CC0099"/>
                    </a:solidFill>
                  </a:rPr>
                  <a:t>Shares a nest </a:t>
                </a:r>
                <a:r>
                  <a:rPr lang="en-CA" dirty="0"/>
                  <a:t>with other species…</a:t>
                </a:r>
              </a:p>
              <a:p>
                <a:pPr lvl="1"/>
                <a:r>
                  <a:rPr lang="en-CA" dirty="0"/>
                  <a:t>…then </a:t>
                </a:r>
                <a:r>
                  <a:rPr lang="en-CA" dirty="0">
                    <a:solidFill>
                      <a:srgbClr val="CC0099"/>
                    </a:solidFill>
                  </a:rPr>
                  <a:t>kicks</a:t>
                </a:r>
                <a:r>
                  <a:rPr lang="en-CA" dirty="0"/>
                  <a:t> the other species out!</a:t>
                </a:r>
              </a:p>
              <a:p>
                <a:endParaRPr lang="en-CA" dirty="0"/>
              </a:p>
              <a:p>
                <a:r>
                  <a:rPr lang="en-CA" dirty="0"/>
                  <a:t>Similar idea with cuckoo hashing</a:t>
                </a:r>
              </a:p>
              <a:p>
                <a:pPr lvl="1"/>
                <a:r>
                  <a:rPr lang="en-CA" dirty="0"/>
                  <a:t>Every key has two alternate locations</a:t>
                </a:r>
              </a:p>
              <a:p>
                <a:pPr lvl="1"/>
                <a:r>
                  <a:rPr lang="en-CA" dirty="0"/>
                  <a:t>When we insert </a:t>
                </a:r>
                <a14:m>
                  <m:oMath xmlns:m="http://schemas.openxmlformats.org/officeDocument/2006/math">
                    <m:r>
                      <a:rPr lang="en-CA" b="0" i="1" smtClean="0">
                        <a:latin typeface="Cambria Math"/>
                      </a:rPr>
                      <m:t>𝑥</m:t>
                    </m:r>
                  </m:oMath>
                </a14:m>
                <a:r>
                  <a:rPr lang="en-CA" dirty="0"/>
                  <a:t> to its first location, we “kick out” what occupies there, </a:t>
                </a:r>
                <a14:m>
                  <m:oMath xmlns:m="http://schemas.openxmlformats.org/officeDocument/2006/math">
                    <m:r>
                      <a:rPr lang="en-CA" b="0" i="1" smtClean="0">
                        <a:latin typeface="Cambria Math"/>
                      </a:rPr>
                      <m:t>𝑦</m:t>
                    </m:r>
                  </m:oMath>
                </a14:m>
                <a:endParaRPr lang="en-CA" dirty="0"/>
              </a:p>
              <a:p>
                <a:pPr lvl="1"/>
                <a:r>
                  <a:rPr lang="en-CA" dirty="0"/>
                  <a:t>Then </a:t>
                </a:r>
                <a14:m>
                  <m:oMath xmlns:m="http://schemas.openxmlformats.org/officeDocument/2006/math">
                    <m:r>
                      <a:rPr lang="en-CA" b="0" i="1" smtClean="0">
                        <a:latin typeface="Cambria Math"/>
                      </a:rPr>
                      <m:t>𝑦</m:t>
                    </m:r>
                  </m:oMath>
                </a14:m>
                <a:r>
                  <a:rPr lang="en-CA" dirty="0"/>
                  <a:t> finds its alternate location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2394" y="1450258"/>
                <a:ext cx="8001000" cy="4950542"/>
              </a:xfrm>
              <a:blipFill>
                <a:blip r:embed="rId3"/>
                <a:stretch>
                  <a:fillRect t="-1601"/>
                </a:stretch>
              </a:blipFill>
            </p:spPr>
            <p:txBody>
              <a:bodyPr/>
              <a:lstStyle/>
              <a:p>
                <a:r>
                  <a:rPr lang="zh-CN" alt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861941"/>
            <a:ext cx="3275856" cy="3071115"/>
          </a:xfrm>
          <a:prstGeom prst="rect">
            <a:avLst/>
          </a:prstGeom>
        </p:spPr>
      </p:pic>
      <p:sp>
        <p:nvSpPr>
          <p:cNvPr id="6" name="Rectangle 68">
            <a:extLst>
              <a:ext uri="{FF2B5EF4-FFF2-40B4-BE49-F238E27FC236}">
                <a16:creationId xmlns:a16="http://schemas.microsoft.com/office/drawing/2014/main" id="{B6D65AFB-2572-4783-A31F-D00B4E6352CD}"/>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7</a:t>
            </a:fld>
            <a:endParaRPr lang="en-US" altLang="zh-CN"/>
          </a:p>
        </p:txBody>
      </p:sp>
    </p:spTree>
    <p:extLst>
      <p:ext uri="{BB962C8B-B14F-4D97-AF65-F5344CB8AC3E}">
        <p14:creationId xmlns:p14="http://schemas.microsoft.com/office/powerpoint/2010/main" val="1209377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Cuckoo Hashing is cool?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92394" y="1828800"/>
                <a:ext cx="3674806" cy="4114800"/>
              </a:xfrm>
            </p:spPr>
            <p:txBody>
              <a:bodyPr/>
              <a:lstStyle/>
              <a:p>
                <a:pPr lvl="0">
                  <a:buClr>
                    <a:srgbClr val="6F89F7"/>
                  </a:buClr>
                </a:pPr>
                <a:r>
                  <a:rPr lang="en-CA" altLang="zh-CN" dirty="0">
                    <a:solidFill>
                      <a:srgbClr val="CC0099"/>
                    </a:solidFill>
                  </a:rPr>
                  <a:t>Ideal</a:t>
                </a:r>
                <a:r>
                  <a:rPr lang="en-CA" altLang="zh-CN" dirty="0">
                    <a:solidFill>
                      <a:srgbClr val="40458C"/>
                    </a:solidFill>
                  </a:rPr>
                  <a:t>:</a:t>
                </a:r>
              </a:p>
              <a:p>
                <a:pPr lvl="1">
                  <a:buClr>
                    <a:srgbClr val="40458C"/>
                  </a:buClr>
                </a:pPr>
                <a14:m>
                  <m:oMath xmlns:m="http://schemas.openxmlformats.org/officeDocument/2006/math">
                    <m:r>
                      <a:rPr lang="en-CA" altLang="zh-CN" i="1" dirty="0" smtClean="0">
                        <a:solidFill>
                          <a:srgbClr val="40458C"/>
                        </a:solidFill>
                        <a:latin typeface="Cambria Math" panose="02040503050406030204" pitchFamily="18" charset="0"/>
                      </a:rPr>
                      <m:t>𝑂</m:t>
                    </m:r>
                    <m:r>
                      <a:rPr lang="en-CA" altLang="zh-CN" i="1" dirty="0" smtClean="0">
                        <a:solidFill>
                          <a:srgbClr val="40458C"/>
                        </a:solidFill>
                        <a:latin typeface="Cambria Math" panose="02040503050406030204" pitchFamily="18" charset="0"/>
                      </a:rPr>
                      <m:t>(1)</m:t>
                    </m:r>
                  </m:oMath>
                </a14:m>
                <a:r>
                  <a:rPr lang="en-CA" altLang="zh-CN" dirty="0">
                    <a:solidFill>
                      <a:srgbClr val="40458C"/>
                    </a:solidFill>
                  </a:rPr>
                  <a:t> lookup</a:t>
                </a:r>
              </a:p>
              <a:p>
                <a:pPr lvl="1">
                  <a:buClr>
                    <a:srgbClr val="40458C"/>
                  </a:buClr>
                </a:pPr>
                <a14:m>
                  <m:oMath xmlns:m="http://schemas.openxmlformats.org/officeDocument/2006/math">
                    <m:r>
                      <a:rPr lang="en-CA" altLang="zh-CN" i="1" dirty="0" smtClean="0">
                        <a:solidFill>
                          <a:srgbClr val="40458C"/>
                        </a:solidFill>
                        <a:latin typeface="Cambria Math" panose="02040503050406030204" pitchFamily="18" charset="0"/>
                      </a:rPr>
                      <m:t>𝑛</m:t>
                    </m:r>
                  </m:oMath>
                </a14:m>
                <a:r>
                  <a:rPr lang="en-CA" altLang="zh-CN" dirty="0">
                    <a:solidFill>
                      <a:srgbClr val="40458C"/>
                    </a:solidFill>
                  </a:rPr>
                  <a:t> space</a:t>
                </a:r>
              </a:p>
              <a:p>
                <a:pPr lvl="1">
                  <a:buClr>
                    <a:srgbClr val="40458C"/>
                  </a:buClr>
                </a:pPr>
                <a14:m>
                  <m:oMath xmlns:m="http://schemas.openxmlformats.org/officeDocument/2006/math">
                    <m:r>
                      <a:rPr lang="en-CA" altLang="zh-CN" i="1" dirty="0" smtClean="0">
                        <a:solidFill>
                          <a:srgbClr val="40458C"/>
                        </a:solidFill>
                        <a:latin typeface="Cambria Math" panose="02040503050406030204" pitchFamily="18" charset="0"/>
                      </a:rPr>
                      <m:t>𝑂</m:t>
                    </m:r>
                    <m:r>
                      <a:rPr lang="en-CA" altLang="zh-CN" i="1" dirty="0" smtClean="0">
                        <a:solidFill>
                          <a:srgbClr val="40458C"/>
                        </a:solidFill>
                        <a:latin typeface="Cambria Math" panose="02040503050406030204" pitchFamily="18" charset="0"/>
                      </a:rPr>
                      <m:t>(1)</m:t>
                    </m:r>
                  </m:oMath>
                </a14:m>
                <a:r>
                  <a:rPr lang="en-CA" altLang="zh-CN" dirty="0">
                    <a:solidFill>
                      <a:srgbClr val="40458C"/>
                    </a:solidFill>
                  </a:rPr>
                  <a:t> insertion and deletion</a:t>
                </a:r>
              </a:p>
              <a:p>
                <a:pPr lvl="1">
                  <a:buClr>
                    <a:srgbClr val="40458C"/>
                  </a:buClr>
                </a:pPr>
                <a14:m>
                  <m:oMath xmlns:m="http://schemas.openxmlformats.org/officeDocument/2006/math">
                    <m:r>
                      <a:rPr lang="en-CA" altLang="zh-CN" i="1" dirty="0" smtClean="0">
                        <a:solidFill>
                          <a:srgbClr val="40458C"/>
                        </a:solidFill>
                        <a:latin typeface="Cambria Math" panose="02040503050406030204" pitchFamily="18" charset="0"/>
                      </a:rPr>
                      <m:t>𝑂</m:t>
                    </m:r>
                    <m:r>
                      <a:rPr lang="en-CA" altLang="zh-CN" i="1" dirty="0" smtClean="0">
                        <a:solidFill>
                          <a:srgbClr val="40458C"/>
                        </a:solidFill>
                        <a:latin typeface="Cambria Math" panose="02040503050406030204" pitchFamily="18" charset="0"/>
                      </a:rPr>
                      <m:t>(</m:t>
                    </m:r>
                    <m:r>
                      <a:rPr lang="en-CA" altLang="zh-CN" i="1" dirty="0" smtClean="0">
                        <a:solidFill>
                          <a:srgbClr val="40458C"/>
                        </a:solidFill>
                        <a:latin typeface="Cambria Math" panose="02040503050406030204" pitchFamily="18" charset="0"/>
                      </a:rPr>
                      <m:t>𝑛</m:t>
                    </m:r>
                    <m:r>
                      <a:rPr lang="en-CA" altLang="zh-CN" i="1" dirty="0" smtClean="0">
                        <a:solidFill>
                          <a:srgbClr val="40458C"/>
                        </a:solidFill>
                        <a:latin typeface="Cambria Math" panose="02040503050406030204" pitchFamily="18" charset="0"/>
                      </a:rPr>
                      <m:t>)</m:t>
                    </m:r>
                  </m:oMath>
                </a14:m>
                <a:r>
                  <a:rPr lang="en-CA" altLang="zh-CN" dirty="0">
                    <a:solidFill>
                      <a:srgbClr val="40458C"/>
                    </a:solidFill>
                  </a:rPr>
                  <a:t> construction</a:t>
                </a:r>
              </a:p>
              <a:p>
                <a:endParaRPr lang="en-CA" altLang="zh-CN"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92394" y="1828800"/>
                <a:ext cx="3674806" cy="4114800"/>
              </a:xfrm>
              <a:blipFill>
                <a:blip r:embed="rId3"/>
                <a:stretch>
                  <a:fillRect t="-1926" r="-514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FA9A7DF5-35F8-42CA-99E2-3CD73D902B70}"/>
                  </a:ext>
                </a:extLst>
              </p:cNvPr>
              <p:cNvSpPr txBox="1">
                <a:spLocks/>
              </p:cNvSpPr>
              <p:nvPr/>
            </p:nvSpPr>
            <p:spPr bwMode="auto">
              <a:xfrm>
                <a:off x="4610100" y="1826342"/>
                <a:ext cx="4229100" cy="411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2" charset="2"/>
                  <a:buBlip>
                    <a:blip r:embed="rId4"/>
                  </a:buBlip>
                  <a:defRPr sz="3200">
                    <a:solidFill>
                      <a:schemeClr val="tx1"/>
                    </a:solidFill>
                    <a:latin typeface="+mj-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j-lt"/>
                    <a:cs typeface="+mn-cs"/>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j-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j-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9pPr>
              </a:lstStyle>
              <a:p>
                <a:r>
                  <a:rPr lang="en-US" kern="0" baseline="0" dirty="0"/>
                  <a:t>Cuckoo hashing</a:t>
                </a:r>
              </a:p>
              <a:p>
                <a:pPr lvl="1"/>
                <a14:m>
                  <m:oMath xmlns:m="http://schemas.openxmlformats.org/officeDocument/2006/math">
                    <m:r>
                      <a:rPr lang="en-US" i="1" kern="0" baseline="0" dirty="0" smtClean="0">
                        <a:latin typeface="Cambria Math" panose="02040503050406030204" pitchFamily="18" charset="0"/>
                      </a:rPr>
                      <m:t>𝑂</m:t>
                    </m:r>
                    <m:r>
                      <a:rPr lang="en-US" i="1" kern="0" baseline="0" dirty="0" smtClean="0">
                        <a:latin typeface="Cambria Math" panose="02040503050406030204" pitchFamily="18" charset="0"/>
                      </a:rPr>
                      <m:t>(1)</m:t>
                    </m:r>
                  </m:oMath>
                </a14:m>
                <a:r>
                  <a:rPr lang="en-US" kern="0" baseline="0" dirty="0"/>
                  <a:t> lookup</a:t>
                </a:r>
              </a:p>
              <a:p>
                <a:pPr lvl="1"/>
                <a14:m>
                  <m:oMath xmlns:m="http://schemas.openxmlformats.org/officeDocument/2006/math">
                    <m:r>
                      <a:rPr lang="en-US" i="1" kern="0" baseline="0" dirty="0" smtClean="0">
                        <a:latin typeface="Cambria Math" panose="02040503050406030204" pitchFamily="18" charset="0"/>
                      </a:rPr>
                      <m:t>𝑐𝑛</m:t>
                    </m:r>
                  </m:oMath>
                </a14:m>
                <a:r>
                  <a:rPr lang="en-US" kern="0" baseline="0" dirty="0"/>
                  <a:t> space, c is small</a:t>
                </a:r>
              </a:p>
              <a:p>
                <a:pPr lvl="1"/>
                <a14:m>
                  <m:oMath xmlns:m="http://schemas.openxmlformats.org/officeDocument/2006/math">
                    <m:r>
                      <a:rPr lang="en-US" i="1" kern="0" baseline="0" dirty="0" smtClean="0">
                        <a:latin typeface="Cambria Math" panose="02040503050406030204" pitchFamily="18" charset="0"/>
                      </a:rPr>
                      <m:t>𝑂</m:t>
                    </m:r>
                    <m:r>
                      <a:rPr lang="en-US" i="1" kern="0" baseline="0" dirty="0" smtClean="0">
                        <a:latin typeface="Cambria Math" panose="02040503050406030204" pitchFamily="18" charset="0"/>
                      </a:rPr>
                      <m:t>(1)</m:t>
                    </m:r>
                  </m:oMath>
                </a14:m>
                <a:r>
                  <a:rPr lang="en-US" kern="0" baseline="0" dirty="0"/>
                  <a:t> insert, amortized</a:t>
                </a:r>
              </a:p>
              <a:p>
                <a:pPr lvl="1"/>
                <a14:m>
                  <m:oMath xmlns:m="http://schemas.openxmlformats.org/officeDocument/2006/math">
                    <m:r>
                      <a:rPr lang="en-US" altLang="zh-CN" i="1" kern="0" baseline="0" dirty="0">
                        <a:latin typeface="Cambria Math" panose="02040503050406030204" pitchFamily="18" charset="0"/>
                      </a:rPr>
                      <m:t>𝑂</m:t>
                    </m:r>
                    <m:r>
                      <a:rPr lang="en-US" altLang="zh-CN" i="1" kern="0" baseline="0" dirty="0">
                        <a:latin typeface="Cambria Math" panose="02040503050406030204" pitchFamily="18" charset="0"/>
                      </a:rPr>
                      <m:t>(1)</m:t>
                    </m:r>
                  </m:oMath>
                </a14:m>
                <a:r>
                  <a:rPr lang="en-US" altLang="zh-CN" kern="0" baseline="0" dirty="0"/>
                  <a:t> delete</a:t>
                </a:r>
                <a:endParaRPr lang="en-US" kern="0" baseline="0" dirty="0"/>
              </a:p>
              <a:p>
                <a:pPr lvl="1"/>
                <a14:m>
                  <m:oMath xmlns:m="http://schemas.openxmlformats.org/officeDocument/2006/math">
                    <m:r>
                      <a:rPr lang="en-US" i="1" kern="0" baseline="0" dirty="0" smtClean="0">
                        <a:latin typeface="Cambria Math" panose="02040503050406030204" pitchFamily="18" charset="0"/>
                      </a:rPr>
                      <m:t>𝑂</m:t>
                    </m:r>
                    <m:r>
                      <a:rPr lang="en-US" i="1" kern="0" baseline="0" dirty="0" smtClean="0">
                        <a:latin typeface="Cambria Math" panose="02040503050406030204" pitchFamily="18" charset="0"/>
                      </a:rPr>
                      <m:t>(</m:t>
                    </m:r>
                    <m:r>
                      <a:rPr lang="en-US" i="1" kern="0" baseline="0" dirty="0" smtClean="0">
                        <a:latin typeface="Cambria Math" panose="02040503050406030204" pitchFamily="18" charset="0"/>
                      </a:rPr>
                      <m:t>𝑛</m:t>
                    </m:r>
                    <m:r>
                      <a:rPr lang="en-US" i="1" kern="0" baseline="0" dirty="0" smtClean="0">
                        <a:latin typeface="Cambria Math" panose="02040503050406030204" pitchFamily="18" charset="0"/>
                      </a:rPr>
                      <m:t>) </m:t>
                    </m:r>
                  </m:oMath>
                </a14:m>
                <a:r>
                  <a:rPr lang="en-US" kern="0" baseline="0" dirty="0"/>
                  <a:t>construction</a:t>
                </a:r>
              </a:p>
              <a:p>
                <a:endParaRPr lang="en-CA" altLang="zh-CN" kern="0" baseline="0" dirty="0"/>
              </a:p>
            </p:txBody>
          </p:sp>
        </mc:Choice>
        <mc:Fallback>
          <p:sp>
            <p:nvSpPr>
              <p:cNvPr id="5" name="Content Placeholder 2">
                <a:extLst>
                  <a:ext uri="{FF2B5EF4-FFF2-40B4-BE49-F238E27FC236}">
                    <a16:creationId xmlns:a16="http://schemas.microsoft.com/office/drawing/2014/main" id="{FA9A7DF5-35F8-42CA-99E2-3CD73D902B70}"/>
                  </a:ext>
                </a:extLst>
              </p:cNvPr>
              <p:cNvSpPr txBox="1">
                <a:spLocks noRot="1" noChangeAspect="1" noMove="1" noResize="1" noEditPoints="1" noAdjustHandles="1" noChangeArrowheads="1" noChangeShapeType="1" noTextEdit="1"/>
              </p:cNvSpPr>
              <p:nvPr/>
            </p:nvSpPr>
            <p:spPr bwMode="auto">
              <a:xfrm>
                <a:off x="4610100" y="1826342"/>
                <a:ext cx="4229100" cy="4114800"/>
              </a:xfrm>
              <a:prstGeom prst="rect">
                <a:avLst/>
              </a:prstGeom>
              <a:blipFill>
                <a:blip r:embed="rId5"/>
                <a:stretch>
                  <a:fillRect t="-1926" r="-23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Rectangle 68">
            <a:extLst>
              <a:ext uri="{FF2B5EF4-FFF2-40B4-BE49-F238E27FC236}">
                <a16:creationId xmlns:a16="http://schemas.microsoft.com/office/drawing/2014/main" id="{10535263-FD92-42FF-A334-E68D996FB679}"/>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8</a:t>
            </a:fld>
            <a:endParaRPr lang="en-US" altLang="zh-CN"/>
          </a:p>
        </p:txBody>
      </p:sp>
    </p:spTree>
    <p:extLst>
      <p:ext uri="{BB962C8B-B14F-4D97-AF65-F5344CB8AC3E}">
        <p14:creationId xmlns:p14="http://schemas.microsoft.com/office/powerpoint/2010/main" val="2988089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Cuckoo Hashing: Ver 1.0 - Two Tables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363272" cy="2678490"/>
              </a:xfrm>
            </p:spPr>
            <p:txBody>
              <a:bodyPr/>
              <a:lstStyle/>
              <a:p>
                <a:r>
                  <a:rPr lang="en-CA" sz="2800" dirty="0"/>
                  <a:t>Suppose we have TWO hash tables </a:t>
                </a:r>
                <a14:m>
                  <m:oMath xmlns:m="http://schemas.openxmlformats.org/officeDocument/2006/math">
                    <m:sSub>
                      <m:sSubPr>
                        <m:ctrlPr>
                          <a:rPr lang="en-CA" sz="2800" b="0" i="1" smtClean="0">
                            <a:solidFill>
                              <a:schemeClr val="accent1"/>
                            </a:solidFill>
                            <a:latin typeface="Cambria Math" panose="02040503050406030204" pitchFamily="18" charset="0"/>
                          </a:rPr>
                        </m:ctrlPr>
                      </m:sSubPr>
                      <m:e>
                        <m:r>
                          <a:rPr lang="en-CA" sz="2800" b="0" i="1" smtClean="0">
                            <a:solidFill>
                              <a:schemeClr val="accent1"/>
                            </a:solidFill>
                            <a:latin typeface="Cambria Math"/>
                          </a:rPr>
                          <m:t>𝑇</m:t>
                        </m:r>
                      </m:e>
                      <m:sub>
                        <m:r>
                          <a:rPr lang="en-CA" sz="2800" b="0" i="1" smtClean="0">
                            <a:solidFill>
                              <a:schemeClr val="accent1"/>
                            </a:solidFill>
                            <a:latin typeface="Cambria Math"/>
                          </a:rPr>
                          <m:t>1</m:t>
                        </m:r>
                      </m:sub>
                    </m:sSub>
                  </m:oMath>
                </a14:m>
                <a:r>
                  <a:rPr lang="en-CA" sz="2800" dirty="0"/>
                  <a:t> and </a:t>
                </a:r>
                <a14:m>
                  <m:oMath xmlns:m="http://schemas.openxmlformats.org/officeDocument/2006/math">
                    <m:sSub>
                      <m:sSubPr>
                        <m:ctrlPr>
                          <a:rPr lang="en-CA" altLang="zh-CN" sz="2800" i="1">
                            <a:solidFill>
                              <a:schemeClr val="accent6">
                                <a:lumMod val="75000"/>
                              </a:schemeClr>
                            </a:solidFill>
                            <a:latin typeface="Cambria Math" panose="02040503050406030204" pitchFamily="18" charset="0"/>
                          </a:rPr>
                        </m:ctrlPr>
                      </m:sSubPr>
                      <m:e>
                        <m:r>
                          <a:rPr lang="en-CA" altLang="zh-CN" sz="2800" i="1">
                            <a:solidFill>
                              <a:schemeClr val="accent6">
                                <a:lumMod val="75000"/>
                              </a:schemeClr>
                            </a:solidFill>
                            <a:latin typeface="Cambria Math"/>
                          </a:rPr>
                          <m:t>𝑇</m:t>
                        </m:r>
                      </m:e>
                      <m:sub>
                        <m:r>
                          <a:rPr lang="en-CA" altLang="zh-CN" sz="2800" i="1">
                            <a:solidFill>
                              <a:schemeClr val="accent6">
                                <a:lumMod val="75000"/>
                              </a:schemeClr>
                            </a:solidFill>
                            <a:latin typeface="Cambria Math"/>
                          </a:rPr>
                          <m:t>2</m:t>
                        </m:r>
                      </m:sub>
                    </m:sSub>
                  </m:oMath>
                </a14:m>
                <a:endParaRPr lang="en-CA" sz="2800" dirty="0"/>
              </a:p>
              <a:p>
                <a:r>
                  <a:rPr lang="en-CA" sz="2800" dirty="0"/>
                  <a:t>Two hash functions </a:t>
                </a:r>
                <a14:m>
                  <m:oMath xmlns:m="http://schemas.openxmlformats.org/officeDocument/2006/math">
                    <m:sSub>
                      <m:sSubPr>
                        <m:ctrlPr>
                          <a:rPr lang="en-CA" sz="2800" b="0" i="1" smtClean="0">
                            <a:solidFill>
                              <a:schemeClr val="accent1">
                                <a:lumMod val="75000"/>
                              </a:schemeClr>
                            </a:solidFill>
                            <a:latin typeface="Cambria Math" panose="02040503050406030204" pitchFamily="18" charset="0"/>
                          </a:rPr>
                        </m:ctrlPr>
                      </m:sSubPr>
                      <m:e>
                        <m:r>
                          <a:rPr lang="en-CA" sz="2800" b="0" i="1" smtClean="0">
                            <a:solidFill>
                              <a:schemeClr val="accent1">
                                <a:lumMod val="75000"/>
                              </a:schemeClr>
                            </a:solidFill>
                            <a:latin typeface="Cambria Math"/>
                          </a:rPr>
                          <m:t>h</m:t>
                        </m:r>
                      </m:e>
                      <m:sub>
                        <m:r>
                          <a:rPr lang="en-CA" sz="2800" b="0" i="1" smtClean="0">
                            <a:solidFill>
                              <a:schemeClr val="accent1">
                                <a:lumMod val="75000"/>
                              </a:schemeClr>
                            </a:solidFill>
                            <a:latin typeface="Cambria Math"/>
                          </a:rPr>
                          <m:t>1</m:t>
                        </m:r>
                      </m:sub>
                    </m:sSub>
                    <m:d>
                      <m:dPr>
                        <m:ctrlPr>
                          <a:rPr lang="en-CA" sz="2800" b="0" i="1" smtClean="0">
                            <a:solidFill>
                              <a:schemeClr val="accent1">
                                <a:lumMod val="75000"/>
                              </a:schemeClr>
                            </a:solidFill>
                            <a:latin typeface="Cambria Math" panose="02040503050406030204" pitchFamily="18" charset="0"/>
                          </a:rPr>
                        </m:ctrlPr>
                      </m:dPr>
                      <m:e>
                        <m:r>
                          <a:rPr lang="en-US" altLang="zh-CN" sz="2800" i="1">
                            <a:solidFill>
                              <a:schemeClr val="accent1">
                                <a:lumMod val="75000"/>
                              </a:schemeClr>
                            </a:solidFill>
                            <a:latin typeface="Cambria Math" panose="02040503050406030204" pitchFamily="18" charset="0"/>
                          </a:rPr>
                          <m:t>•</m:t>
                        </m:r>
                      </m:e>
                    </m:d>
                  </m:oMath>
                </a14:m>
                <a:r>
                  <a:rPr lang="en-US" sz="2800" b="0" dirty="0">
                    <a:solidFill>
                      <a:schemeClr val="accent1">
                        <a:lumMod val="75000"/>
                      </a:schemeClr>
                    </a:solidFill>
                  </a:rPr>
                  <a:t> </a:t>
                </a:r>
                <a:r>
                  <a:rPr lang="en-US" sz="2800" b="0" dirty="0"/>
                  <a:t>and</a:t>
                </a:r>
                <a:r>
                  <a:rPr lang="en-US" sz="2800" b="0" dirty="0">
                    <a:solidFill>
                      <a:schemeClr val="accent1">
                        <a:lumMod val="75000"/>
                      </a:schemeClr>
                    </a:solidFill>
                  </a:rPr>
                  <a:t> </a:t>
                </a:r>
                <a14:m>
                  <m:oMath xmlns:m="http://schemas.openxmlformats.org/officeDocument/2006/math">
                    <m:sSub>
                      <m:sSubPr>
                        <m:ctrlPr>
                          <a:rPr lang="en-CA" altLang="zh-CN" sz="2800" i="1">
                            <a:solidFill>
                              <a:schemeClr val="accent6">
                                <a:lumMod val="75000"/>
                              </a:schemeClr>
                            </a:solidFill>
                            <a:latin typeface="Cambria Math" panose="02040503050406030204" pitchFamily="18" charset="0"/>
                          </a:rPr>
                        </m:ctrlPr>
                      </m:sSubPr>
                      <m:e>
                        <m:r>
                          <a:rPr lang="en-CA" altLang="zh-CN" sz="2800" i="1">
                            <a:solidFill>
                              <a:schemeClr val="accent6">
                                <a:lumMod val="75000"/>
                              </a:schemeClr>
                            </a:solidFill>
                            <a:latin typeface="Cambria Math"/>
                          </a:rPr>
                          <m:t>h</m:t>
                        </m:r>
                      </m:e>
                      <m:sub>
                        <m:r>
                          <a:rPr lang="en-CA" altLang="zh-CN" sz="2800" i="1">
                            <a:solidFill>
                              <a:schemeClr val="accent6">
                                <a:lumMod val="75000"/>
                              </a:schemeClr>
                            </a:solidFill>
                            <a:latin typeface="Cambria Math"/>
                          </a:rPr>
                          <m:t>2</m:t>
                        </m:r>
                      </m:sub>
                    </m:sSub>
                    <m:r>
                      <a:rPr lang="en-CA" altLang="zh-CN" sz="2800" i="1">
                        <a:solidFill>
                          <a:schemeClr val="accent6">
                            <a:lumMod val="75000"/>
                          </a:schemeClr>
                        </a:solidFill>
                        <a:latin typeface="Cambria Math"/>
                      </a:rPr>
                      <m:t>(</m:t>
                    </m:r>
                    <m:r>
                      <a:rPr lang="en-US" altLang="zh-CN" sz="2800" i="1">
                        <a:solidFill>
                          <a:schemeClr val="accent6">
                            <a:lumMod val="75000"/>
                          </a:schemeClr>
                        </a:solidFill>
                        <a:latin typeface="Cambria Math" panose="02040503050406030204" pitchFamily="18" charset="0"/>
                      </a:rPr>
                      <m:t>•</m:t>
                    </m:r>
                    <m:r>
                      <a:rPr lang="en-CA" altLang="zh-CN" sz="2800" i="1">
                        <a:solidFill>
                          <a:schemeClr val="accent6">
                            <a:lumMod val="75000"/>
                          </a:schemeClr>
                        </a:solidFill>
                        <a:latin typeface="Cambria Math"/>
                      </a:rPr>
                      <m:t>)</m:t>
                    </m:r>
                  </m:oMath>
                </a14:m>
                <a:endParaRPr lang="en-US" sz="2800" b="0" dirty="0">
                  <a:solidFill>
                    <a:schemeClr val="accent1">
                      <a:lumMod val="75000"/>
                    </a:schemeClr>
                  </a:solidFill>
                </a:endParaRPr>
              </a:p>
              <a:p>
                <a:pPr lvl="1"/>
                <a:r>
                  <a:rPr lang="en-CA" sz="2000" dirty="0"/>
                  <a:t>Every element has two possible locations denoted by</a:t>
                </a:r>
                <a:r>
                  <a:rPr lang="en-CA" sz="2000" dirty="0">
                    <a:solidFill>
                      <a:schemeClr val="accent6">
                        <a:lumMod val="75000"/>
                      </a:schemeClr>
                    </a:solidFill>
                  </a:rPr>
                  <a:t> </a:t>
                </a:r>
                <a14:m>
                  <m:oMath xmlns:m="http://schemas.openxmlformats.org/officeDocument/2006/math">
                    <m:sSub>
                      <m:sSubPr>
                        <m:ctrlPr>
                          <a:rPr lang="en-CA" altLang="zh-CN" sz="2000" i="1">
                            <a:solidFill>
                              <a:schemeClr val="accent1">
                                <a:lumMod val="75000"/>
                              </a:schemeClr>
                            </a:solidFill>
                            <a:latin typeface="Cambria Math" panose="02040503050406030204" pitchFamily="18" charset="0"/>
                          </a:rPr>
                        </m:ctrlPr>
                      </m:sSubPr>
                      <m:e>
                        <m:r>
                          <a:rPr lang="en-CA" altLang="zh-CN" sz="2000" i="1">
                            <a:solidFill>
                              <a:schemeClr val="accent1">
                                <a:lumMod val="75000"/>
                              </a:schemeClr>
                            </a:solidFill>
                            <a:latin typeface="Cambria Math"/>
                          </a:rPr>
                          <m:t>h</m:t>
                        </m:r>
                      </m:e>
                      <m:sub>
                        <m:r>
                          <a:rPr lang="en-CA" altLang="zh-CN" sz="2000" i="1">
                            <a:solidFill>
                              <a:schemeClr val="accent1">
                                <a:lumMod val="75000"/>
                              </a:schemeClr>
                            </a:solidFill>
                            <a:latin typeface="Cambria Math"/>
                          </a:rPr>
                          <m:t>1</m:t>
                        </m:r>
                      </m:sub>
                    </m:sSub>
                  </m:oMath>
                </a14:m>
                <a:r>
                  <a:rPr lang="en-CA" altLang="zh-CN" sz="2000" dirty="0">
                    <a:solidFill>
                      <a:schemeClr val="accent6">
                        <a:lumMod val="75000"/>
                      </a:schemeClr>
                    </a:solidFill>
                  </a:rPr>
                  <a:t> </a:t>
                </a:r>
                <a:r>
                  <a:rPr lang="en-CA" altLang="zh-CN" sz="2000" dirty="0"/>
                  <a:t>and</a:t>
                </a:r>
                <a:r>
                  <a:rPr lang="en-CA" altLang="zh-CN" sz="2000" dirty="0">
                    <a:solidFill>
                      <a:schemeClr val="accent6">
                        <a:lumMod val="75000"/>
                      </a:schemeClr>
                    </a:solidFill>
                  </a:rPr>
                  <a:t> </a:t>
                </a:r>
                <a14:m>
                  <m:oMath xmlns:m="http://schemas.openxmlformats.org/officeDocument/2006/math">
                    <m:sSub>
                      <m:sSubPr>
                        <m:ctrlPr>
                          <a:rPr lang="en-CA" altLang="zh-CN" sz="2000" i="1">
                            <a:solidFill>
                              <a:schemeClr val="accent6">
                                <a:lumMod val="75000"/>
                              </a:schemeClr>
                            </a:solidFill>
                            <a:latin typeface="Cambria Math" panose="02040503050406030204" pitchFamily="18" charset="0"/>
                          </a:rPr>
                        </m:ctrlPr>
                      </m:sSubPr>
                      <m:e>
                        <m:r>
                          <a:rPr lang="en-CA" altLang="zh-CN" sz="2000" i="1">
                            <a:solidFill>
                              <a:schemeClr val="accent6">
                                <a:lumMod val="75000"/>
                              </a:schemeClr>
                            </a:solidFill>
                            <a:latin typeface="Cambria Math"/>
                          </a:rPr>
                          <m:t>h</m:t>
                        </m:r>
                      </m:e>
                      <m:sub>
                        <m:r>
                          <a:rPr lang="en-CA" altLang="zh-CN" sz="2000" i="1">
                            <a:solidFill>
                              <a:schemeClr val="accent6">
                                <a:lumMod val="75000"/>
                              </a:schemeClr>
                            </a:solidFill>
                            <a:latin typeface="Cambria Math"/>
                          </a:rPr>
                          <m:t>2</m:t>
                        </m:r>
                      </m:sub>
                    </m:sSub>
                  </m:oMath>
                </a14:m>
                <a:endParaRPr lang="en-CA" sz="2000" dirty="0">
                  <a:solidFill>
                    <a:schemeClr val="accent6">
                      <a:lumMod val="75000"/>
                    </a:schemeClr>
                  </a:solidFill>
                </a:endParaRPr>
              </a:p>
              <a:p>
                <a:r>
                  <a:rPr lang="en-CA" sz="2800" dirty="0"/>
                  <a:t>The new-comer </a:t>
                </a:r>
                <a14:m>
                  <m:oMath xmlns:m="http://schemas.openxmlformats.org/officeDocument/2006/math">
                    <m:r>
                      <a:rPr lang="en-CA" sz="2800" i="1" dirty="0" smtClean="0">
                        <a:latin typeface="Cambria Math" panose="02040503050406030204" pitchFamily="18" charset="0"/>
                      </a:rPr>
                      <m:t>𝑥</m:t>
                    </m:r>
                  </m:oMath>
                </a14:m>
                <a:r>
                  <a:rPr lang="en-CA" sz="2800" dirty="0"/>
                  <a:t> is always inserted to </a:t>
                </a:r>
                <a14:m>
                  <m:oMath xmlns:m="http://schemas.openxmlformats.org/officeDocument/2006/math">
                    <m:sSub>
                      <m:sSubPr>
                        <m:ctrlPr>
                          <a:rPr lang="en-CA" altLang="zh-CN" sz="2800" i="1">
                            <a:solidFill>
                              <a:schemeClr val="accent1"/>
                            </a:solidFill>
                            <a:latin typeface="Cambria Math" panose="02040503050406030204" pitchFamily="18" charset="0"/>
                          </a:rPr>
                        </m:ctrlPr>
                      </m:sSubPr>
                      <m:e>
                        <m:r>
                          <a:rPr lang="en-CA" altLang="zh-CN" sz="2800" i="1">
                            <a:solidFill>
                              <a:schemeClr val="accent1"/>
                            </a:solidFill>
                            <a:latin typeface="Cambria Math" panose="02040503050406030204" pitchFamily="18" charset="0"/>
                          </a:rPr>
                          <m:t>𝑇</m:t>
                        </m:r>
                      </m:e>
                      <m:sub>
                        <m:r>
                          <a:rPr lang="en-CA" altLang="zh-CN" sz="2800" i="1">
                            <a:solidFill>
                              <a:schemeClr val="accent1"/>
                            </a:solidFill>
                            <a:latin typeface="Cambria Math" panose="02040503050406030204" pitchFamily="18" charset="0"/>
                          </a:rPr>
                          <m:t>1</m:t>
                        </m:r>
                      </m:sub>
                    </m:sSub>
                  </m:oMath>
                </a14:m>
                <a:r>
                  <a:rPr lang="en-US" altLang="zh-CN" sz="2800" i="1" dirty="0">
                    <a:solidFill>
                      <a:schemeClr val="accent1"/>
                    </a:solidFill>
                    <a:latin typeface="Cambria Math" panose="02040503050406030204" pitchFamily="18" charset="0"/>
                  </a:rPr>
                  <a:t> </a:t>
                </a:r>
                <a:r>
                  <a:rPr lang="en-US" altLang="zh-CN" sz="2800" dirty="0"/>
                  <a:t>at</a:t>
                </a:r>
                <a:r>
                  <a:rPr lang="en-US" altLang="zh-CN" sz="2800" i="1" dirty="0">
                    <a:solidFill>
                      <a:schemeClr val="accent1"/>
                    </a:solidFill>
                    <a:latin typeface="Cambria Math" panose="02040503050406030204" pitchFamily="18" charset="0"/>
                  </a:rPr>
                  <a:t> </a:t>
                </a:r>
                <a14:m>
                  <m:oMath xmlns:m="http://schemas.openxmlformats.org/officeDocument/2006/math">
                    <m:sSub>
                      <m:sSubPr>
                        <m:ctrlPr>
                          <a:rPr lang="en-CA" altLang="zh-CN" sz="2800" i="1">
                            <a:solidFill>
                              <a:schemeClr val="accent1">
                                <a:lumMod val="75000"/>
                              </a:schemeClr>
                            </a:solidFill>
                            <a:latin typeface="Cambria Math" panose="02040503050406030204" pitchFamily="18" charset="0"/>
                          </a:rPr>
                        </m:ctrlPr>
                      </m:sSubPr>
                      <m:e>
                        <m:r>
                          <a:rPr lang="en-CA" altLang="zh-CN" sz="2800" i="1">
                            <a:solidFill>
                              <a:schemeClr val="accent1">
                                <a:lumMod val="75000"/>
                              </a:schemeClr>
                            </a:solidFill>
                            <a:latin typeface="Cambria Math"/>
                          </a:rPr>
                          <m:t>h</m:t>
                        </m:r>
                      </m:e>
                      <m:sub>
                        <m:r>
                          <a:rPr lang="en-CA" altLang="zh-CN" sz="2800" i="1">
                            <a:solidFill>
                              <a:schemeClr val="accent1">
                                <a:lumMod val="75000"/>
                              </a:schemeClr>
                            </a:solidFill>
                            <a:latin typeface="Cambria Math"/>
                          </a:rPr>
                          <m:t>1</m:t>
                        </m:r>
                      </m:sub>
                    </m:sSub>
                    <m:d>
                      <m:dPr>
                        <m:ctrlPr>
                          <a:rPr lang="en-CA" altLang="zh-CN" sz="2800" i="1">
                            <a:solidFill>
                              <a:schemeClr val="accent1">
                                <a:lumMod val="75000"/>
                              </a:schemeClr>
                            </a:solidFill>
                            <a:latin typeface="Cambria Math" panose="02040503050406030204" pitchFamily="18" charset="0"/>
                          </a:rPr>
                        </m:ctrlPr>
                      </m:dPr>
                      <m:e>
                        <m:r>
                          <a:rPr lang="en-CA" altLang="zh-CN" sz="2800" i="1">
                            <a:solidFill>
                              <a:schemeClr val="accent1">
                                <a:lumMod val="75000"/>
                              </a:schemeClr>
                            </a:solidFill>
                            <a:latin typeface="Cambria Math"/>
                          </a:rPr>
                          <m:t>𝑥</m:t>
                        </m:r>
                      </m:e>
                    </m:d>
                  </m:oMath>
                </a14:m>
                <a:endParaRPr lang="en-US" altLang="zh-CN" sz="2800" i="1" dirty="0">
                  <a:solidFill>
                    <a:schemeClr val="accent1">
                      <a:lumMod val="75000"/>
                    </a:schemeClr>
                  </a:solidFill>
                  <a:latin typeface="Cambria Math"/>
                </a:endParaRPr>
              </a:p>
              <a:p>
                <a:pPr lvl="1"/>
                <a:r>
                  <a:rPr lang="en-CA" sz="2000" dirty="0"/>
                  <a:t>If there is an element </a:t>
                </a:r>
                <a14:m>
                  <m:oMath xmlns:m="http://schemas.openxmlformats.org/officeDocument/2006/math">
                    <m:r>
                      <a:rPr lang="en-CA" sz="2000" i="1" dirty="0" smtClean="0">
                        <a:latin typeface="Cambria Math" panose="02040503050406030204" pitchFamily="18" charset="0"/>
                      </a:rPr>
                      <m:t>𝑦</m:t>
                    </m:r>
                  </m:oMath>
                </a14:m>
                <a:r>
                  <a:rPr lang="en-CA" sz="2000" dirty="0"/>
                  <a:t> at </a:t>
                </a:r>
                <a14:m>
                  <m:oMath xmlns:m="http://schemas.openxmlformats.org/officeDocument/2006/math">
                    <m:sSub>
                      <m:sSubPr>
                        <m:ctrlPr>
                          <a:rPr lang="en-CA" altLang="zh-CN" sz="2000" i="1">
                            <a:solidFill>
                              <a:schemeClr val="accent1">
                                <a:lumMod val="75000"/>
                              </a:schemeClr>
                            </a:solidFill>
                            <a:latin typeface="Cambria Math" panose="02040503050406030204" pitchFamily="18" charset="0"/>
                          </a:rPr>
                        </m:ctrlPr>
                      </m:sSubPr>
                      <m:e>
                        <m:r>
                          <a:rPr lang="en-CA" altLang="zh-CN" sz="2000" i="1">
                            <a:solidFill>
                              <a:schemeClr val="accent1">
                                <a:lumMod val="75000"/>
                              </a:schemeClr>
                            </a:solidFill>
                            <a:latin typeface="Cambria Math"/>
                          </a:rPr>
                          <m:t>h</m:t>
                        </m:r>
                      </m:e>
                      <m:sub>
                        <m:r>
                          <a:rPr lang="en-CA" altLang="zh-CN" sz="2000" i="1">
                            <a:solidFill>
                              <a:schemeClr val="accent1">
                                <a:lumMod val="75000"/>
                              </a:schemeClr>
                            </a:solidFill>
                            <a:latin typeface="Cambria Math"/>
                          </a:rPr>
                          <m:t>1</m:t>
                        </m:r>
                      </m:sub>
                    </m:sSub>
                    <m:d>
                      <m:dPr>
                        <m:ctrlPr>
                          <a:rPr lang="en-CA" altLang="zh-CN" sz="2000" i="1">
                            <a:solidFill>
                              <a:schemeClr val="accent1">
                                <a:lumMod val="75000"/>
                              </a:schemeClr>
                            </a:solidFill>
                            <a:latin typeface="Cambria Math" panose="02040503050406030204" pitchFamily="18" charset="0"/>
                          </a:rPr>
                        </m:ctrlPr>
                      </m:dPr>
                      <m:e>
                        <m:r>
                          <a:rPr lang="en-CA" altLang="zh-CN" sz="2000" i="1">
                            <a:solidFill>
                              <a:schemeClr val="accent1">
                                <a:lumMod val="75000"/>
                              </a:schemeClr>
                            </a:solidFill>
                            <a:latin typeface="Cambria Math"/>
                          </a:rPr>
                          <m:t>𝑥</m:t>
                        </m:r>
                      </m:e>
                    </m:d>
                  </m:oMath>
                </a14:m>
                <a:r>
                  <a:rPr lang="en-CA" sz="2000" dirty="0"/>
                  <a:t>, </a:t>
                </a:r>
                <a14:m>
                  <m:oMath xmlns:m="http://schemas.openxmlformats.org/officeDocument/2006/math">
                    <m:r>
                      <a:rPr lang="en-CA" sz="2000" i="1" dirty="0" smtClean="0">
                        <a:latin typeface="Cambria Math" panose="02040503050406030204" pitchFamily="18" charset="0"/>
                      </a:rPr>
                      <m:t>𝑦</m:t>
                    </m:r>
                  </m:oMath>
                </a14:m>
                <a:r>
                  <a:rPr lang="en-CA" sz="2000" dirty="0"/>
                  <a:t> is kicked out to </a:t>
                </a:r>
                <a14:m>
                  <m:oMath xmlns:m="http://schemas.openxmlformats.org/officeDocument/2006/math">
                    <m:sSub>
                      <m:sSubPr>
                        <m:ctrlPr>
                          <a:rPr lang="en-CA" altLang="zh-CN" sz="2000" i="1">
                            <a:solidFill>
                              <a:schemeClr val="accent6">
                                <a:lumMod val="75000"/>
                              </a:schemeClr>
                            </a:solidFill>
                            <a:latin typeface="Cambria Math" panose="02040503050406030204" pitchFamily="18" charset="0"/>
                          </a:rPr>
                        </m:ctrlPr>
                      </m:sSubPr>
                      <m:e>
                        <m:r>
                          <a:rPr lang="en-CA" altLang="zh-CN" sz="2000" i="1">
                            <a:solidFill>
                              <a:schemeClr val="accent6">
                                <a:lumMod val="75000"/>
                              </a:schemeClr>
                            </a:solidFill>
                            <a:latin typeface="Cambria Math"/>
                          </a:rPr>
                          <m:t>𝑇</m:t>
                        </m:r>
                      </m:e>
                      <m:sub>
                        <m:r>
                          <a:rPr lang="en-CA" altLang="zh-CN" sz="2000" i="1">
                            <a:solidFill>
                              <a:schemeClr val="accent6">
                                <a:lumMod val="75000"/>
                              </a:schemeClr>
                            </a:solidFill>
                            <a:latin typeface="Cambria Math"/>
                          </a:rPr>
                          <m:t>2</m:t>
                        </m:r>
                      </m:sub>
                    </m:sSub>
                  </m:oMath>
                </a14:m>
                <a:r>
                  <a:rPr lang="en-CA" sz="2000" dirty="0"/>
                  <a:t> at </a:t>
                </a:r>
                <a14:m>
                  <m:oMath xmlns:m="http://schemas.openxmlformats.org/officeDocument/2006/math">
                    <m:sSub>
                      <m:sSubPr>
                        <m:ctrlPr>
                          <a:rPr lang="en-CA" altLang="zh-CN" sz="2000" i="1">
                            <a:solidFill>
                              <a:schemeClr val="accent6">
                                <a:lumMod val="75000"/>
                              </a:schemeClr>
                            </a:solidFill>
                            <a:latin typeface="Cambria Math" panose="02040503050406030204" pitchFamily="18" charset="0"/>
                          </a:rPr>
                        </m:ctrlPr>
                      </m:sSubPr>
                      <m:e>
                        <m:r>
                          <a:rPr lang="en-CA" altLang="zh-CN" sz="2000" i="1">
                            <a:solidFill>
                              <a:schemeClr val="accent6">
                                <a:lumMod val="75000"/>
                              </a:schemeClr>
                            </a:solidFill>
                            <a:latin typeface="Cambria Math"/>
                          </a:rPr>
                          <m:t>h</m:t>
                        </m:r>
                      </m:e>
                      <m:sub>
                        <m:r>
                          <a:rPr lang="en-CA" altLang="zh-CN" sz="2000" i="1">
                            <a:solidFill>
                              <a:schemeClr val="accent6">
                                <a:lumMod val="75000"/>
                              </a:schemeClr>
                            </a:solidFill>
                            <a:latin typeface="Cambria Math"/>
                          </a:rPr>
                          <m:t>2</m:t>
                        </m:r>
                      </m:sub>
                    </m:sSub>
                    <m:r>
                      <a:rPr lang="en-CA" altLang="zh-CN" sz="2000" i="1">
                        <a:solidFill>
                          <a:schemeClr val="accent6">
                            <a:lumMod val="75000"/>
                          </a:schemeClr>
                        </a:solidFill>
                        <a:latin typeface="Cambria Math"/>
                      </a:rPr>
                      <m:t>(</m:t>
                    </m:r>
                    <m:r>
                      <a:rPr lang="en-US" altLang="zh-CN" sz="2000" b="0" i="1" smtClean="0">
                        <a:solidFill>
                          <a:schemeClr val="accent6">
                            <a:lumMod val="75000"/>
                          </a:schemeClr>
                        </a:solidFill>
                        <a:latin typeface="Cambria Math" panose="02040503050406030204" pitchFamily="18" charset="0"/>
                      </a:rPr>
                      <m:t>𝑦</m:t>
                    </m:r>
                    <m:r>
                      <a:rPr lang="en-CA" altLang="zh-CN" sz="2000" i="1">
                        <a:solidFill>
                          <a:schemeClr val="accent6">
                            <a:lumMod val="75000"/>
                          </a:schemeClr>
                        </a:solidFill>
                        <a:latin typeface="Cambria Math"/>
                      </a:rPr>
                      <m:t>)</m:t>
                    </m:r>
                  </m:oMath>
                </a14:m>
                <a:endParaRPr lang="en-US" altLang="zh-CN" sz="2000" dirty="0">
                  <a:solidFill>
                    <a:schemeClr val="accent1">
                      <a:lumMod val="75000"/>
                    </a:schemeClr>
                  </a:solidFill>
                </a:endParaRPr>
              </a:p>
              <a:p>
                <a:pPr lvl="1"/>
                <a:r>
                  <a:rPr lang="en-CA" sz="2000" dirty="0"/>
                  <a:t>Do recursively until no element is kicked out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363272" cy="2678490"/>
              </a:xfrm>
              <a:blipFill>
                <a:blip r:embed="rId3"/>
                <a:stretch>
                  <a:fillRect t="-2278" b="-2506"/>
                </a:stretch>
              </a:blipFill>
            </p:spPr>
            <p:txBody>
              <a:bodyPr/>
              <a:lstStyle/>
              <a:p>
                <a:r>
                  <a:rPr lang="zh-CN" altLang="en-US">
                    <a:noFill/>
                  </a:rPr>
                  <a:t> </a:t>
                </a:r>
              </a:p>
            </p:txBody>
          </p:sp>
        </mc:Fallback>
      </mc:AlternateContent>
      <p:sp>
        <p:nvSpPr>
          <p:cNvPr id="19" name="TextBox 14">
            <a:extLst>
              <a:ext uri="{FF2B5EF4-FFF2-40B4-BE49-F238E27FC236}">
                <a16:creationId xmlns:a16="http://schemas.microsoft.com/office/drawing/2014/main" id="{3BB23BEE-336D-4863-8FE0-BC0A0C639061}"/>
              </a:ext>
            </a:extLst>
          </p:cNvPr>
          <p:cNvSpPr txBox="1"/>
          <p:nvPr/>
        </p:nvSpPr>
        <p:spPr>
          <a:xfrm>
            <a:off x="4543891" y="6339545"/>
            <a:ext cx="264422" cy="357893"/>
          </a:xfrm>
          <a:prstGeom prst="rect">
            <a:avLst/>
          </a:prstGeom>
          <a:noFill/>
        </p:spPr>
        <p:txBody>
          <a:bodyPr wrap="square" rtlCol="0" anchor="ctr">
            <a:spAutoFit/>
          </a:bodyPr>
          <a:lstStyle/>
          <a:p>
            <a:pPr algn="ctr"/>
            <a:r>
              <a:rPr lang="en-CA" sz="3200" dirty="0"/>
              <a:t>x</a:t>
            </a:r>
          </a:p>
        </p:txBody>
      </p:sp>
      <p:grpSp>
        <p:nvGrpSpPr>
          <p:cNvPr id="20" name="Group 25">
            <a:extLst>
              <a:ext uri="{FF2B5EF4-FFF2-40B4-BE49-F238E27FC236}">
                <a16:creationId xmlns:a16="http://schemas.microsoft.com/office/drawing/2014/main" id="{B586CDE6-C414-4F9C-8036-021356015ED9}"/>
              </a:ext>
            </a:extLst>
          </p:cNvPr>
          <p:cNvGrpSpPr/>
          <p:nvPr/>
        </p:nvGrpSpPr>
        <p:grpSpPr>
          <a:xfrm>
            <a:off x="3265853" y="4419600"/>
            <a:ext cx="799041" cy="1983162"/>
            <a:chOff x="1907704" y="2852936"/>
            <a:chExt cx="1305582" cy="3240360"/>
          </a:xfrm>
        </p:grpSpPr>
        <p:sp>
          <p:nvSpPr>
            <p:cNvPr id="21" name="Rectangle 3">
              <a:extLst>
                <a:ext uri="{FF2B5EF4-FFF2-40B4-BE49-F238E27FC236}">
                  <a16:creationId xmlns:a16="http://schemas.microsoft.com/office/drawing/2014/main" id="{AC5EA804-F29D-4C8F-84FF-CF924EE0E882}"/>
                </a:ext>
              </a:extLst>
            </p:cNvPr>
            <p:cNvSpPr/>
            <p:nvPr/>
          </p:nvSpPr>
          <p:spPr>
            <a:xfrm>
              <a:off x="1917142" y="2852936"/>
              <a:ext cx="1296144" cy="32403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22" name="Straight Connector 5">
              <a:extLst>
                <a:ext uri="{FF2B5EF4-FFF2-40B4-BE49-F238E27FC236}">
                  <a16:creationId xmlns:a16="http://schemas.microsoft.com/office/drawing/2014/main" id="{6AB486C8-84E7-4F59-9D8F-D8A7876E4643}"/>
                </a:ext>
              </a:extLst>
            </p:cNvPr>
            <p:cNvCxnSpPr>
              <a:stCxn id="21" idx="0"/>
              <a:endCxn id="21" idx="0"/>
            </p:cNvCxnSpPr>
            <p:nvPr/>
          </p:nvCxnSpPr>
          <p:spPr>
            <a:xfrm>
              <a:off x="2565214" y="2852936"/>
              <a:ext cx="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6">
              <a:extLst>
                <a:ext uri="{FF2B5EF4-FFF2-40B4-BE49-F238E27FC236}">
                  <a16:creationId xmlns:a16="http://schemas.microsoft.com/office/drawing/2014/main" id="{4D64773E-3DDF-441B-BCDA-5D1F5FE01193}"/>
                </a:ext>
              </a:extLst>
            </p:cNvPr>
            <p:cNvCxnSpPr/>
            <p:nvPr/>
          </p:nvCxnSpPr>
          <p:spPr>
            <a:xfrm>
              <a:off x="1917142" y="3645024"/>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7">
              <a:extLst>
                <a:ext uri="{FF2B5EF4-FFF2-40B4-BE49-F238E27FC236}">
                  <a16:creationId xmlns:a16="http://schemas.microsoft.com/office/drawing/2014/main" id="{BA4D3F5B-A66B-43CA-93FE-0E7B33001984}"/>
                </a:ext>
              </a:extLst>
            </p:cNvPr>
            <p:cNvCxnSpPr/>
            <p:nvPr/>
          </p:nvCxnSpPr>
          <p:spPr>
            <a:xfrm>
              <a:off x="1907704" y="5229200"/>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18">
              <a:extLst>
                <a:ext uri="{FF2B5EF4-FFF2-40B4-BE49-F238E27FC236}">
                  <a16:creationId xmlns:a16="http://schemas.microsoft.com/office/drawing/2014/main" id="{27431105-F9B0-4354-8CE5-604056242DEE}"/>
                </a:ext>
              </a:extLst>
            </p:cNvPr>
            <p:cNvCxnSpPr/>
            <p:nvPr/>
          </p:nvCxnSpPr>
          <p:spPr>
            <a:xfrm>
              <a:off x="1917142" y="4437112"/>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6" name="Group 26">
            <a:extLst>
              <a:ext uri="{FF2B5EF4-FFF2-40B4-BE49-F238E27FC236}">
                <a16:creationId xmlns:a16="http://schemas.microsoft.com/office/drawing/2014/main" id="{42D574D1-1328-45EB-BF9B-F3AB5E26EE18}"/>
              </a:ext>
            </a:extLst>
          </p:cNvPr>
          <p:cNvGrpSpPr/>
          <p:nvPr/>
        </p:nvGrpSpPr>
        <p:grpSpPr>
          <a:xfrm>
            <a:off x="5425297" y="4419600"/>
            <a:ext cx="799041" cy="1983162"/>
            <a:chOff x="1907704" y="2852936"/>
            <a:chExt cx="1305582" cy="3240360"/>
          </a:xfrm>
        </p:grpSpPr>
        <p:sp>
          <p:nvSpPr>
            <p:cNvPr id="27" name="Rectangle 27">
              <a:extLst>
                <a:ext uri="{FF2B5EF4-FFF2-40B4-BE49-F238E27FC236}">
                  <a16:creationId xmlns:a16="http://schemas.microsoft.com/office/drawing/2014/main" id="{4BE4075C-09F8-4F12-B951-DE0FF766F8EC}"/>
                </a:ext>
              </a:extLst>
            </p:cNvPr>
            <p:cNvSpPr/>
            <p:nvPr/>
          </p:nvSpPr>
          <p:spPr>
            <a:xfrm>
              <a:off x="1917142" y="2852936"/>
              <a:ext cx="1296144" cy="3240360"/>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cxnSp>
          <p:nvCxnSpPr>
            <p:cNvPr id="28" name="Straight Connector 28">
              <a:extLst>
                <a:ext uri="{FF2B5EF4-FFF2-40B4-BE49-F238E27FC236}">
                  <a16:creationId xmlns:a16="http://schemas.microsoft.com/office/drawing/2014/main" id="{738D0BB7-BED9-4FDC-9D65-E59FB475C55A}"/>
                </a:ext>
              </a:extLst>
            </p:cNvPr>
            <p:cNvCxnSpPr>
              <a:stCxn id="27" idx="0"/>
              <a:endCxn id="27" idx="0"/>
            </p:cNvCxnSpPr>
            <p:nvPr/>
          </p:nvCxnSpPr>
          <p:spPr>
            <a:xfrm>
              <a:off x="2565214" y="2852936"/>
              <a:ext cx="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9">
              <a:extLst>
                <a:ext uri="{FF2B5EF4-FFF2-40B4-BE49-F238E27FC236}">
                  <a16:creationId xmlns:a16="http://schemas.microsoft.com/office/drawing/2014/main" id="{7458838D-0B5C-4654-B14D-63EBD5E903D9}"/>
                </a:ext>
              </a:extLst>
            </p:cNvPr>
            <p:cNvCxnSpPr/>
            <p:nvPr/>
          </p:nvCxnSpPr>
          <p:spPr>
            <a:xfrm>
              <a:off x="1917142" y="3645024"/>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0">
              <a:extLst>
                <a:ext uri="{FF2B5EF4-FFF2-40B4-BE49-F238E27FC236}">
                  <a16:creationId xmlns:a16="http://schemas.microsoft.com/office/drawing/2014/main" id="{D86669AE-A127-4720-B2F8-FFED3DDDD6CA}"/>
                </a:ext>
              </a:extLst>
            </p:cNvPr>
            <p:cNvCxnSpPr/>
            <p:nvPr/>
          </p:nvCxnSpPr>
          <p:spPr>
            <a:xfrm>
              <a:off x="1907704" y="5229200"/>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1">
              <a:extLst>
                <a:ext uri="{FF2B5EF4-FFF2-40B4-BE49-F238E27FC236}">
                  <a16:creationId xmlns:a16="http://schemas.microsoft.com/office/drawing/2014/main" id="{9ADB6AA9-53EC-494F-8EF9-EAAFD04FBE15}"/>
                </a:ext>
              </a:extLst>
            </p:cNvPr>
            <p:cNvCxnSpPr/>
            <p:nvPr/>
          </p:nvCxnSpPr>
          <p:spPr>
            <a:xfrm>
              <a:off x="1917142" y="4437112"/>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Arc 41">
            <a:extLst>
              <a:ext uri="{FF2B5EF4-FFF2-40B4-BE49-F238E27FC236}">
                <a16:creationId xmlns:a16="http://schemas.microsoft.com/office/drawing/2014/main" id="{012AF877-8C30-4CAD-81F3-511C5E64CEF8}"/>
              </a:ext>
            </a:extLst>
          </p:cNvPr>
          <p:cNvSpPr/>
          <p:nvPr/>
        </p:nvSpPr>
        <p:spPr>
          <a:xfrm flipH="1">
            <a:off x="4676102" y="5193388"/>
            <a:ext cx="1454319" cy="2418748"/>
          </a:xfrm>
          <a:prstGeom prst="arc">
            <a:avLst>
              <a:gd name="adj1" fmla="val 16105755"/>
              <a:gd name="adj2" fmla="val 126625"/>
            </a:avLst>
          </a:prstGeom>
          <a:ln w="1905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3" name="Arc 42">
            <a:extLst>
              <a:ext uri="{FF2B5EF4-FFF2-40B4-BE49-F238E27FC236}">
                <a16:creationId xmlns:a16="http://schemas.microsoft.com/office/drawing/2014/main" id="{D58372E5-9BA2-4065-9880-DF0C4AF70F8F}"/>
              </a:ext>
            </a:extLst>
          </p:cNvPr>
          <p:cNvSpPr/>
          <p:nvPr/>
        </p:nvSpPr>
        <p:spPr>
          <a:xfrm>
            <a:off x="3486205" y="5565426"/>
            <a:ext cx="1189897" cy="1630600"/>
          </a:xfrm>
          <a:prstGeom prst="arc">
            <a:avLst>
              <a:gd name="adj1" fmla="val 16105755"/>
              <a:gd name="adj2" fmla="val 126625"/>
            </a:avLst>
          </a:prstGeom>
          <a:ln w="1905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34" name="矩形 33">
                <a:extLst>
                  <a:ext uri="{FF2B5EF4-FFF2-40B4-BE49-F238E27FC236}">
                    <a16:creationId xmlns:a16="http://schemas.microsoft.com/office/drawing/2014/main" id="{7F081494-9B8E-423D-8C7E-68BB8798748E}"/>
                  </a:ext>
                </a:extLst>
              </p:cNvPr>
              <p:cNvSpPr/>
              <p:nvPr/>
            </p:nvSpPr>
            <p:spPr>
              <a:xfrm>
                <a:off x="2302135" y="5400166"/>
                <a:ext cx="602259" cy="2773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altLang="zh-CN" i="1" kern="0" baseline="0" smtClean="0">
                              <a:solidFill>
                                <a:srgbClr val="000000"/>
                              </a:solidFill>
                              <a:latin typeface="Cambria Math" panose="02040503050406030204" pitchFamily="18" charset="0"/>
                              <a:ea typeface="+mn-ea"/>
                            </a:rPr>
                          </m:ctrlPr>
                        </m:sSubPr>
                        <m:e>
                          <m:r>
                            <a:rPr lang="en-CA" altLang="zh-CN" i="1" kern="0" baseline="0">
                              <a:solidFill>
                                <a:srgbClr val="000000"/>
                              </a:solidFill>
                              <a:latin typeface="Cambria Math"/>
                              <a:ea typeface="+mn-ea"/>
                            </a:rPr>
                            <m:t>h</m:t>
                          </m:r>
                        </m:e>
                        <m:sub>
                          <m:r>
                            <a:rPr lang="en-CA" altLang="zh-CN" i="1" kern="0" baseline="0">
                              <a:solidFill>
                                <a:srgbClr val="000000"/>
                              </a:solidFill>
                              <a:latin typeface="Cambria Math"/>
                              <a:ea typeface="+mn-ea"/>
                            </a:rPr>
                            <m:t>1</m:t>
                          </m:r>
                        </m:sub>
                      </m:sSub>
                      <m:d>
                        <m:dPr>
                          <m:ctrlPr>
                            <a:rPr lang="en-CA" altLang="zh-CN" i="1" kern="0" baseline="0">
                              <a:solidFill>
                                <a:srgbClr val="000000"/>
                              </a:solidFill>
                              <a:latin typeface="Cambria Math" panose="02040503050406030204" pitchFamily="18" charset="0"/>
                              <a:ea typeface="+mn-ea"/>
                            </a:rPr>
                          </m:ctrlPr>
                        </m:dPr>
                        <m:e>
                          <m:r>
                            <a:rPr lang="en-CA" altLang="zh-CN" i="1" kern="0" baseline="0">
                              <a:solidFill>
                                <a:srgbClr val="000000"/>
                              </a:solidFill>
                              <a:latin typeface="Cambria Math"/>
                              <a:ea typeface="+mn-ea"/>
                            </a:rPr>
                            <m:t>𝑥</m:t>
                          </m:r>
                        </m:e>
                      </m:d>
                    </m:oMath>
                  </m:oMathPara>
                </a14:m>
                <a:endParaRPr lang="zh-CN" altLang="en-US" sz="1800" dirty="0"/>
              </a:p>
            </p:txBody>
          </p:sp>
        </mc:Choice>
        <mc:Fallback xmlns="">
          <p:sp>
            <p:nvSpPr>
              <p:cNvPr id="34" name="矩形 33">
                <a:extLst>
                  <a:ext uri="{FF2B5EF4-FFF2-40B4-BE49-F238E27FC236}">
                    <a16:creationId xmlns:a16="http://schemas.microsoft.com/office/drawing/2014/main" id="{7F081494-9B8E-423D-8C7E-68BB8798748E}"/>
                  </a:ext>
                </a:extLst>
              </p:cNvPr>
              <p:cNvSpPr>
                <a:spLocks noRot="1" noChangeAspect="1" noMove="1" noResize="1" noEditPoints="1" noAdjustHandles="1" noChangeArrowheads="1" noChangeShapeType="1" noTextEdit="1"/>
              </p:cNvSpPr>
              <p:nvPr/>
            </p:nvSpPr>
            <p:spPr>
              <a:xfrm>
                <a:off x="2302135" y="5400166"/>
                <a:ext cx="602259" cy="277328"/>
              </a:xfrm>
              <a:prstGeom prst="rect">
                <a:avLst/>
              </a:prstGeom>
              <a:blipFill>
                <a:blip r:embed="rId4"/>
                <a:stretch>
                  <a:fillRect l="-3061" r="-34694" b="-7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矩形 34">
                <a:extLst>
                  <a:ext uri="{FF2B5EF4-FFF2-40B4-BE49-F238E27FC236}">
                    <a16:creationId xmlns:a16="http://schemas.microsoft.com/office/drawing/2014/main" id="{16AB1C19-5B9C-4242-88E9-4BC3E90C27C3}"/>
                  </a:ext>
                </a:extLst>
              </p:cNvPr>
              <p:cNvSpPr/>
              <p:nvPr/>
            </p:nvSpPr>
            <p:spPr>
              <a:xfrm>
                <a:off x="6304431" y="4958706"/>
                <a:ext cx="602259" cy="2773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altLang="zh-CN" i="1" kern="0" baseline="0" smtClean="0">
                              <a:solidFill>
                                <a:srgbClr val="000000"/>
                              </a:solidFill>
                              <a:latin typeface="Cambria Math" panose="02040503050406030204" pitchFamily="18" charset="0"/>
                              <a:ea typeface="+mn-ea"/>
                            </a:rPr>
                          </m:ctrlPr>
                        </m:sSubPr>
                        <m:e>
                          <m:r>
                            <a:rPr lang="en-CA" altLang="zh-CN" i="1" kern="0" baseline="0">
                              <a:solidFill>
                                <a:srgbClr val="000000"/>
                              </a:solidFill>
                              <a:latin typeface="Cambria Math"/>
                              <a:ea typeface="+mn-ea"/>
                            </a:rPr>
                            <m:t>h</m:t>
                          </m:r>
                        </m:e>
                        <m:sub>
                          <m:r>
                            <a:rPr lang="en-US" altLang="zh-CN" b="0" i="1" kern="0" baseline="0" smtClean="0">
                              <a:solidFill>
                                <a:srgbClr val="000000"/>
                              </a:solidFill>
                              <a:latin typeface="Cambria Math" panose="02040503050406030204" pitchFamily="18" charset="0"/>
                              <a:ea typeface="+mn-ea"/>
                            </a:rPr>
                            <m:t>2</m:t>
                          </m:r>
                        </m:sub>
                      </m:sSub>
                      <m:d>
                        <m:dPr>
                          <m:ctrlPr>
                            <a:rPr lang="en-CA" altLang="zh-CN" i="1" kern="0" baseline="0">
                              <a:solidFill>
                                <a:srgbClr val="000000"/>
                              </a:solidFill>
                              <a:latin typeface="Cambria Math" panose="02040503050406030204" pitchFamily="18" charset="0"/>
                              <a:ea typeface="+mn-ea"/>
                            </a:rPr>
                          </m:ctrlPr>
                        </m:dPr>
                        <m:e>
                          <m:r>
                            <a:rPr lang="en-CA" altLang="zh-CN" i="1" kern="0" baseline="0">
                              <a:solidFill>
                                <a:srgbClr val="000000"/>
                              </a:solidFill>
                              <a:latin typeface="Cambria Math"/>
                              <a:ea typeface="+mn-ea"/>
                            </a:rPr>
                            <m:t>𝑥</m:t>
                          </m:r>
                        </m:e>
                      </m:d>
                    </m:oMath>
                  </m:oMathPara>
                </a14:m>
                <a:endParaRPr lang="zh-CN" altLang="en-US" sz="1800" dirty="0"/>
              </a:p>
            </p:txBody>
          </p:sp>
        </mc:Choice>
        <mc:Fallback xmlns="">
          <p:sp>
            <p:nvSpPr>
              <p:cNvPr id="35" name="矩形 34">
                <a:extLst>
                  <a:ext uri="{FF2B5EF4-FFF2-40B4-BE49-F238E27FC236}">
                    <a16:creationId xmlns:a16="http://schemas.microsoft.com/office/drawing/2014/main" id="{16AB1C19-5B9C-4242-88E9-4BC3E90C27C3}"/>
                  </a:ext>
                </a:extLst>
              </p:cNvPr>
              <p:cNvSpPr>
                <a:spLocks noRot="1" noChangeAspect="1" noMove="1" noResize="1" noEditPoints="1" noAdjustHandles="1" noChangeArrowheads="1" noChangeShapeType="1" noTextEdit="1"/>
              </p:cNvSpPr>
              <p:nvPr/>
            </p:nvSpPr>
            <p:spPr>
              <a:xfrm>
                <a:off x="6304431" y="4958706"/>
                <a:ext cx="602259" cy="277328"/>
              </a:xfrm>
              <a:prstGeom prst="rect">
                <a:avLst/>
              </a:prstGeom>
              <a:blipFill>
                <a:blip r:embed="rId5"/>
                <a:stretch>
                  <a:fillRect l="-3030" r="-34343" b="-69565"/>
                </a:stretch>
              </a:blipFill>
            </p:spPr>
            <p:txBody>
              <a:bodyPr/>
              <a:lstStyle/>
              <a:p>
                <a:r>
                  <a:rPr lang="zh-CN" altLang="en-US">
                    <a:noFill/>
                  </a:rPr>
                  <a:t> </a:t>
                </a:r>
              </a:p>
            </p:txBody>
          </p:sp>
        </mc:Fallback>
      </mc:AlternateContent>
      <p:sp>
        <p:nvSpPr>
          <p:cNvPr id="37" name="Rectangle 68">
            <a:extLst>
              <a:ext uri="{FF2B5EF4-FFF2-40B4-BE49-F238E27FC236}">
                <a16:creationId xmlns:a16="http://schemas.microsoft.com/office/drawing/2014/main" id="{AAED59B9-3C48-4A03-A0F1-BCB97A6F665B}"/>
              </a:ext>
            </a:extLst>
          </p:cNvPr>
          <p:cNvSpPr>
            <a:spLocks noGrp="1" noChangeArrowheads="1"/>
          </p:cNvSpPr>
          <p:nvPr>
            <p:ph type="dt" sz="half" idx="10"/>
          </p:nvPr>
        </p:nvSpPr>
        <p:spPr>
          <a:xfrm>
            <a:off x="609600" y="6096000"/>
            <a:ext cx="609600" cy="457200"/>
          </a:xfrm>
          <a:ln/>
        </p:spPr>
        <p:txBody>
          <a:bodyPr/>
          <a:lstStyle>
            <a:lvl1pPr>
              <a:defRPr/>
            </a:lvl1pPr>
          </a:lstStyle>
          <a:p>
            <a:pPr>
              <a:defRPr/>
            </a:pPr>
            <a:fld id="{BDED4335-634A-423F-B535-B46CD01A09AB}" type="slidenum">
              <a:rPr lang="en-US" altLang="zh-CN"/>
              <a:pPr>
                <a:defRPr/>
              </a:pPr>
              <a:t>9</a:t>
            </a:fld>
            <a:endParaRPr lang="en-US" altLang="zh-CN"/>
          </a:p>
        </p:txBody>
      </p:sp>
    </p:spTree>
    <p:extLst>
      <p:ext uri="{BB962C8B-B14F-4D97-AF65-F5344CB8AC3E}">
        <p14:creationId xmlns:p14="http://schemas.microsoft.com/office/powerpoint/2010/main" val="2046977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19" grpId="0"/>
      <p:bldP spid="32" grpId="0" animBg="1"/>
      <p:bldP spid="33" grpId="0" animBg="1"/>
      <p:bldP spid="34"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3|2.1|4.5|19.8"/>
</p:tagLst>
</file>

<file path=ppt/tags/tag10.xml><?xml version="1.0" encoding="utf-8"?>
<p:tagLst xmlns:a="http://schemas.openxmlformats.org/drawingml/2006/main" xmlns:r="http://schemas.openxmlformats.org/officeDocument/2006/relationships" xmlns:p="http://schemas.openxmlformats.org/presentationml/2006/main">
  <p:tag name="TIMING" val="|54.7"/>
</p:tagLst>
</file>

<file path=ppt/tags/tag2.xml><?xml version="1.0" encoding="utf-8"?>
<p:tagLst xmlns:a="http://schemas.openxmlformats.org/drawingml/2006/main" xmlns:r="http://schemas.openxmlformats.org/officeDocument/2006/relationships" xmlns:p="http://schemas.openxmlformats.org/presentationml/2006/main">
  <p:tag name="TIMING" val="|7.6"/>
</p:tagLst>
</file>

<file path=ppt/tags/tag3.xml><?xml version="1.0" encoding="utf-8"?>
<p:tagLst xmlns:a="http://schemas.openxmlformats.org/drawingml/2006/main" xmlns:r="http://schemas.openxmlformats.org/officeDocument/2006/relationships" xmlns:p="http://schemas.openxmlformats.org/presentationml/2006/main">
  <p:tag name="TIMING" val="|10.7|2.2"/>
</p:tagLst>
</file>

<file path=ppt/tags/tag4.xml><?xml version="1.0" encoding="utf-8"?>
<p:tagLst xmlns:a="http://schemas.openxmlformats.org/drawingml/2006/main" xmlns:r="http://schemas.openxmlformats.org/officeDocument/2006/relationships" xmlns:p="http://schemas.openxmlformats.org/presentationml/2006/main">
  <p:tag name="TIMING" val="|12.5|2.5|26.6"/>
</p:tagLst>
</file>

<file path=ppt/tags/tag5.xml><?xml version="1.0" encoding="utf-8"?>
<p:tagLst xmlns:a="http://schemas.openxmlformats.org/drawingml/2006/main" xmlns:r="http://schemas.openxmlformats.org/officeDocument/2006/relationships" xmlns:p="http://schemas.openxmlformats.org/presentationml/2006/main">
  <p:tag name="TIMING" val="|31.1"/>
</p:tagLst>
</file>

<file path=ppt/tags/tag6.xml><?xml version="1.0" encoding="utf-8"?>
<p:tagLst xmlns:a="http://schemas.openxmlformats.org/drawingml/2006/main" xmlns:r="http://schemas.openxmlformats.org/officeDocument/2006/relationships" xmlns:p="http://schemas.openxmlformats.org/presentationml/2006/main">
  <p:tag name="TIMING" val="|64.9"/>
</p:tagLst>
</file>

<file path=ppt/tags/tag7.xml><?xml version="1.0" encoding="utf-8"?>
<p:tagLst xmlns:a="http://schemas.openxmlformats.org/drawingml/2006/main" xmlns:r="http://schemas.openxmlformats.org/officeDocument/2006/relationships" xmlns:p="http://schemas.openxmlformats.org/presentationml/2006/main">
  <p:tag name="TIMING" val="|38.4|7.3|4.1|1.9|2.4|0.5"/>
</p:tagLst>
</file>

<file path=ppt/tags/tag8.xml><?xml version="1.0" encoding="utf-8"?>
<p:tagLst xmlns:a="http://schemas.openxmlformats.org/drawingml/2006/main" xmlns:r="http://schemas.openxmlformats.org/officeDocument/2006/relationships" xmlns:p="http://schemas.openxmlformats.org/presentationml/2006/main">
  <p:tag name="TIMING" val="|33.1"/>
</p:tagLst>
</file>

<file path=ppt/tags/tag9.xml><?xml version="1.0" encoding="utf-8"?>
<p:tagLst xmlns:a="http://schemas.openxmlformats.org/drawingml/2006/main" xmlns:r="http://schemas.openxmlformats.org/officeDocument/2006/relationships" xmlns:p="http://schemas.openxmlformats.org/presentationml/2006/main">
  <p:tag name="TIMING" val="|10.7"/>
</p:tagLst>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Chen">
      <a:majorFont>
        <a:latin typeface="Calibri"/>
        <a:ea typeface=""/>
        <a:cs typeface="Times New Roman"/>
      </a:majorFont>
      <a:minorFont>
        <a:latin typeface="Calibri"/>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a:spPr>
      <a:bodyPr rtlCol="0" anchor="ctr"/>
      <a:lstStyle>
        <a:defPPr marL="12327">
          <a:tabLst>
            <a:tab pos="455488" algn="l"/>
            <a:tab pos="456104" algn="l"/>
          </a:tabLst>
          <a:defRPr sz="2471" dirty="0">
            <a:latin typeface="+mj-lt"/>
            <a:cs typeface="Times New Roman" panose="02020603050405020304" pitchFamily="18" charset="0"/>
          </a:defRPr>
        </a:defPPr>
      </a:lstStyle>
      <a:style>
        <a:lnRef idx="2">
          <a:schemeClr val="accent6"/>
        </a:lnRef>
        <a:fillRef idx="1">
          <a:schemeClr val="lt1"/>
        </a:fillRef>
        <a:effectRef idx="0">
          <a:schemeClr val="accent6"/>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ahoma" pitchFamily="34"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66FF"/>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lang="en-US" sz="12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3366FF"/>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lang="en-US" sz="1200" b="0" i="0" u="none" strike="noStrike" cap="none" normalizeH="0" baseline="0" smtClean="0">
            <a:ln>
              <a:noFill/>
            </a:ln>
            <a:solidFill>
              <a:srgbClr val="000000"/>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Them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txDef>
      <a:spPr>
        <a:solidFill>
          <a:srgbClr val="FFFFFF"/>
        </a:solidFill>
      </a:spPr>
      <a:bodyPr/>
      <a:lstStyle>
        <a:defPPr algn="just">
          <a:defRPr sz="3600" dirty="0" smtClean="0">
            <a:solidFill>
              <a:srgbClr val="000000"/>
            </a:solidFill>
            <a:latin typeface="Helvetica Light"/>
            <a:cs typeface="Helvetica Ligh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65" row="7">
    <wetp:webextensionref xmlns:r="http://schemas.openxmlformats.org/officeDocument/2006/relationships" r:id="rId1"/>
  </wetp:taskpane>
  <wetp:taskpane dockstate="right" visibility="0" width="462" row="8">
    <wetp:webextensionref xmlns:r="http://schemas.openxmlformats.org/officeDocument/2006/relationships" r:id="rId2"/>
  </wetp:taskpane>
  <wetp:taskpane dockstate="right" visibility="0" width="438" row="9">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57DD68FD-688B-4473-9439-BD7B7BC2429F}">
  <we:reference id="wa104379804" version="1.0.0.0" store="zh-CN" storeType="OMEX"/>
  <we:alternateReferences>
    <we:reference id="WA104379804" version="1.0.0.0" store="WA104379804"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3AD66D3-71D0-46DE-8ADC-E6A29DB8BD41}">
  <we:reference id="wa104178141" version="3.10.0.152" store="zh-CN" storeType="OMEX"/>
  <we:alternateReferences>
    <we:reference id="wa104178141" version="3.10.0.152"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C8B29577-D616-497D-9EF8-52F43837E95C}">
  <we:reference id="wa104379997" version="2.0.0.0" store="zh-CN"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0</TotalTime>
  <Words>3950</Words>
  <Application>Microsoft Office PowerPoint</Application>
  <PresentationFormat>全屏显示(4:3)</PresentationFormat>
  <Paragraphs>881</Paragraphs>
  <Slides>68</Slides>
  <Notes>65</Notes>
  <HiddenSlides>9</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68</vt:i4>
      </vt:variant>
    </vt:vector>
  </HeadingPairs>
  <TitlesOfParts>
    <vt:vector size="84" baseType="lpstr">
      <vt:lpstr>Helvetica Light</vt:lpstr>
      <vt:lpstr>MS PGothic</vt:lpstr>
      <vt:lpstr>Zapf Dingbats</vt:lpstr>
      <vt:lpstr>宋体</vt:lpstr>
      <vt:lpstr>Arial</vt:lpstr>
      <vt:lpstr>Book Antiqua</vt:lpstr>
      <vt:lpstr>Calibri</vt:lpstr>
      <vt:lpstr>Cambria Math</vt:lpstr>
      <vt:lpstr>Courier New</vt:lpstr>
      <vt:lpstr>Helvetica</vt:lpstr>
      <vt:lpstr>Tahoma</vt:lpstr>
      <vt:lpstr>Times New Roman</vt:lpstr>
      <vt:lpstr>Wingdings</vt:lpstr>
      <vt:lpstr>Blueprint</vt:lpstr>
      <vt:lpstr>Network</vt:lpstr>
      <vt:lpstr>Default Theme</vt:lpstr>
      <vt:lpstr>Cuckoo Hashing</vt:lpstr>
      <vt:lpstr>Recall Hash Table</vt:lpstr>
      <vt:lpstr>Static Hashing</vt:lpstr>
      <vt:lpstr>Static Hashing (Contd.)</vt:lpstr>
      <vt:lpstr>(Minimal) Perfect Hashing:  No Collision but Update is Expensive</vt:lpstr>
      <vt:lpstr>(Minimum) Perfect Hashing:  No Collision but Update is Expensive</vt:lpstr>
      <vt:lpstr>Cuckoo Hashing: the idea</vt:lpstr>
      <vt:lpstr>Why Cuckoo Hashing is cool?</vt:lpstr>
      <vt:lpstr>Cuckoo Hashing: Ver 1.0 - Two Tables</vt:lpstr>
      <vt:lpstr>Cuckoo Hashing: Example</vt:lpstr>
      <vt:lpstr>Cuckoo Hashing : Example</vt:lpstr>
      <vt:lpstr>Cuckoo Hashing : Example</vt:lpstr>
      <vt:lpstr>Cuckoo Hashing : Example</vt:lpstr>
      <vt:lpstr>Cuckoo Hashing : Example</vt:lpstr>
      <vt:lpstr>Why two tables?</vt:lpstr>
      <vt:lpstr>Ver 2.0 - One Table Example</vt:lpstr>
      <vt:lpstr>One Table Example</vt:lpstr>
      <vt:lpstr>One Table Example</vt:lpstr>
      <vt:lpstr>One Table Example</vt:lpstr>
      <vt:lpstr>One Table Example</vt:lpstr>
      <vt:lpstr>Infinite Insert</vt:lpstr>
      <vt:lpstr>Example: Loops</vt:lpstr>
      <vt:lpstr>Example: Loops</vt:lpstr>
      <vt:lpstr>Example: Loops</vt:lpstr>
      <vt:lpstr>Example: Loops</vt:lpstr>
      <vt:lpstr>Example: Loops</vt:lpstr>
      <vt:lpstr>Example: Loops</vt:lpstr>
      <vt:lpstr>Example: Loops</vt:lpstr>
      <vt:lpstr>Example: Loops</vt:lpstr>
      <vt:lpstr>Analysis: Loops</vt:lpstr>
      <vt:lpstr>Analysis: Loops</vt:lpstr>
      <vt:lpstr>Analysis</vt:lpstr>
      <vt:lpstr>Analysis: Load Factor</vt:lpstr>
      <vt:lpstr>Ver 3.0 - More hash functions</vt:lpstr>
      <vt:lpstr>More hash functions</vt:lpstr>
      <vt:lpstr>More hash functions</vt:lpstr>
      <vt:lpstr>More hash functions</vt:lpstr>
      <vt:lpstr>Ver 4.0 - More slots per location</vt:lpstr>
      <vt:lpstr>More slots per location</vt:lpstr>
      <vt:lpstr>More slots per location</vt:lpstr>
      <vt:lpstr>More slots per location</vt:lpstr>
      <vt:lpstr>Results in two dimensions</vt:lpstr>
      <vt:lpstr>Cuckoo Filter:  Practically Better Than Bloom</vt:lpstr>
      <vt:lpstr>PowerPoint 演示文稿</vt:lpstr>
      <vt:lpstr>Outline</vt:lpstr>
      <vt:lpstr>Basic Idea: Store Fingerprints in Hash Table</vt:lpstr>
      <vt:lpstr>Basic Idea: Store Fingerprints in Hash Table</vt:lpstr>
      <vt:lpstr>Basic Idea: Store Fingerprints in Hash Table</vt:lpstr>
      <vt:lpstr>Basic Idea: Store Fingerprints in Hash Table</vt:lpstr>
      <vt:lpstr>(Minimal) Perfect Hashing:  No Collision but Update is Expensive</vt:lpstr>
      <vt:lpstr>Recall (2,4)-Cuckoo hashing</vt:lpstr>
      <vt:lpstr>Challenge: How to Perform Cuckoo?</vt:lpstr>
      <vt:lpstr>       We Apply Partial-Key Cuckoo</vt:lpstr>
      <vt:lpstr>Partial Key Cuckoo Hashing</vt:lpstr>
      <vt:lpstr>Fingerprints Must Be “Long” for Space Efficiency</vt:lpstr>
      <vt:lpstr>Semi-Sorting: Further Save 1 bit/item</vt:lpstr>
      <vt:lpstr>Space Efficiency </vt:lpstr>
      <vt:lpstr>Space Efficiency </vt:lpstr>
      <vt:lpstr>Space Efficiency </vt:lpstr>
      <vt:lpstr>Space Efficiency </vt:lpstr>
      <vt:lpstr>Outline</vt:lpstr>
      <vt:lpstr>Evaluation</vt:lpstr>
      <vt:lpstr>Lookup Performance (MOPS) </vt:lpstr>
      <vt:lpstr>Lookup Performance (MOPS) </vt:lpstr>
      <vt:lpstr>Lookup Performance (MOPS) </vt:lpstr>
      <vt:lpstr>Lookup Performance (MOPS) </vt:lpstr>
      <vt:lpstr>Insert Performance (MOPS)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2018-07-02T05:21:45Z</dcterms:created>
  <dcterms:modified xsi:type="dcterms:W3CDTF">2018-10-31T06:27:27Z</dcterms:modified>
</cp:coreProperties>
</file>